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764" r:id="rId3"/>
    <p:sldId id="765" r:id="rId4"/>
    <p:sldId id="290" r:id="rId5"/>
    <p:sldId id="766" r:id="rId6"/>
    <p:sldId id="5839" r:id="rId7"/>
    <p:sldId id="767" r:id="rId8"/>
    <p:sldId id="391" r:id="rId9"/>
    <p:sldId id="478" r:id="rId10"/>
    <p:sldId id="308" r:id="rId11"/>
    <p:sldId id="310" r:id="rId12"/>
    <p:sldId id="728" r:id="rId13"/>
    <p:sldId id="729" r:id="rId14"/>
    <p:sldId id="730" r:id="rId15"/>
    <p:sldId id="773" r:id="rId16"/>
    <p:sldId id="768" r:id="rId17"/>
    <p:sldId id="734" r:id="rId18"/>
    <p:sldId id="771" r:id="rId19"/>
    <p:sldId id="345" r:id="rId20"/>
    <p:sldId id="336" r:id="rId21"/>
    <p:sldId id="338" r:id="rId22"/>
    <p:sldId id="342" r:id="rId23"/>
    <p:sldId id="774" r:id="rId24"/>
    <p:sldId id="769" r:id="rId25"/>
    <p:sldId id="374" r:id="rId26"/>
    <p:sldId id="321" r:id="rId27"/>
    <p:sldId id="755" r:id="rId28"/>
    <p:sldId id="756" r:id="rId29"/>
    <p:sldId id="739" r:id="rId30"/>
    <p:sldId id="776" r:id="rId31"/>
    <p:sldId id="772" r:id="rId32"/>
    <p:sldId id="777" r:id="rId33"/>
    <p:sldId id="778" r:id="rId34"/>
    <p:sldId id="770" r:id="rId35"/>
    <p:sldId id="479" r:id="rId36"/>
    <p:sldId id="480" r:id="rId37"/>
    <p:sldId id="823" r:id="rId38"/>
    <p:sldId id="825" r:id="rId39"/>
    <p:sldId id="5840" r:id="rId40"/>
    <p:sldId id="285" r:id="rId41"/>
    <p:sldId id="272" r:id="rId42"/>
  </p:sldIdLst>
  <p:sldSz cx="9144000" cy="6858000" type="screen4x3"/>
  <p:notesSz cx="6858000" cy="9947275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  <a:srgbClr val="FF0000"/>
    <a:srgbClr val="336699"/>
    <a:srgbClr val="1C1C1C"/>
    <a:srgbClr val="111111"/>
    <a:srgbClr val="00CC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9" autoAdjust="0"/>
    <p:restoredTop sz="90043" autoAdjust="0"/>
  </p:normalViewPr>
  <p:slideViewPr>
    <p:cSldViewPr showGuides="1">
      <p:cViewPr varScale="1">
        <p:scale>
          <a:sx n="49" d="100"/>
          <a:sy n="49" d="100"/>
        </p:scale>
        <p:origin x="948" y="15"/>
      </p:cViewPr>
      <p:guideLst>
        <p:guide orient="horz" pos="2160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661255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0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9749357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en-US" altLang="zh-CN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marL="228600" lvl="0" indent="-228600" eaLnBrk="1" hangingPunct="1">
              <a:buAutoNum type="arabicParenBoth"/>
            </a:pPr>
            <a:endParaRPr lang="zh-CN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17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9772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7971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20</a:t>
            </a:fld>
            <a:endParaRPr lang="en-US" altLang="zh-CN" dirty="0"/>
          </a:p>
        </p:txBody>
      </p:sp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 dirty="0"/>
          </a:p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21</a:t>
            </a:fld>
            <a:endParaRPr lang="en-US" altLang="zh-CN" dirty="0"/>
          </a:p>
        </p:txBody>
      </p:sp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22</a:t>
            </a:fld>
            <a:endParaRPr lang="en-US" altLang="zh-CN" dirty="0"/>
          </a:p>
        </p:txBody>
      </p:sp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4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25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2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331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b="1" dirty="0">
                <a:latin typeface="隶书" panose="02010509060101010101" pitchFamily="49" charset="-122"/>
                <a:ea typeface="隶书" panose="02010509060101010101" pitchFamily="49" charset="-122"/>
              </a:rPr>
              <a:t>27</a:t>
            </a:fld>
            <a:endParaRPr lang="zh-CN" altLang="en-US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34</a:t>
            </a:fld>
            <a:endParaRPr lang="en-US" altLang="zh-CN" dirty="0"/>
          </a:p>
        </p:txBody>
      </p:sp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marL="228600" lvl="0" indent="-22860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75056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18DF5F40-C51C-4D81-9C66-8625515776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id="{EF7D5697-E848-4B02-9879-DC06C149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id="{07BDEB86-2DCC-4DE2-A325-3C9CC4C8F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C41F1776-9892-4F64-A49D-916953922DF8}" type="slidenum">
              <a:rPr lang="en-US" altLang="zh-CN"/>
              <a:pPr eaLnBrk="1" hangingPunct="1">
                <a:spcBef>
                  <a:spcPct val="0"/>
                </a:spcBef>
              </a:pPr>
              <a:t>35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2</a:t>
            </a:fld>
            <a:endParaRPr lang="en-US" altLang="zh-CN" dirty="0"/>
          </a:p>
        </p:txBody>
      </p:sp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marL="228600" lvl="0" indent="-22860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173879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CBC7DA5F-6976-4FE8-8C3C-816B449762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988AAC68-DCBD-4693-BB49-5B500883A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E97D7D5-B114-4592-ACF0-977CD0E23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328CB92-9D31-4CBA-96CF-4B60450E2218}" type="slidenum">
              <a:rPr lang="en-US" altLang="zh-CN">
                <a:latin typeface="Arial" panose="020B0604020202020204" pitchFamily="34" charset="0"/>
              </a:rPr>
              <a:pPr eaLnBrk="1" hangingPunct="1"/>
              <a:t>36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316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3B5C46D8-32BD-4E85-85D0-72D836753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7FF6DC04-643B-4467-A0DC-F431CBD8C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URWPalladioL-Roma"/>
              </a:rPr>
              <a:t>it not only performs well under a relatively simple meteorological background but also is robust under more complex meteorological conditions.</a:t>
            </a:r>
            <a:br>
              <a:rPr lang="en-US" altLang="zh-CN" dirty="0"/>
            </a:b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749F246D-D1F6-49A9-B7C7-D12AF7854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fld id="{38A38742-A2F5-454F-9E7B-484F435FCC6B}" type="slidenum">
              <a:rPr lang="en-US" altLang="zh-CN" smtClean="0">
                <a:latin typeface="Arial" panose="020B0604020202020204" pitchFamily="34" charset="0"/>
              </a:rPr>
              <a:pPr/>
              <a:t>38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205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096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4</a:t>
            </a:fld>
            <a:endParaRPr lang="en-US" altLang="zh-CN" dirty="0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5</a:t>
            </a:fld>
            <a:endParaRPr lang="en-US" altLang="zh-CN" dirty="0"/>
          </a:p>
        </p:txBody>
      </p:sp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88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7</a:t>
            </a:fld>
            <a:endParaRPr lang="en-US" altLang="zh-CN" dirty="0"/>
          </a:p>
        </p:txBody>
      </p:sp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marL="228600" lvl="0" indent="-22860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156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96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8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12</a:t>
            </a:fld>
            <a:endParaRPr lang="en-US" altLang="zh-CN" dirty="0"/>
          </a:p>
        </p:txBody>
      </p:sp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Rectangle 3"/>
          <p:cNvSpPr>
            <a:spLocks noGrp="1"/>
          </p:cNvSpPr>
          <p:nvPr>
            <p:ph type="body"/>
          </p:nvPr>
        </p:nvSpPr>
        <p:spPr>
          <a:xfrm>
            <a:off x="914400" y="4724400"/>
            <a:ext cx="5029200" cy="447675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13</a:t>
            </a:fld>
            <a:endParaRPr lang="en-US" altLang="zh-CN" dirty="0"/>
          </a:p>
        </p:txBody>
      </p:sp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Rectangle 3"/>
          <p:cNvSpPr>
            <a:spLocks noGrp="1"/>
          </p:cNvSpPr>
          <p:nvPr>
            <p:ph type="body"/>
          </p:nvPr>
        </p:nvSpPr>
        <p:spPr>
          <a:xfrm>
            <a:off x="914400" y="4724400"/>
            <a:ext cx="5029200" cy="4476750"/>
          </a:xfrm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en-US" altLang="zh-CN" dirty="0"/>
              <a:t>Hotspot intensity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en-US" altLang="zh-CN" dirty="0"/>
              <a:t>14</a:t>
            </a:fld>
            <a:endParaRPr lang="en-US" altLang="zh-CN" dirty="0"/>
          </a:p>
        </p:txBody>
      </p:sp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Rectangle 3"/>
          <p:cNvSpPr>
            <a:spLocks noGrp="1"/>
          </p:cNvSpPr>
          <p:nvPr>
            <p:ph type="body"/>
          </p:nvPr>
        </p:nvSpPr>
        <p:spPr>
          <a:xfrm>
            <a:off x="914400" y="4724400"/>
            <a:ext cx="5029200" cy="447675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152400" y="304800"/>
            <a:ext cx="89154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676400" y="533400"/>
            <a:ext cx="6019800" cy="2209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 fontAlgn="base"/>
            <a:r>
              <a:rPr lang="zh-CN" altLang="en-US" strike="noStrike" noProof="0"/>
              <a:t>单击此处编辑母版标题样式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6019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 fontAlgn="base"/>
            <a:r>
              <a:rPr lang="zh-CN" altLang="en-US" strike="noStrike" noProof="0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56260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5626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228600" y="1524000"/>
            <a:ext cx="8731250" cy="152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1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30" name="Rectangle 15"/>
          <p:cNvSpPr>
            <a:spLocks noGrp="1"/>
          </p:cNvSpPr>
          <p:nvPr>
            <p:ph type="body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228600" y="152400"/>
            <a:ext cx="8763000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33" name="Group 19"/>
          <p:cNvGrpSpPr/>
          <p:nvPr userDrawn="1"/>
        </p:nvGrpSpPr>
        <p:grpSpPr>
          <a:xfrm>
            <a:off x="228600" y="1566863"/>
            <a:ext cx="8458200" cy="98425"/>
            <a:chOff x="480" y="3511"/>
            <a:chExt cx="4664" cy="81"/>
          </a:xfrm>
        </p:grpSpPr>
        <p:sp>
          <p:nvSpPr>
            <p:cNvPr id="1034" name="Line 20"/>
            <p:cNvSpPr/>
            <p:nvPr/>
          </p:nvSpPr>
          <p:spPr>
            <a:xfrm>
              <a:off x="480" y="3511"/>
              <a:ext cx="4664" cy="0"/>
            </a:xfrm>
            <a:prstGeom prst="line">
              <a:avLst/>
            </a:prstGeom>
            <a:ln w="5715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35" name="Line 21"/>
            <p:cNvSpPr/>
            <p:nvPr/>
          </p:nvSpPr>
          <p:spPr>
            <a:xfrm>
              <a:off x="480" y="3552"/>
              <a:ext cx="4664" cy="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36" name="Line 22"/>
            <p:cNvSpPr/>
            <p:nvPr/>
          </p:nvSpPr>
          <p:spPr>
            <a:xfrm>
              <a:off x="480" y="3592"/>
              <a:ext cx="4664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37" name="Group 25"/>
          <p:cNvGrpSpPr/>
          <p:nvPr userDrawn="1"/>
        </p:nvGrpSpPr>
        <p:grpSpPr>
          <a:xfrm>
            <a:off x="7086600" y="152400"/>
            <a:ext cx="1841500" cy="904875"/>
            <a:chOff x="144" y="240"/>
            <a:chExt cx="1160" cy="570"/>
          </a:xfrm>
        </p:grpSpPr>
        <p:sp>
          <p:nvSpPr>
            <p:cNvPr id="2" name="Picture 26"/>
            <p:cNvSpPr>
              <a:spLocks noChangeAspect="1" noChangeArrowheads="1"/>
            </p:cNvSpPr>
            <p:nvPr/>
          </p:nvSpPr>
          <p:spPr bwMode="auto">
            <a:xfrm>
              <a:off x="144" y="240"/>
              <a:ext cx="616" cy="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Picture 27"/>
            <p:cNvSpPr>
              <a:spLocks noChangeAspect="1" noChangeArrowheads="1"/>
            </p:cNvSpPr>
            <p:nvPr/>
          </p:nvSpPr>
          <p:spPr bwMode="auto">
            <a:xfrm>
              <a:off x="768" y="288"/>
              <a:ext cx="536" cy="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5.png"/><Relationship Id="rId4" Type="http://schemas.openxmlformats.org/officeDocument/2006/relationships/hyperlink" Target="mailto:zhulin@cma.gov.cn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7.wmf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ebp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21.xml"/><Relationship Id="rId3" Type="http://schemas.openxmlformats.org/officeDocument/2006/relationships/tags" Target="../tags/tag3.xml"/><Relationship Id="rId21" Type="http://schemas.openxmlformats.org/officeDocument/2006/relationships/image" Target="../media/image7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78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77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3"/>
          <p:cNvSpPr>
            <a:spLocks noGrp="1"/>
          </p:cNvSpPr>
          <p:nvPr>
            <p:ph type="subTitle" idx="1"/>
          </p:nvPr>
        </p:nvSpPr>
        <p:spPr>
          <a:xfrm>
            <a:off x="3352800" y="3810000"/>
            <a:ext cx="5410200" cy="2514600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80000"/>
              </a:lnSpc>
              <a:buSzPct val="75000"/>
              <a:buFont typeface="Wingdings" panose="05000000000000000000" pitchFamily="2" charset="2"/>
            </a:pPr>
            <a:r>
              <a:rPr lang="zh-CN" altLang="en-US" sz="2400" b="1" dirty="0"/>
              <a:t>           </a:t>
            </a:r>
            <a:r>
              <a:rPr lang="en-US" altLang="zh-CN" sz="2400" b="1" dirty="0"/>
              <a:t>Presented By: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Lin Zhu</a:t>
            </a:r>
          </a:p>
          <a:p>
            <a:pPr algn="ctr" eaLnBrk="1" hangingPunct="1">
              <a:lnSpc>
                <a:spcPct val="80000"/>
              </a:lnSpc>
              <a:buSzPct val="75000"/>
              <a:buFont typeface="Wingdings" panose="05000000000000000000" pitchFamily="2" charset="2"/>
            </a:pPr>
            <a:endParaRPr lang="en-US" altLang="zh-CN" sz="2000" b="1" dirty="0">
              <a:latin typeface="+mn-lt"/>
              <a:ea typeface="+mn-ea"/>
              <a:cs typeface="+mn-cs"/>
            </a:endParaRPr>
          </a:p>
          <a:p>
            <a:pPr algn="ctr" eaLnBrk="1" hangingPunct="1">
              <a:lnSpc>
                <a:spcPct val="150000"/>
              </a:lnSpc>
              <a:buSzPct val="75000"/>
              <a:buFont typeface="Wingdings" panose="05000000000000000000" pitchFamily="2" charset="2"/>
            </a:pPr>
            <a:r>
              <a:rPr lang="en-US" altLang="zh-CN" sz="1600" b="1" dirty="0">
                <a:solidFill>
                  <a:srgbClr val="000000"/>
                </a:solidFill>
                <a:latin typeface="+mn-lt"/>
                <a:ea typeface="Times" charset="-122"/>
                <a:cs typeface="+mn-cs"/>
              </a:rPr>
              <a:t>China Meteorological Administration (CMA)</a:t>
            </a:r>
          </a:p>
          <a:p>
            <a:pPr algn="ctr" eaLnBrk="1" hangingPunct="1">
              <a:lnSpc>
                <a:spcPct val="150000"/>
              </a:lnSpc>
              <a:buSzPct val="75000"/>
              <a:buFont typeface="Wingdings" panose="05000000000000000000" pitchFamily="2" charset="2"/>
            </a:pPr>
            <a:r>
              <a:rPr lang="en-US" altLang="zh-CN" sz="1600" b="1" dirty="0">
                <a:solidFill>
                  <a:srgbClr val="000000"/>
                </a:solidFill>
                <a:latin typeface="+mn-lt"/>
                <a:ea typeface="Times" charset="-122"/>
                <a:cs typeface="+mn-cs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ea typeface="Times" charset="-122"/>
              </a:rPr>
              <a:t>     National Satellite Meteorological Center (NSMC)</a:t>
            </a:r>
          </a:p>
          <a:p>
            <a:pPr algn="ctr" eaLnBrk="1" hangingPunct="1">
              <a:lnSpc>
                <a:spcPct val="150000"/>
              </a:lnSpc>
              <a:buSzPct val="75000"/>
              <a:buFont typeface="Wingdings" panose="05000000000000000000" pitchFamily="2" charset="2"/>
            </a:pPr>
            <a:r>
              <a:rPr lang="en-US" altLang="zh-CN" sz="1600" b="1" dirty="0">
                <a:solidFill>
                  <a:srgbClr val="000000"/>
                </a:solidFill>
                <a:latin typeface="+mn-lt"/>
                <a:ea typeface="Times" charset="-122"/>
                <a:cs typeface="+mn-cs"/>
              </a:rPr>
              <a:t>Email: </a:t>
            </a:r>
            <a:r>
              <a:rPr lang="en-US" altLang="zh-CN" sz="1600" b="1" dirty="0">
                <a:solidFill>
                  <a:srgbClr val="000000"/>
                </a:solidFill>
                <a:latin typeface="+mn-lt"/>
                <a:ea typeface="Times" charset="-122"/>
                <a:cs typeface="+mn-cs"/>
                <a:hlinkClick r:id="rId4"/>
              </a:rPr>
              <a:t>zhulin@cma.gov.cn</a:t>
            </a:r>
            <a:endParaRPr lang="en-US" altLang="zh-CN" sz="1600" b="1" dirty="0">
              <a:solidFill>
                <a:srgbClr val="000000"/>
              </a:solidFill>
              <a:latin typeface="+mn-lt"/>
              <a:ea typeface="Times" charset="-122"/>
              <a:cs typeface="+mn-cs"/>
            </a:endParaRPr>
          </a:p>
          <a:p>
            <a:pPr algn="ctr" eaLnBrk="1" hangingPunct="1">
              <a:lnSpc>
                <a:spcPct val="150000"/>
              </a:lnSpc>
              <a:buSzPct val="75000"/>
              <a:buFont typeface="Wingdings" panose="05000000000000000000" pitchFamily="2" charset="2"/>
            </a:pPr>
            <a:r>
              <a:rPr lang="en-US" altLang="zh-CN" sz="1600" b="1" dirty="0">
                <a:solidFill>
                  <a:srgbClr val="000000"/>
                </a:solidFill>
                <a:latin typeface="+mn-lt"/>
                <a:ea typeface="Times" charset="-122"/>
                <a:cs typeface="+mn-cs"/>
              </a:rPr>
              <a:t>Tel:86-10-68400967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76078" y="1577349"/>
            <a:ext cx="9448800" cy="1219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隶书" panose="02010509060101010101" pitchFamily="49" charset="-122"/>
                <a:cs typeface="+mj-cs"/>
              </a:rPr>
              <a:t>Remote Sensing of Global Volcanic Eruption using Fengyun Series Satellites</a:t>
            </a:r>
          </a:p>
        </p:txBody>
      </p:sp>
      <p:grpSp>
        <p:nvGrpSpPr>
          <p:cNvPr id="5123" name="Group 15"/>
          <p:cNvGrpSpPr/>
          <p:nvPr/>
        </p:nvGrpSpPr>
        <p:grpSpPr>
          <a:xfrm>
            <a:off x="381000" y="2895600"/>
            <a:ext cx="8458200" cy="141288"/>
            <a:chOff x="480" y="3511"/>
            <a:chExt cx="4664" cy="81"/>
          </a:xfrm>
        </p:grpSpPr>
        <p:sp>
          <p:nvSpPr>
            <p:cNvPr id="5124" name="Line 12"/>
            <p:cNvSpPr/>
            <p:nvPr/>
          </p:nvSpPr>
          <p:spPr>
            <a:xfrm>
              <a:off x="480" y="3511"/>
              <a:ext cx="4664" cy="0"/>
            </a:xfrm>
            <a:prstGeom prst="line">
              <a:avLst/>
            </a:prstGeom>
            <a:ln w="57150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5" name="Line 13"/>
            <p:cNvSpPr/>
            <p:nvPr/>
          </p:nvSpPr>
          <p:spPr>
            <a:xfrm>
              <a:off x="480" y="3552"/>
              <a:ext cx="4664" cy="0"/>
            </a:xfrm>
            <a:prstGeom prst="line">
              <a:avLst/>
            </a:prstGeom>
            <a:ln w="57150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6" name="Line 14"/>
            <p:cNvSpPr/>
            <p:nvPr/>
          </p:nvSpPr>
          <p:spPr>
            <a:xfrm>
              <a:off x="480" y="3592"/>
              <a:ext cx="4664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127" name="Group 25"/>
          <p:cNvGrpSpPr/>
          <p:nvPr/>
        </p:nvGrpSpPr>
        <p:grpSpPr>
          <a:xfrm>
            <a:off x="228600" y="381000"/>
            <a:ext cx="1841500" cy="904875"/>
            <a:chOff x="144" y="240"/>
            <a:chExt cx="1160" cy="570"/>
          </a:xfrm>
        </p:grpSpPr>
        <p:pic>
          <p:nvPicPr>
            <p:cNvPr id="5128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" y="240"/>
              <a:ext cx="616" cy="5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9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" y="288"/>
              <a:ext cx="536" cy="487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513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282967"/>
              </p:ext>
            </p:extLst>
          </p:nvPr>
        </p:nvGraphicFramePr>
        <p:xfrm>
          <a:off x="6218237" y="385838"/>
          <a:ext cx="143192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" r:id="rId7" imgW="5905500" imgH="2733675" progId="MSPhotoEd.3">
                  <p:embed/>
                </p:oleObj>
              </mc:Choice>
              <mc:Fallback>
                <p:oleObj r:id="rId7" imgW="5905500" imgH="2733675" progId="MSPhotoEd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18237" y="385838"/>
                        <a:ext cx="1431925" cy="7731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1" name="Picture 30" descr="U2494P1T1D20099592F21DT20100418164815"/>
          <p:cNvPicPr/>
          <p:nvPr/>
        </p:nvPicPr>
        <p:blipFill>
          <a:blip r:embed="rId9"/>
          <a:stretch>
            <a:fillRect/>
          </a:stretch>
        </p:blipFill>
        <p:spPr>
          <a:xfrm>
            <a:off x="381000" y="3276600"/>
            <a:ext cx="28575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8379B1-FDB4-43F5-8CD7-4AD873D1ED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03" y="359289"/>
            <a:ext cx="1435097" cy="8898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10732D2-F960-4C75-8D88-F05B03A66111}"/>
              </a:ext>
            </a:extLst>
          </p:cNvPr>
          <p:cNvSpPr txBox="1"/>
          <p:nvPr/>
        </p:nvSpPr>
        <p:spPr>
          <a:xfrm>
            <a:off x="2062028" y="464105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11</a:t>
            </a:r>
            <a:r>
              <a:rPr lang="en-US" altLang="zh-CN" sz="1800" b="1" baseline="30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</a:t>
            </a:r>
            <a:r>
              <a:rPr lang="en-US" altLang="zh-CN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AOMSUC &amp; 2021 FY Conference 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10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32770" name="Text Box 5"/>
          <p:cNvSpPr txBox="1"/>
          <p:nvPr/>
        </p:nvSpPr>
        <p:spPr>
          <a:xfrm>
            <a:off x="381000" y="1828842"/>
            <a:ext cx="4343400" cy="23209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35000"/>
              </a:lnSpc>
              <a:buFont typeface="Wingdings" panose="05000000000000000000" pitchFamily="2" charset="2"/>
              <a:buNone/>
            </a:pPr>
            <a:r>
              <a:rPr lang="en-US" altLang="zh-CN" b="1" dirty="0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Wien‘s displacement law</a:t>
            </a:r>
            <a:r>
              <a:rPr lang="en-US" altLang="zh-CN" dirty="0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there is an inverse relationship between the wavelength at the peak of the emission of a black body and its temperature when expressed as a function of wavelength. </a:t>
            </a:r>
          </a:p>
        </p:txBody>
      </p:sp>
      <p:graphicFrame>
        <p:nvGraphicFramePr>
          <p:cNvPr id="32771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0212151"/>
              </p:ext>
            </p:extLst>
          </p:nvPr>
        </p:nvGraphicFramePr>
        <p:xfrm>
          <a:off x="1022398" y="4343376"/>
          <a:ext cx="25146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7" r:id="rId3" imgW="622300" imgH="228600" progId="Equation.3">
                  <p:embed/>
                </p:oleObj>
              </mc:Choice>
              <mc:Fallback>
                <p:oleObj r:id="rId3" imgW="622300" imgH="228600" progId="Equation.3">
                  <p:embed/>
                  <p:pic>
                    <p:nvPicPr>
                      <p:cNvPr id="32771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2398" y="4343376"/>
                        <a:ext cx="2514600" cy="92392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50800">
                        <a:solidFill>
                          <a:srgbClr val="FF6600"/>
                        </a:solidFill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2" name="Picture 12" descr="Wiens_la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828800"/>
            <a:ext cx="4114800" cy="3802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Rectangle 13"/>
          <p:cNvSpPr/>
          <p:nvPr/>
        </p:nvSpPr>
        <p:spPr>
          <a:xfrm>
            <a:off x="5273675" y="5715000"/>
            <a:ext cx="3717925" cy="7302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Black body thermal emission intensity as a function of wavelength for various absolute temperatures.  </a:t>
            </a:r>
          </a:p>
        </p:txBody>
      </p:sp>
      <p:sp>
        <p:nvSpPr>
          <p:cNvPr id="23860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7239000" cy="6096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Hot spot detection—Basic theory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57150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Mid-infrared sensors with central wavelength at 2.0-3.0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μm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 respond strongly to thermal emission from surface at magmatic temperatures even though those surface areas are very small.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11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33400" y="533400"/>
            <a:ext cx="7315114" cy="1066800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sz="2400" dirty="0"/>
              <a:t>A summary of FY instruments which can be used to observe thermal features of volcano</a:t>
            </a:r>
          </a:p>
        </p:txBody>
      </p:sp>
      <p:sp>
        <p:nvSpPr>
          <p:cNvPr id="35843" name="Rectangle 6"/>
          <p:cNvSpPr>
            <a:spLocks noGrp="1"/>
          </p:cNvSpPr>
          <p:nvPr>
            <p:ph idx="1"/>
          </p:nvPr>
        </p:nvSpPr>
        <p:spPr>
          <a:xfrm>
            <a:off x="381000" y="1828800"/>
            <a:ext cx="7924702" cy="3581348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150000"/>
              </a:lnSpc>
            </a:pPr>
            <a:r>
              <a:rPr lang="en-US" altLang="zh-CN" sz="1800" dirty="0">
                <a:solidFill>
                  <a:srgbClr val="CC0000"/>
                </a:solidFill>
              </a:rPr>
              <a:t>FY-3A,B/ VIRR channel 3 (3.55 </a:t>
            </a:r>
            <a:r>
              <a:rPr lang="zh-CN" altLang="en-US" sz="1800" dirty="0">
                <a:solidFill>
                  <a:srgbClr val="CC0000"/>
                </a:solidFill>
              </a:rPr>
              <a:t>～ </a:t>
            </a:r>
            <a:r>
              <a:rPr lang="en-US" altLang="zh-CN" sz="1800" dirty="0">
                <a:solidFill>
                  <a:srgbClr val="CC0000"/>
                </a:solidFill>
              </a:rPr>
              <a:t>3.93 µm)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800" dirty="0"/>
              <a:t>FY-3A,B/ VIRR channel 4 &amp; 5 (10.3 </a:t>
            </a:r>
            <a:r>
              <a:rPr lang="zh-CN" altLang="en-US" sz="1800" dirty="0"/>
              <a:t>～ </a:t>
            </a:r>
            <a:r>
              <a:rPr lang="en-US" altLang="zh-CN" sz="1800" dirty="0"/>
              <a:t>11.3 µm &amp; 11.5 </a:t>
            </a:r>
            <a:r>
              <a:rPr lang="zh-CN" altLang="en-US" sz="1800" dirty="0"/>
              <a:t>～</a:t>
            </a:r>
            <a:r>
              <a:rPr lang="en-US" altLang="zh-CN" sz="1800" dirty="0"/>
              <a:t>12.5 µm)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800" dirty="0"/>
              <a:t>FY-3A,B,C,D/ MERSI channel 24 &amp; 25 (10.8 um &amp; 12.0 µm )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800" dirty="0">
                <a:solidFill>
                  <a:srgbClr val="CC0000"/>
                </a:solidFill>
              </a:rPr>
              <a:t>FY-3A,B,</a:t>
            </a:r>
            <a:r>
              <a:rPr lang="en-US" altLang="zh-CN" sz="1800" dirty="0"/>
              <a:t>C,D</a:t>
            </a:r>
            <a:r>
              <a:rPr lang="en-US" altLang="zh-CN" sz="1800" dirty="0">
                <a:solidFill>
                  <a:srgbClr val="CC0000"/>
                </a:solidFill>
              </a:rPr>
              <a:t>/ MERSI channel 20 &amp; 21 (3.8 µm &amp; 4.05 µm)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800" dirty="0">
                <a:solidFill>
                  <a:srgbClr val="CC0000"/>
                </a:solidFill>
              </a:rPr>
              <a:t>FY-2D,E,F,H/VISSR channel 3 (3.55 </a:t>
            </a:r>
            <a:r>
              <a:rPr lang="zh-CN" altLang="en-US" sz="1800" dirty="0">
                <a:solidFill>
                  <a:srgbClr val="CC0000"/>
                </a:solidFill>
              </a:rPr>
              <a:t>～ </a:t>
            </a:r>
            <a:r>
              <a:rPr lang="en-US" altLang="zh-CN" sz="1800" dirty="0">
                <a:solidFill>
                  <a:srgbClr val="CC0000"/>
                </a:solidFill>
              </a:rPr>
              <a:t>3.93 µm)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800" dirty="0"/>
              <a:t>FY-2C,D,E,F,H channel 4 &amp; 5 (3.55 </a:t>
            </a:r>
            <a:r>
              <a:rPr lang="zh-CN" altLang="en-US" sz="1800" dirty="0"/>
              <a:t>～ </a:t>
            </a:r>
            <a:r>
              <a:rPr lang="en-US" altLang="zh-CN" sz="1800" dirty="0"/>
              <a:t>3.93 µm)</a:t>
            </a:r>
            <a:endParaRPr lang="en-US" altLang="zh-CN" sz="1800" dirty="0">
              <a:solidFill>
                <a:srgbClr val="CC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800" dirty="0">
                <a:solidFill>
                  <a:srgbClr val="CC0000"/>
                </a:solidFill>
              </a:rPr>
              <a:t>FY-4A,B/AGRI  channel 7 (center wavelength 3.72 µm)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12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36866" name="Rectangle 2"/>
          <p:cNvSpPr/>
          <p:nvPr/>
        </p:nvSpPr>
        <p:spPr>
          <a:xfrm>
            <a:off x="685800" y="457200"/>
            <a:ext cx="6019800" cy="879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FY-2E detection of Mayon Volcano eruption in Philippine</a:t>
            </a:r>
            <a:endParaRPr lang="en-US" altLang="zh-CN" sz="2800" dirty="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6867" name="Rectangle 7"/>
          <p:cNvSpPr/>
          <p:nvPr/>
        </p:nvSpPr>
        <p:spPr>
          <a:xfrm>
            <a:off x="381000" y="5638800"/>
            <a:ext cx="8382000" cy="12954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This three images are FY-2E daytime scenes (with 5 km resolution) showing 3.5</a:t>
            </a:r>
            <a:r>
              <a:rPr lang="zh-CN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～</a:t>
            </a:r>
            <a:r>
              <a:rPr lang="en-US" altLang="zh-CN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4.0 </a:t>
            </a:r>
            <a:r>
              <a:rPr lang="en-US" altLang="zh-CN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  <a:sym typeface="Symbol" panose="05050102010706020507" pitchFamily="18" charset="2"/>
              </a:rPr>
              <a:t></a:t>
            </a:r>
            <a:r>
              <a:rPr lang="en-US" altLang="zh-CN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 hotspots on Mayon volcano in Philippine acquired on 18</a:t>
            </a:r>
            <a:r>
              <a:rPr lang="zh-CN" altLang="en-US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～</a:t>
            </a:r>
            <a:r>
              <a:rPr lang="en-US" altLang="zh-CN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28, December, 2009. It is shown that the hotspot strength reached the highest on 27, December, 2009 and then it gradually calm down. </a:t>
            </a:r>
          </a:p>
        </p:txBody>
      </p:sp>
      <p:grpSp>
        <p:nvGrpSpPr>
          <p:cNvPr id="36868" name="Group 15"/>
          <p:cNvGrpSpPr/>
          <p:nvPr/>
        </p:nvGrpSpPr>
        <p:grpSpPr>
          <a:xfrm>
            <a:off x="0" y="1752600"/>
            <a:ext cx="9144000" cy="3810000"/>
            <a:chOff x="0" y="1104"/>
            <a:chExt cx="5760" cy="2400"/>
          </a:xfrm>
        </p:grpSpPr>
        <p:pic>
          <p:nvPicPr>
            <p:cNvPr id="36869" name="Picture 4" descr="FY2E0912180000_MAP"/>
            <p:cNvPicPr>
              <a:picLocks noChangeAspect="1"/>
            </p:cNvPicPr>
            <p:nvPr/>
          </p:nvPicPr>
          <p:blipFill>
            <a:blip r:embed="rId3"/>
            <a:srcRect t="10233" b="10233"/>
            <a:stretch>
              <a:fillRect/>
            </a:stretch>
          </p:blipFill>
          <p:spPr>
            <a:xfrm>
              <a:off x="0" y="1104"/>
              <a:ext cx="2154" cy="19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870" name="Picture 5" descr="FY2E0912270600_MAP"/>
            <p:cNvPicPr>
              <a:picLocks noChangeAspect="1"/>
            </p:cNvPicPr>
            <p:nvPr/>
          </p:nvPicPr>
          <p:blipFill>
            <a:blip r:embed="rId4"/>
            <a:srcRect t="10262" b="9972"/>
            <a:stretch>
              <a:fillRect/>
            </a:stretch>
          </p:blipFill>
          <p:spPr>
            <a:xfrm>
              <a:off x="1728" y="1344"/>
              <a:ext cx="2147" cy="19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871" name="Picture 6" descr="FY2E0912280600_MAP"/>
            <p:cNvPicPr>
              <a:picLocks noChangeAspect="1"/>
            </p:cNvPicPr>
            <p:nvPr/>
          </p:nvPicPr>
          <p:blipFill>
            <a:blip r:embed="rId5"/>
            <a:srcRect t="10262" b="9972"/>
            <a:stretch>
              <a:fillRect/>
            </a:stretch>
          </p:blipFill>
          <p:spPr>
            <a:xfrm>
              <a:off x="3613" y="1584"/>
              <a:ext cx="2147" cy="19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72" name="Text Box 8"/>
            <p:cNvSpPr txBox="1"/>
            <p:nvPr/>
          </p:nvSpPr>
          <p:spPr>
            <a:xfrm>
              <a:off x="960" y="1968"/>
              <a:ext cx="921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Mayon volcano</a:t>
              </a:r>
            </a:p>
          </p:txBody>
        </p:sp>
        <p:sp>
          <p:nvSpPr>
            <p:cNvPr id="36873" name="Text Box 9"/>
            <p:cNvSpPr txBox="1"/>
            <p:nvPr/>
          </p:nvSpPr>
          <p:spPr>
            <a:xfrm>
              <a:off x="2688" y="2208"/>
              <a:ext cx="921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Mayon volcano</a:t>
              </a:r>
            </a:p>
          </p:txBody>
        </p:sp>
        <p:sp>
          <p:nvSpPr>
            <p:cNvPr id="36874" name="Text Box 10"/>
            <p:cNvSpPr txBox="1"/>
            <p:nvPr/>
          </p:nvSpPr>
          <p:spPr>
            <a:xfrm>
              <a:off x="4560" y="2448"/>
              <a:ext cx="921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Mayon volcano</a:t>
              </a:r>
            </a:p>
          </p:txBody>
        </p:sp>
        <p:sp>
          <p:nvSpPr>
            <p:cNvPr id="36875" name="Rectangle 11"/>
            <p:cNvSpPr/>
            <p:nvPr/>
          </p:nvSpPr>
          <p:spPr>
            <a:xfrm>
              <a:off x="0" y="1152"/>
              <a:ext cx="195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18, December, 2009 (08:00)</a:t>
              </a:r>
            </a:p>
          </p:txBody>
        </p:sp>
        <p:sp>
          <p:nvSpPr>
            <p:cNvPr id="36876" name="Rectangle 12"/>
            <p:cNvSpPr/>
            <p:nvPr/>
          </p:nvSpPr>
          <p:spPr>
            <a:xfrm>
              <a:off x="1872" y="1401"/>
              <a:ext cx="195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27, December, 2009 (14:00)</a:t>
              </a:r>
            </a:p>
          </p:txBody>
        </p:sp>
        <p:sp>
          <p:nvSpPr>
            <p:cNvPr id="36877" name="Rectangle 13"/>
            <p:cNvSpPr/>
            <p:nvPr/>
          </p:nvSpPr>
          <p:spPr>
            <a:xfrm>
              <a:off x="3792" y="1632"/>
              <a:ext cx="195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28, December, 2009 (14:00)</a:t>
              </a:r>
            </a:p>
          </p:txBody>
        </p:sp>
      </p:grpSp>
      <p:sp>
        <p:nvSpPr>
          <p:cNvPr id="36878" name="Text Box 16"/>
          <p:cNvSpPr txBox="1"/>
          <p:nvPr/>
        </p:nvSpPr>
        <p:spPr>
          <a:xfrm>
            <a:off x="6705600" y="1905000"/>
            <a:ext cx="1733550" cy="366713"/>
          </a:xfrm>
          <a:prstGeom prst="rect">
            <a:avLst/>
          </a:prstGeom>
          <a:solidFill>
            <a:srgbClr val="FF990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5 km resolution</a:t>
            </a:r>
          </a:p>
        </p:txBody>
      </p:sp>
    </p:spTree>
    <p:extLst>
      <p:ext uri="{BB962C8B-B14F-4D97-AF65-F5344CB8AC3E}">
        <p14:creationId xmlns:p14="http://schemas.microsoft.com/office/powerpoint/2010/main" val="2564655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13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38914" name="Rectangle 3"/>
          <p:cNvSpPr/>
          <p:nvPr/>
        </p:nvSpPr>
        <p:spPr>
          <a:xfrm>
            <a:off x="304800" y="415925"/>
            <a:ext cx="8001000" cy="4222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FY-3A/VIRR detection of Mayon Volcano eruption in Philippine</a:t>
            </a:r>
            <a:endParaRPr lang="en-US" altLang="zh-CN" sz="2000" b="1" dirty="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8915" name="Rectangle 11"/>
          <p:cNvSpPr/>
          <p:nvPr/>
        </p:nvSpPr>
        <p:spPr>
          <a:xfrm>
            <a:off x="0" y="5859650"/>
            <a:ext cx="885797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Compared with the FY2 satellite, the FY3 satellite has a higher spatial resolution, and we can clearly observe the intensity variations of the volcanic hot spot.</a:t>
            </a:r>
          </a:p>
        </p:txBody>
      </p:sp>
      <p:grpSp>
        <p:nvGrpSpPr>
          <p:cNvPr id="38916" name="Group 29"/>
          <p:cNvGrpSpPr/>
          <p:nvPr/>
        </p:nvGrpSpPr>
        <p:grpSpPr>
          <a:xfrm>
            <a:off x="303213" y="990600"/>
            <a:ext cx="10212387" cy="4824413"/>
            <a:chOff x="144" y="624"/>
            <a:chExt cx="6433" cy="3039"/>
          </a:xfrm>
        </p:grpSpPr>
        <p:sp>
          <p:nvSpPr>
            <p:cNvPr id="38917" name="Rectangle 2"/>
            <p:cNvSpPr/>
            <p:nvPr/>
          </p:nvSpPr>
          <p:spPr>
            <a:xfrm>
              <a:off x="1488" y="1317"/>
              <a:ext cx="5089" cy="9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</a:pPr>
              <a:endParaRPr lang="zh-CN" altLang="zh-CN" sz="28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8918" name="Picture 6" descr="VIRR_火点强度等级图_20091226"/>
            <p:cNvPicPr>
              <a:picLocks noChangeAspect="1"/>
            </p:cNvPicPr>
            <p:nvPr/>
          </p:nvPicPr>
          <p:blipFill>
            <a:blip r:embed="rId3"/>
            <a:srcRect t="12560"/>
            <a:stretch>
              <a:fillRect/>
            </a:stretch>
          </p:blipFill>
          <p:spPr>
            <a:xfrm>
              <a:off x="144" y="2208"/>
              <a:ext cx="1776" cy="14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19" name="Picture 5" descr="VIRR_20091226_火山图11"/>
            <p:cNvPicPr>
              <a:picLocks noChangeAspect="1"/>
            </p:cNvPicPr>
            <p:nvPr/>
          </p:nvPicPr>
          <p:blipFill>
            <a:blip r:embed="rId4"/>
            <a:srcRect t="14893" b="13133"/>
            <a:stretch>
              <a:fillRect/>
            </a:stretch>
          </p:blipFill>
          <p:spPr>
            <a:xfrm>
              <a:off x="147" y="624"/>
              <a:ext cx="1773" cy="13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20" name="Picture 7" descr="VIRR_20091227_火山图11"/>
            <p:cNvPicPr>
              <a:picLocks noChangeAspect="1"/>
            </p:cNvPicPr>
            <p:nvPr/>
          </p:nvPicPr>
          <p:blipFill>
            <a:blip r:embed="rId5"/>
            <a:srcRect t="15190" b="13924"/>
            <a:stretch>
              <a:fillRect/>
            </a:stretch>
          </p:blipFill>
          <p:spPr>
            <a:xfrm>
              <a:off x="2006" y="624"/>
              <a:ext cx="1739" cy="13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21" name="Picture 9" descr="VIRR_20091228_火山图22"/>
            <p:cNvPicPr>
              <a:picLocks noChangeAspect="1"/>
            </p:cNvPicPr>
            <p:nvPr/>
          </p:nvPicPr>
          <p:blipFill>
            <a:blip r:embed="rId6"/>
            <a:srcRect t="14883" b="15663"/>
            <a:stretch>
              <a:fillRect/>
            </a:stretch>
          </p:blipFill>
          <p:spPr>
            <a:xfrm>
              <a:off x="3841" y="624"/>
              <a:ext cx="1775" cy="13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922" name="Rectangle 12"/>
            <p:cNvSpPr/>
            <p:nvPr/>
          </p:nvSpPr>
          <p:spPr>
            <a:xfrm>
              <a:off x="144" y="639"/>
              <a:ext cx="1753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6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26, December, 2009 (09:55)</a:t>
              </a:r>
            </a:p>
          </p:txBody>
        </p:sp>
        <p:sp>
          <p:nvSpPr>
            <p:cNvPr id="38923" name="Rectangle 14"/>
            <p:cNvSpPr/>
            <p:nvPr/>
          </p:nvSpPr>
          <p:spPr>
            <a:xfrm>
              <a:off x="2016" y="633"/>
              <a:ext cx="1758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6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27, December, 2009 (09:35</a:t>
              </a:r>
              <a:r>
                <a:rPr lang="en-US" altLang="zh-CN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)</a:t>
              </a:r>
            </a:p>
          </p:txBody>
        </p:sp>
        <p:sp>
          <p:nvSpPr>
            <p:cNvPr id="38924" name="Rectangle 15"/>
            <p:cNvSpPr/>
            <p:nvPr/>
          </p:nvSpPr>
          <p:spPr>
            <a:xfrm>
              <a:off x="3888" y="639"/>
              <a:ext cx="1753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6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28, December, 2009 (09:20)</a:t>
              </a:r>
            </a:p>
          </p:txBody>
        </p:sp>
        <p:sp>
          <p:nvSpPr>
            <p:cNvPr id="38925" name="Text Box 17"/>
            <p:cNvSpPr txBox="1"/>
            <p:nvPr/>
          </p:nvSpPr>
          <p:spPr>
            <a:xfrm>
              <a:off x="576" y="1008"/>
              <a:ext cx="921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Mayon volcano</a:t>
              </a:r>
            </a:p>
          </p:txBody>
        </p:sp>
        <p:sp>
          <p:nvSpPr>
            <p:cNvPr id="38926" name="Text Box 18"/>
            <p:cNvSpPr txBox="1"/>
            <p:nvPr/>
          </p:nvSpPr>
          <p:spPr>
            <a:xfrm>
              <a:off x="2400" y="1008"/>
              <a:ext cx="921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Mayon volcano</a:t>
              </a:r>
            </a:p>
          </p:txBody>
        </p:sp>
        <p:sp>
          <p:nvSpPr>
            <p:cNvPr id="38927" name="Text Box 19"/>
            <p:cNvSpPr txBox="1"/>
            <p:nvPr/>
          </p:nvSpPr>
          <p:spPr>
            <a:xfrm>
              <a:off x="4272" y="1008"/>
              <a:ext cx="921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altLang="zh-CN" sz="1400" b="1" dirty="0">
                  <a:solidFill>
                    <a:srgbClr val="FFFF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Mayon volcano</a:t>
              </a:r>
            </a:p>
          </p:txBody>
        </p:sp>
        <p:pic>
          <p:nvPicPr>
            <p:cNvPr id="38928" name="Picture 8" descr="VIRR_火点强度等级图_20091227"/>
            <p:cNvPicPr>
              <a:picLocks noChangeAspect="1"/>
            </p:cNvPicPr>
            <p:nvPr/>
          </p:nvPicPr>
          <p:blipFill>
            <a:blip r:embed="rId7"/>
            <a:srcRect t="8604" b="11072"/>
            <a:stretch>
              <a:fillRect/>
            </a:stretch>
          </p:blipFill>
          <p:spPr>
            <a:xfrm>
              <a:off x="2016" y="2160"/>
              <a:ext cx="1729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29" name="Picture 10" descr="VIRR_火点强度等级图_20091228"/>
            <p:cNvPicPr>
              <a:picLocks noChangeAspect="1"/>
            </p:cNvPicPr>
            <p:nvPr/>
          </p:nvPicPr>
          <p:blipFill>
            <a:blip r:embed="rId8"/>
            <a:srcRect t="12560"/>
            <a:stretch>
              <a:fillRect/>
            </a:stretch>
          </p:blipFill>
          <p:spPr>
            <a:xfrm>
              <a:off x="3841" y="2208"/>
              <a:ext cx="1759" cy="14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930" name="Text Box 20"/>
            <p:cNvSpPr txBox="1"/>
            <p:nvPr/>
          </p:nvSpPr>
          <p:spPr>
            <a:xfrm>
              <a:off x="432" y="1996"/>
              <a:ext cx="1162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spcBef>
                  <a:spcPct val="30000"/>
                </a:spcBef>
                <a:buFont typeface="Wingdings" panose="05000000000000000000" pitchFamily="2" charset="2"/>
                <a:buNone/>
              </a:pPr>
              <a:r>
                <a:rPr lang="en-US" altLang="zh-CN" sz="1600" b="1" dirty="0">
                  <a:latin typeface="Arial" panose="020B0604020202020204" pitchFamily="34" charset="0"/>
                  <a:ea typeface="宋体" panose="02010600030101010101" pitchFamily="2" charset="-122"/>
                </a:rPr>
                <a:t>Hotspot intensity</a:t>
              </a:r>
            </a:p>
          </p:txBody>
        </p:sp>
        <p:sp>
          <p:nvSpPr>
            <p:cNvPr id="38931" name="Text Box 21"/>
            <p:cNvSpPr txBox="1"/>
            <p:nvPr/>
          </p:nvSpPr>
          <p:spPr>
            <a:xfrm>
              <a:off x="2256" y="1983"/>
              <a:ext cx="1162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spcBef>
                  <a:spcPct val="30000"/>
                </a:spcBef>
                <a:buFont typeface="Wingdings" panose="05000000000000000000" pitchFamily="2" charset="2"/>
                <a:buNone/>
              </a:pPr>
              <a:r>
                <a:rPr lang="en-US" altLang="zh-CN" sz="1600" b="1" dirty="0">
                  <a:latin typeface="Arial" panose="020B0604020202020204" pitchFamily="34" charset="0"/>
                  <a:ea typeface="宋体" panose="02010600030101010101" pitchFamily="2" charset="-122"/>
                </a:rPr>
                <a:t>Hotspot intensity</a:t>
              </a:r>
            </a:p>
          </p:txBody>
        </p:sp>
        <p:sp>
          <p:nvSpPr>
            <p:cNvPr id="38932" name="Text Box 22"/>
            <p:cNvSpPr txBox="1"/>
            <p:nvPr/>
          </p:nvSpPr>
          <p:spPr>
            <a:xfrm>
              <a:off x="4128" y="1983"/>
              <a:ext cx="1162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>
                <a:spcBef>
                  <a:spcPct val="30000"/>
                </a:spcBef>
                <a:buFont typeface="Wingdings" panose="05000000000000000000" pitchFamily="2" charset="2"/>
                <a:buNone/>
              </a:pPr>
              <a:r>
                <a:rPr lang="en-US" altLang="zh-CN" sz="1600" b="1" dirty="0">
                  <a:latin typeface="Arial" panose="020B0604020202020204" pitchFamily="34" charset="0"/>
                  <a:ea typeface="宋体" panose="02010600030101010101" pitchFamily="2" charset="-122"/>
                </a:rPr>
                <a:t>Hotspot intensity</a:t>
              </a:r>
            </a:p>
          </p:txBody>
        </p:sp>
        <p:sp>
          <p:nvSpPr>
            <p:cNvPr id="38933" name="Rectangle 25"/>
            <p:cNvSpPr/>
            <p:nvPr/>
          </p:nvSpPr>
          <p:spPr>
            <a:xfrm>
              <a:off x="144" y="624"/>
              <a:ext cx="1776" cy="3024"/>
            </a:xfrm>
            <a:prstGeom prst="rect">
              <a:avLst/>
            </a:prstGeom>
            <a:noFill/>
            <a:ln w="508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Wingdings" panose="05000000000000000000" pitchFamily="2" charset="2"/>
                <a:buNone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934" name="Rectangle 27"/>
            <p:cNvSpPr/>
            <p:nvPr/>
          </p:nvSpPr>
          <p:spPr>
            <a:xfrm>
              <a:off x="2016" y="624"/>
              <a:ext cx="1728" cy="3024"/>
            </a:xfrm>
            <a:prstGeom prst="rect">
              <a:avLst/>
            </a:prstGeom>
            <a:noFill/>
            <a:ln w="508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Wingdings" panose="05000000000000000000" pitchFamily="2" charset="2"/>
                <a:buNone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935" name="Rectangle 28"/>
            <p:cNvSpPr/>
            <p:nvPr/>
          </p:nvSpPr>
          <p:spPr>
            <a:xfrm>
              <a:off x="3840" y="624"/>
              <a:ext cx="1728" cy="3024"/>
            </a:xfrm>
            <a:prstGeom prst="rect">
              <a:avLst/>
            </a:prstGeom>
            <a:noFill/>
            <a:ln w="508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buFont typeface="Wingdings" panose="05000000000000000000" pitchFamily="2" charset="2"/>
                <a:buNone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8936" name="Text Box 30"/>
          <p:cNvSpPr txBox="1"/>
          <p:nvPr/>
        </p:nvSpPr>
        <p:spPr>
          <a:xfrm>
            <a:off x="3810000" y="2667000"/>
            <a:ext cx="1733550" cy="366713"/>
          </a:xfrm>
          <a:prstGeom prst="rect">
            <a:avLst/>
          </a:prstGeom>
          <a:solidFill>
            <a:srgbClr val="FF990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1 km resolution</a:t>
            </a:r>
          </a:p>
        </p:txBody>
      </p:sp>
    </p:spTree>
    <p:extLst>
      <p:ext uri="{BB962C8B-B14F-4D97-AF65-F5344CB8AC3E}">
        <p14:creationId xmlns:p14="http://schemas.microsoft.com/office/powerpoint/2010/main" val="3859879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14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40962" name="Rectangle 2"/>
          <p:cNvSpPr/>
          <p:nvPr/>
        </p:nvSpPr>
        <p:spPr>
          <a:xfrm>
            <a:off x="2362200" y="2090738"/>
            <a:ext cx="8078788" cy="1476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</a:pPr>
            <a:endParaRPr lang="zh-CN" altLang="zh-CN" sz="28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3" name="Rectangle 3"/>
          <p:cNvSpPr/>
          <p:nvPr/>
        </p:nvSpPr>
        <p:spPr>
          <a:xfrm>
            <a:off x="381000" y="415925"/>
            <a:ext cx="7543800" cy="4222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FY-3A detection of Iceland Eyjafjallajokull volcano eruption</a:t>
            </a:r>
            <a:endParaRPr lang="en-US" altLang="zh-CN" sz="2000" b="1" dirty="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0964" name="Rectangle 4"/>
          <p:cNvSpPr/>
          <p:nvPr/>
        </p:nvSpPr>
        <p:spPr>
          <a:xfrm>
            <a:off x="152518" y="5791200"/>
            <a:ext cx="8991482" cy="9144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Using the 250-meter resolution data of the Fengyun-3 satellite, the strength and area of high-temperature lava can be estimated more accurately.</a:t>
            </a:r>
            <a:endParaRPr lang="en-US" altLang="zh-CN" dirty="0">
              <a:solidFill>
                <a:srgbClr val="3333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0965" name="Picture 5" descr="冰岛火山监测"/>
          <p:cNvPicPr>
            <a:picLocks noChangeAspect="1"/>
          </p:cNvPicPr>
          <p:nvPr/>
        </p:nvPicPr>
        <p:blipFill>
          <a:blip r:embed="rId3"/>
          <a:srcRect b="6250"/>
          <a:stretch>
            <a:fillRect/>
          </a:stretch>
        </p:blipFill>
        <p:spPr>
          <a:xfrm>
            <a:off x="336550" y="990600"/>
            <a:ext cx="4083050" cy="4572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6" name="Picture 6" descr="冰岛火山监测20100414（MERSI）"/>
          <p:cNvPicPr preferRelativeResize="0"/>
          <p:nvPr/>
        </p:nvPicPr>
        <p:blipFill>
          <a:blip r:embed="rId4"/>
          <a:srcRect b="6250"/>
          <a:stretch>
            <a:fillRect/>
          </a:stretch>
        </p:blipFill>
        <p:spPr>
          <a:xfrm>
            <a:off x="4724400" y="990600"/>
            <a:ext cx="4084638" cy="4572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0967" name="Rectangle 7"/>
          <p:cNvSpPr/>
          <p:nvPr/>
        </p:nvSpPr>
        <p:spPr>
          <a:xfrm>
            <a:off x="2667000" y="3733800"/>
            <a:ext cx="152400" cy="15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8" name="Line 8"/>
          <p:cNvSpPr/>
          <p:nvPr/>
        </p:nvSpPr>
        <p:spPr>
          <a:xfrm flipV="1">
            <a:off x="2743200" y="1295400"/>
            <a:ext cx="1981200" cy="2438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40969" name="Line 9"/>
          <p:cNvSpPr/>
          <p:nvPr/>
        </p:nvSpPr>
        <p:spPr>
          <a:xfrm>
            <a:off x="2743200" y="3886200"/>
            <a:ext cx="1981200" cy="17526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40970" name="Text Box 10"/>
          <p:cNvSpPr txBox="1"/>
          <p:nvPr/>
        </p:nvSpPr>
        <p:spPr>
          <a:xfrm>
            <a:off x="5791200" y="1676400"/>
            <a:ext cx="1873250" cy="366713"/>
          </a:xfrm>
          <a:prstGeom prst="rect">
            <a:avLst/>
          </a:prstGeom>
          <a:solidFill>
            <a:srgbClr val="FF9900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250 m resolution</a:t>
            </a:r>
          </a:p>
        </p:txBody>
      </p:sp>
    </p:spTree>
    <p:extLst>
      <p:ext uri="{BB962C8B-B14F-4D97-AF65-F5344CB8AC3E}">
        <p14:creationId xmlns:p14="http://schemas.microsoft.com/office/powerpoint/2010/main" val="389017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6C3BB9-DE5E-445B-8275-972191A7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AB9D18C-51C9-4C0C-9F00-4FE72C14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" y="322882"/>
            <a:ext cx="2978447" cy="35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1E2CD86-4668-4523-9148-18FA9BE46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0" y="296092"/>
            <a:ext cx="2978447" cy="351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4E1E1750-C7A0-4C00-8543-78F5521D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23" y="296093"/>
            <a:ext cx="3012115" cy="351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91C1F3D-3073-455E-96A5-7F41BF98C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278343" y="3870492"/>
            <a:ext cx="4979439" cy="2805622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E3F5D55-C4A8-47AF-B74E-0B3B1AC0258B}"/>
              </a:ext>
            </a:extLst>
          </p:cNvPr>
          <p:cNvSpPr txBox="1">
            <a:spLocks/>
          </p:cNvSpPr>
          <p:nvPr/>
        </p:nvSpPr>
        <p:spPr>
          <a:xfrm>
            <a:off x="6118013" y="5791138"/>
            <a:ext cx="2416284" cy="60958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b="1" kern="0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FY-4A/AGRI detection of Volcano eruption</a:t>
            </a:r>
            <a:endParaRPr lang="en-US" altLang="zh-CN" sz="1400" b="1" kern="0" dirty="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D61D84AD-4CE3-435E-BB80-F792039F3BC2}"/>
              </a:ext>
            </a:extLst>
          </p:cNvPr>
          <p:cNvSpPr/>
          <p:nvPr/>
        </p:nvSpPr>
        <p:spPr>
          <a:xfrm rot="10800000">
            <a:off x="5521741" y="5867336"/>
            <a:ext cx="457188" cy="304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C7E63F0-399F-4D0E-A02B-469733D77ABC}"/>
              </a:ext>
            </a:extLst>
          </p:cNvPr>
          <p:cNvSpPr txBox="1">
            <a:spLocks/>
          </p:cNvSpPr>
          <p:nvPr/>
        </p:nvSpPr>
        <p:spPr>
          <a:xfrm>
            <a:off x="5867366" y="4190682"/>
            <a:ext cx="2978447" cy="9768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zh-CN" sz="1400" b="1" kern="0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Hot spot detection using FY3 series satellites</a:t>
            </a:r>
            <a:endParaRPr lang="en-US" altLang="zh-CN" sz="1400" b="1" kern="0" dirty="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5F93080E-2E9B-4291-8D84-983EF46E5608}"/>
              </a:ext>
            </a:extLst>
          </p:cNvPr>
          <p:cNvSpPr/>
          <p:nvPr/>
        </p:nvSpPr>
        <p:spPr>
          <a:xfrm rot="10800000">
            <a:off x="7086534" y="3886188"/>
            <a:ext cx="228594" cy="304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BF2984F-30CD-4E15-9DA6-6722470B2BA6}"/>
              </a:ext>
            </a:extLst>
          </p:cNvPr>
          <p:cNvSpPr txBox="1"/>
          <p:nvPr/>
        </p:nvSpPr>
        <p:spPr>
          <a:xfrm>
            <a:off x="1827288" y="762070"/>
            <a:ext cx="83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FY-3C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2893BC5-309B-4407-A5C2-A0CF05B6A156}"/>
              </a:ext>
            </a:extLst>
          </p:cNvPr>
          <p:cNvSpPr txBox="1"/>
          <p:nvPr/>
        </p:nvSpPr>
        <p:spPr>
          <a:xfrm>
            <a:off x="4922495" y="694902"/>
            <a:ext cx="83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FY-3D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D0F395-8565-4366-BFEE-2BCF9119C2C8}"/>
              </a:ext>
            </a:extLst>
          </p:cNvPr>
          <p:cNvSpPr txBox="1"/>
          <p:nvPr/>
        </p:nvSpPr>
        <p:spPr>
          <a:xfrm>
            <a:off x="8077108" y="699384"/>
            <a:ext cx="83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FY-3D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8BC55E0-EB14-4A23-BD70-1AC7784C971E}"/>
              </a:ext>
            </a:extLst>
          </p:cNvPr>
          <p:cNvSpPr txBox="1"/>
          <p:nvPr/>
        </p:nvSpPr>
        <p:spPr>
          <a:xfrm>
            <a:off x="4300004" y="4006016"/>
            <a:ext cx="83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FY-4A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8463C29-C8CB-4A69-AC0C-52CDBD320FF1}"/>
              </a:ext>
            </a:extLst>
          </p:cNvPr>
          <p:cNvSpPr txBox="1"/>
          <p:nvPr/>
        </p:nvSpPr>
        <p:spPr>
          <a:xfrm>
            <a:off x="762100" y="281941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Kilauea, Hawaii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CBDEB07-CE61-4151-AF73-9E6945940065}"/>
              </a:ext>
            </a:extLst>
          </p:cNvPr>
          <p:cNvSpPr txBox="1"/>
          <p:nvPr/>
        </p:nvSpPr>
        <p:spPr>
          <a:xfrm>
            <a:off x="3396438" y="283549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Krakatau, Java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B104A50-AD55-4400-9F06-855EC63ACA5C}"/>
              </a:ext>
            </a:extLst>
          </p:cNvPr>
          <p:cNvSpPr txBox="1"/>
          <p:nvPr/>
        </p:nvSpPr>
        <p:spPr>
          <a:xfrm>
            <a:off x="7215333" y="291670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Etna, Italy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07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3">
            <a:extLst>
              <a:ext uri="{FF2B5EF4-FFF2-40B4-BE49-F238E27FC236}">
                <a16:creationId xmlns:a16="http://schemas.microsoft.com/office/drawing/2014/main" id="{71996CDB-523B-461C-AB1C-5C49E716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41E9E6-5CFF-4301-ADAA-4C6CCD233201}" type="slidenum">
              <a:rPr lang="en-US" altLang="zh-CN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CN" sz="1400"/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553EC4F5-7999-4DBC-B9F9-9DDB7A889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73" y="1981238"/>
            <a:ext cx="2919413" cy="1644650"/>
          </a:xfrm>
          <a:prstGeom prst="rect">
            <a:avLst/>
          </a:prstGeom>
          <a:solidFill>
            <a:srgbClr val="41CBC6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ea typeface="微软雅黑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7174" name="文本框 7">
            <a:extLst>
              <a:ext uri="{FF2B5EF4-FFF2-40B4-BE49-F238E27FC236}">
                <a16:creationId xmlns:a16="http://schemas.microsoft.com/office/drawing/2014/main" id="{73D98D43-4163-412D-8E24-633593913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11" y="2416213"/>
            <a:ext cx="2646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风云气象卫星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全球火山爆发监测</a:t>
            </a:r>
            <a:endParaRPr lang="zh-CN" altLang="en-US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76" name="文本框 9">
            <a:extLst>
              <a:ext uri="{FF2B5EF4-FFF2-40B4-BE49-F238E27FC236}">
                <a16:creationId xmlns:a16="http://schemas.microsoft.com/office/drawing/2014/main" id="{C4189AAB-DDD9-4A7D-8F0E-9C229E3B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065" y="2355084"/>
            <a:ext cx="29561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Micro-physical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features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F5601207-18A0-4EF7-A983-5B942A56E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73" y="1981238"/>
            <a:ext cx="2946400" cy="167640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ea typeface="微软雅黑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A96E90E-9597-4203-8670-A3779FBF9356}"/>
              </a:ext>
            </a:extLst>
          </p:cNvPr>
          <p:cNvSpPr txBox="1"/>
          <p:nvPr/>
        </p:nvSpPr>
        <p:spPr>
          <a:xfrm>
            <a:off x="489887" y="604914"/>
            <a:ext cx="4572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C00000"/>
                </a:solidFill>
              </a:rPr>
              <a:t>2. Global Applications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081EE8-2044-4ADB-A71D-2670607D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2" y="3657638"/>
            <a:ext cx="2941637" cy="1612800"/>
          </a:xfrm>
          <a:prstGeom prst="rect">
            <a:avLst/>
          </a:prstGeom>
        </p:spPr>
      </p:pic>
      <p:pic>
        <p:nvPicPr>
          <p:cNvPr id="20" name="Picture 6" descr="ash">
            <a:extLst>
              <a:ext uri="{FF2B5EF4-FFF2-40B4-BE49-F238E27FC236}">
                <a16:creationId xmlns:a16="http://schemas.microsoft.com/office/drawing/2014/main" id="{B3FC1F76-47E7-4877-AB93-54255E4D8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60" y="3644952"/>
            <a:ext cx="2838270" cy="1612800"/>
          </a:xfrm>
          <a:prstGeom prst="rect">
            <a:avLst/>
          </a:prstGeom>
          <a:noFill/>
          <a:ln w="254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5" name="文本框 8">
            <a:extLst>
              <a:ext uri="{FF2B5EF4-FFF2-40B4-BE49-F238E27FC236}">
                <a16:creationId xmlns:a16="http://schemas.microsoft.com/office/drawing/2014/main" id="{3CE3DAC9-FFD9-4D67-BD45-47A803A94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96" y="2398695"/>
            <a:ext cx="2004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detection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B84C453-EC80-45CF-A31B-14C8D61D4324}"/>
              </a:ext>
            </a:extLst>
          </p:cNvPr>
          <p:cNvGrpSpPr/>
          <p:nvPr/>
        </p:nvGrpSpPr>
        <p:grpSpPr>
          <a:xfrm>
            <a:off x="3200436" y="1981238"/>
            <a:ext cx="2945521" cy="3276514"/>
            <a:chOff x="3200436" y="1981238"/>
            <a:chExt cx="2945521" cy="3276514"/>
          </a:xfrm>
        </p:grpSpPr>
        <p:sp>
          <p:nvSpPr>
            <p:cNvPr id="6" name="矩形 60">
              <a:extLst>
                <a:ext uri="{FF2B5EF4-FFF2-40B4-BE49-F238E27FC236}">
                  <a16:creationId xmlns:a16="http://schemas.microsoft.com/office/drawing/2014/main" id="{89414139-91E4-4874-9A66-953EDD95E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36" y="1981238"/>
              <a:ext cx="2884487" cy="1644650"/>
            </a:xfrm>
            <a:prstGeom prst="rect">
              <a:avLst/>
            </a:prstGeom>
            <a:solidFill>
              <a:srgbClr val="4A9CC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7183" name="文本框 16">
              <a:extLst>
                <a:ext uri="{FF2B5EF4-FFF2-40B4-BE49-F238E27FC236}">
                  <a16:creationId xmlns:a16="http://schemas.microsoft.com/office/drawing/2014/main" id="{3D4E5028-B822-4115-8771-0F709058D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310" y="2557828"/>
              <a:ext cx="26837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Ash detection</a:t>
              </a:r>
            </a:p>
          </p:txBody>
        </p:sp>
        <p:pic>
          <p:nvPicPr>
            <p:cNvPr id="18" name="Picture 30" descr="U2494P1T1D20099592F21DT20100418164815">
              <a:extLst>
                <a:ext uri="{FF2B5EF4-FFF2-40B4-BE49-F238E27FC236}">
                  <a16:creationId xmlns:a16="http://schemas.microsoft.com/office/drawing/2014/main" id="{A972925E-F5F9-4378-A7EC-FDA1AEC4B40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04320" y="3649614"/>
              <a:ext cx="2941637" cy="1608138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924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D30CD78-1878-433C-AEDF-0FCAD2D95396}" type="slidenum">
              <a:rPr lang="en-US" altLang="zh-CN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CN" sz="140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976F909-A4F8-48CA-A9D7-9EB7B3F26250}"/>
              </a:ext>
            </a:extLst>
          </p:cNvPr>
          <p:cNvGrpSpPr/>
          <p:nvPr/>
        </p:nvGrpSpPr>
        <p:grpSpPr>
          <a:xfrm>
            <a:off x="762100" y="1828842"/>
            <a:ext cx="7467404" cy="4571879"/>
            <a:chOff x="457200" y="2103199"/>
            <a:chExt cx="4646613" cy="4215598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 rotWithShape="1">
            <a:blip r:embed="rId3"/>
            <a:srcRect b="202"/>
            <a:stretch/>
          </p:blipFill>
          <p:spPr bwMode="auto">
            <a:xfrm>
              <a:off x="457200" y="2668588"/>
              <a:ext cx="4646613" cy="36502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组合 5"/>
            <p:cNvGrpSpPr>
              <a:grpSpLocks/>
            </p:cNvGrpSpPr>
            <p:nvPr/>
          </p:nvGrpSpPr>
          <p:grpSpPr bwMode="auto">
            <a:xfrm>
              <a:off x="1790700" y="2103199"/>
              <a:ext cx="2544786" cy="3710226"/>
              <a:chOff x="1790700" y="2103176"/>
              <a:chExt cx="2543939" cy="3710338"/>
            </a:xfrm>
          </p:grpSpPr>
          <p:sp>
            <p:nvSpPr>
              <p:cNvPr id="5130" name="矩形 1"/>
              <p:cNvSpPr>
                <a:spLocks noChangeArrowheads="1"/>
              </p:cNvSpPr>
              <p:nvPr/>
            </p:nvSpPr>
            <p:spPr bwMode="auto">
              <a:xfrm>
                <a:off x="1790700" y="2128816"/>
                <a:ext cx="6735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800" b="1">
                    <a:solidFill>
                      <a:srgbClr val="CC0000"/>
                    </a:solidFill>
                  </a:rPr>
                  <a:t> SO</a:t>
                </a:r>
                <a:r>
                  <a:rPr lang="en-US" altLang="zh-CN" sz="1800" b="1" baseline="-25000">
                    <a:solidFill>
                      <a:srgbClr val="CC0000"/>
                    </a:solidFill>
                  </a:rPr>
                  <a:t>2</a:t>
                </a:r>
                <a:endParaRPr lang="zh-CN" altLang="en-US" sz="1800"/>
              </a:p>
            </p:txBody>
          </p:sp>
          <p:sp>
            <p:nvSpPr>
              <p:cNvPr id="5131" name="矩形 2"/>
              <p:cNvSpPr>
                <a:spLocks noChangeArrowheads="1"/>
              </p:cNvSpPr>
              <p:nvPr/>
            </p:nvSpPr>
            <p:spPr bwMode="auto">
              <a:xfrm>
                <a:off x="2764891" y="2103176"/>
                <a:ext cx="1569748" cy="36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800" b="1" dirty="0">
                    <a:solidFill>
                      <a:srgbClr val="C00000"/>
                    </a:solidFill>
                  </a:rPr>
                  <a:t>Mineral particles</a:t>
                </a:r>
                <a:endParaRPr lang="zh-CN" altLang="en-US" sz="1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904962" y="2514590"/>
                <a:ext cx="444352" cy="3292574"/>
              </a:xfrm>
              <a:prstGeom prst="rect">
                <a:avLst/>
              </a:prstGeom>
              <a:solidFill>
                <a:schemeClr val="accent1">
                  <a:alpha val="1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971407" y="2520940"/>
                <a:ext cx="1066445" cy="3292574"/>
              </a:xfrm>
              <a:prstGeom prst="rect">
                <a:avLst/>
              </a:prstGeom>
              <a:solidFill>
                <a:schemeClr val="accent1">
                  <a:alpha val="1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</p:grp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138" y="615156"/>
            <a:ext cx="5103812" cy="77152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</a:rPr>
              <a:t>Infrared channels</a:t>
            </a:r>
            <a:endParaRPr lang="en-US" altLang="zh-CN" sz="32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4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18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69634" name="Rectangle 3"/>
          <p:cNvSpPr>
            <a:spLocks noGrp="1"/>
          </p:cNvSpPr>
          <p:nvPr>
            <p:ph idx="1"/>
          </p:nvPr>
        </p:nvSpPr>
        <p:spPr>
          <a:xfrm>
            <a:off x="3505200" y="6096000"/>
            <a:ext cx="5486400" cy="762000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105000"/>
              </a:lnSpc>
            </a:pPr>
            <a:r>
              <a:rPr lang="en-US" altLang="zh-CN" sz="1400" dirty="0"/>
              <a:t>Reflectance of typical minerals of volcanic ash (data are referred to USGS standard mineral spectral database).</a:t>
            </a:r>
          </a:p>
          <a:p>
            <a:pPr eaLnBrk="1" hangingPunct="1"/>
            <a:endParaRPr lang="en-US" altLang="zh-CN" sz="1400" dirty="0"/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868488"/>
            <a:ext cx="5410200" cy="4094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6" name="Rectangle 5"/>
          <p:cNvSpPr/>
          <p:nvPr/>
        </p:nvSpPr>
        <p:spPr>
          <a:xfrm>
            <a:off x="304800" y="2035120"/>
            <a:ext cx="2971800" cy="1893339"/>
          </a:xfrm>
          <a:prstGeom prst="rect">
            <a:avLst/>
          </a:prstGeom>
          <a:noFill/>
          <a:ln w="381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600" dirty="0"/>
              <a:t>In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two adjacent shortwave infrared channels, dark colored minerals have different reflection characteristics from meteorological clouds.</a:t>
            </a:r>
          </a:p>
        </p:txBody>
      </p:sp>
      <p:pic>
        <p:nvPicPr>
          <p:cNvPr id="6963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343376"/>
            <a:ext cx="2667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9" name="Text Box 8"/>
          <p:cNvSpPr txBox="1"/>
          <p:nvPr/>
        </p:nvSpPr>
        <p:spPr>
          <a:xfrm>
            <a:off x="381000" y="5178401"/>
            <a:ext cx="2980303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MERSI-I for volcanic cloud</a:t>
            </a:r>
          </a:p>
        </p:txBody>
      </p:sp>
      <p:sp>
        <p:nvSpPr>
          <p:cNvPr id="69640" name="Rectangle 9"/>
          <p:cNvSpPr/>
          <p:nvPr/>
        </p:nvSpPr>
        <p:spPr>
          <a:xfrm>
            <a:off x="304800" y="4343376"/>
            <a:ext cx="2971800" cy="1295400"/>
          </a:xfrm>
          <a:prstGeom prst="rect">
            <a:avLst/>
          </a:prstGeom>
          <a:noFill/>
          <a:ln w="508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AEEF235-E460-4E7B-B1B6-59F3C160B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138" y="615156"/>
            <a:ext cx="5103812" cy="77152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</a:rPr>
              <a:t>Reflective channels</a:t>
            </a:r>
            <a:endParaRPr lang="en-US" altLang="zh-CN" sz="3200" b="1" dirty="0">
              <a:solidFill>
                <a:srgbClr val="CC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E875E5-3D61-41B9-84E5-959606D06136}"/>
              </a:ext>
            </a:extLst>
          </p:cNvPr>
          <p:cNvSpPr txBox="1"/>
          <p:nvPr/>
        </p:nvSpPr>
        <p:spPr>
          <a:xfrm>
            <a:off x="5791168" y="43433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dark colored minerals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1506FCD-E4B2-412A-91B0-13B35CDB58FA}"/>
              </a:ext>
            </a:extLst>
          </p:cNvPr>
          <p:cNvSpPr txBox="1"/>
          <p:nvPr/>
        </p:nvSpPr>
        <p:spPr>
          <a:xfrm>
            <a:off x="5791168" y="2362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light colored minerals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9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19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74754" name="Rectangle 3"/>
          <p:cNvSpPr>
            <a:spLocks noGrp="1"/>
          </p:cNvSpPr>
          <p:nvPr>
            <p:ph idx="1"/>
          </p:nvPr>
        </p:nvSpPr>
        <p:spPr>
          <a:xfrm>
            <a:off x="381000" y="1905000"/>
            <a:ext cx="8077098" cy="1459468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120000"/>
              </a:lnSpc>
            </a:pPr>
            <a:r>
              <a:rPr lang="en-US" altLang="zh-CN" sz="1800" dirty="0"/>
              <a:t>A new volcanic ash cloud detection method (STVA) is developed using shortwave infrared and thermal infrared channels of MERSI and VIRR instruments onboard FY-3A. This method is also well applicable to the follow-up satellites of Fengyun-3. </a:t>
            </a:r>
          </a:p>
        </p:txBody>
      </p:sp>
      <p:sp>
        <p:nvSpPr>
          <p:cNvPr id="74755" name="Rectangle 4"/>
          <p:cNvSpPr/>
          <p:nvPr/>
        </p:nvSpPr>
        <p:spPr>
          <a:xfrm>
            <a:off x="533400" y="3632483"/>
            <a:ext cx="4953000" cy="1828800"/>
          </a:xfrm>
          <a:prstGeom prst="rect">
            <a:avLst/>
          </a:prstGeom>
          <a:noFill/>
          <a:ln w="28575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7475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09729"/>
              </p:ext>
            </p:extLst>
          </p:nvPr>
        </p:nvGraphicFramePr>
        <p:xfrm>
          <a:off x="838200" y="4318283"/>
          <a:ext cx="434340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2" r:id="rId3" imgW="2387600" imgH="482600" progId="Equation.3">
                  <p:embed/>
                </p:oleObj>
              </mc:Choice>
              <mc:Fallback>
                <p:oleObj r:id="rId3" imgW="2387600" imgH="482600" progId="Equation.3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4318283"/>
                        <a:ext cx="4343400" cy="877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Text Box 6"/>
          <p:cNvSpPr txBox="1"/>
          <p:nvPr/>
        </p:nvSpPr>
        <p:spPr>
          <a:xfrm>
            <a:off x="709613" y="3788058"/>
            <a:ext cx="42481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SWIR-TIR Volcanic Ash method (STVA)</a:t>
            </a:r>
          </a:p>
        </p:txBody>
      </p:sp>
      <p:sp>
        <p:nvSpPr>
          <p:cNvPr id="74758" name="Line 8"/>
          <p:cNvSpPr/>
          <p:nvPr/>
        </p:nvSpPr>
        <p:spPr>
          <a:xfrm flipV="1">
            <a:off x="3581400" y="3937293"/>
            <a:ext cx="2150590" cy="60959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4759" name="Text Box 9"/>
          <p:cNvSpPr txBox="1"/>
          <p:nvPr/>
        </p:nvSpPr>
        <p:spPr>
          <a:xfrm>
            <a:off x="5731990" y="3676417"/>
            <a:ext cx="3151504" cy="36933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FY-3A</a:t>
            </a:r>
            <a:r>
              <a:rPr lang="en-US" altLang="zh-CN" dirty="0"/>
              <a:t>-D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/MERSI-I &amp;MERSI-II</a:t>
            </a:r>
          </a:p>
        </p:txBody>
      </p:sp>
      <p:sp>
        <p:nvSpPr>
          <p:cNvPr id="74760" name="Text Box 10"/>
          <p:cNvSpPr txBox="1"/>
          <p:nvPr/>
        </p:nvSpPr>
        <p:spPr>
          <a:xfrm>
            <a:off x="6553201" y="4840015"/>
            <a:ext cx="2133599" cy="64633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FY-3A,B/VIRR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/>
              <a:t>FY-3C,D/MERSI-II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4761" name="Line 11"/>
          <p:cNvSpPr/>
          <p:nvPr/>
        </p:nvSpPr>
        <p:spPr>
          <a:xfrm>
            <a:off x="3276600" y="5004083"/>
            <a:ext cx="327660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4762" name="Rectangle 12"/>
          <p:cNvSpPr/>
          <p:nvPr/>
        </p:nvSpPr>
        <p:spPr>
          <a:xfrm>
            <a:off x="0" y="838200"/>
            <a:ext cx="6477000" cy="605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1" indent="0" algn="l" rtl="0" eaLnBrk="1" fontAlgn="base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3333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SWIR-TIR Volcanic Ash method (STVA)</a:t>
            </a:r>
          </a:p>
        </p:txBody>
      </p:sp>
      <p:sp>
        <p:nvSpPr>
          <p:cNvPr id="12" name="矩形 19">
            <a:extLst>
              <a:ext uri="{FF2B5EF4-FFF2-40B4-BE49-F238E27FC236}">
                <a16:creationId xmlns:a16="http://schemas.microsoft.com/office/drawing/2014/main" id="{4ACF0359-C2DA-4D57-A3EB-FD01C2024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12" y="6019798"/>
            <a:ext cx="8610375" cy="6077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b="1" dirty="0">
                <a:solidFill>
                  <a:srgbClr val="FF0000"/>
                </a:solidFill>
              </a:rPr>
              <a:t>Zhu L*., Liu J, Liu C &amp; Wang M.2011. Satellite remote sensing of volcanic ash cloud in complicated meteorological conditions. Sci China Earth Sci(IF</a:t>
            </a:r>
            <a:r>
              <a:rPr lang="zh-CN" altLang="en-US" sz="1200" b="1" dirty="0">
                <a:solidFill>
                  <a:srgbClr val="FF0000"/>
                </a:solidFill>
              </a:rPr>
              <a:t>：</a:t>
            </a:r>
            <a:r>
              <a:rPr lang="en-US" altLang="zh-CN" sz="1200" b="1" dirty="0">
                <a:solidFill>
                  <a:srgbClr val="FF0000"/>
                </a:solidFill>
              </a:rPr>
              <a:t>3.24), 54</a:t>
            </a:r>
            <a:r>
              <a:rPr lang="zh-CN" altLang="en-US" sz="1200" b="1" dirty="0">
                <a:solidFill>
                  <a:srgbClr val="FF0000"/>
                </a:solidFill>
              </a:rPr>
              <a:t>：</a:t>
            </a:r>
            <a:r>
              <a:rPr lang="en-US" altLang="zh-CN" sz="1200" b="1" dirty="0">
                <a:solidFill>
                  <a:srgbClr val="FF0000"/>
                </a:solidFill>
              </a:rPr>
              <a:t>1789-1795. doi:10.1007/s11430-011-4265-3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2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1981200" cy="762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Outline:</a:t>
            </a:r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304800" y="1905000"/>
            <a:ext cx="8839200" cy="4343400"/>
          </a:xfrm>
        </p:spPr>
        <p:txBody>
          <a:bodyPr wrap="square" lIns="91440" tIns="45720" rIns="91440" bIns="45720" anchor="t"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70C0"/>
                </a:solidFill>
              </a:rPr>
              <a:t>1. Volcanic eruption and FengYun satellites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C00000"/>
                </a:solidFill>
              </a:rPr>
              <a:t>2. Global Applications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7030A0"/>
                </a:solidFill>
              </a:rPr>
              <a:t>3. Recent research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B050"/>
                </a:solidFill>
              </a:rPr>
              <a:t>4. 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123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48" y="1901453"/>
            <a:ext cx="4647406" cy="3359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8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20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75779" name="Rectangle 9"/>
          <p:cNvSpPr>
            <a:spLocks noGrp="1"/>
          </p:cNvSpPr>
          <p:nvPr>
            <p:ph type="title"/>
          </p:nvPr>
        </p:nvSpPr>
        <p:spPr>
          <a:xfrm>
            <a:off x="304800" y="1058863"/>
            <a:ext cx="8077200" cy="388937"/>
          </a:xfrm>
        </p:spPr>
        <p:txBody>
          <a:bodyPr wrap="square" lIns="91440" tIns="45720" rIns="91440" bIns="45720" anchor="b"/>
          <a:lstStyle/>
          <a:p>
            <a:pPr algn="ctr" eaLnBrk="1" hangingPunct="1"/>
            <a:r>
              <a:rPr lang="en-US" altLang="zh-CN" sz="2000" dirty="0"/>
              <a:t>Application of STVA method during </a:t>
            </a:r>
            <a:r>
              <a:rPr lang="en-US" altLang="en-US" sz="2000" dirty="0" err="1"/>
              <a:t>Eyjafjallajokull</a:t>
            </a:r>
            <a:r>
              <a:rPr lang="en-US" altLang="en-US" sz="2000" dirty="0"/>
              <a:t> volcano</a:t>
            </a:r>
            <a:r>
              <a:rPr lang="en-US" altLang="zh-CN" sz="2000" dirty="0"/>
              <a:t> eruption</a:t>
            </a:r>
          </a:p>
        </p:txBody>
      </p:sp>
      <p:pic>
        <p:nvPicPr>
          <p:cNvPr id="75780" name="Picture 1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51" y="2091577"/>
            <a:ext cx="4125664" cy="29796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83" name="Picture 20"/>
          <p:cNvSpPr>
            <a:spLocks noChangeAspect="1"/>
          </p:cNvSpPr>
          <p:nvPr/>
        </p:nvSpPr>
        <p:spPr>
          <a:xfrm>
            <a:off x="4267200" y="4114800"/>
            <a:ext cx="3581400" cy="25892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21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79874" name="Rectangle 5"/>
          <p:cNvSpPr>
            <a:spLocks noGrp="1"/>
          </p:cNvSpPr>
          <p:nvPr>
            <p:ph idx="1"/>
          </p:nvPr>
        </p:nvSpPr>
        <p:spPr>
          <a:xfrm>
            <a:off x="533400" y="6019800"/>
            <a:ext cx="8305800" cy="838200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US" altLang="zh-CN" sz="1600" dirty="0"/>
              <a:t>Grimsvotn volcano  erupted on March 20, 2010 at 11:30 UTC.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</a:pPr>
            <a:r>
              <a:rPr lang="en-US" altLang="zh-CN" sz="1600" dirty="0"/>
              <a:t>Volcanic ash is mainly distributed in the south and east of Iceland. </a:t>
            </a:r>
          </a:p>
        </p:txBody>
      </p:sp>
      <p:sp>
        <p:nvSpPr>
          <p:cNvPr id="79875" name="Rectangle 6"/>
          <p:cNvSpPr/>
          <p:nvPr/>
        </p:nvSpPr>
        <p:spPr>
          <a:xfrm>
            <a:off x="304800" y="1058863"/>
            <a:ext cx="8077200" cy="3889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Application of STVA method during </a:t>
            </a:r>
            <a:r>
              <a:rPr lang="en-US" altLang="zh-CN" sz="2000" b="1" dirty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Grimsvotn volcano</a:t>
            </a:r>
            <a:r>
              <a:rPr lang="en-US" altLang="zh-CN" sz="2000" b="1" dirty="0">
                <a:latin typeface="+mn-lt"/>
                <a:ea typeface="宋体" panose="02010600030101010101" pitchFamily="2" charset="-122"/>
              </a:rPr>
              <a:t> eruption</a:t>
            </a:r>
          </a:p>
        </p:txBody>
      </p:sp>
      <p:pic>
        <p:nvPicPr>
          <p:cNvPr id="79876" name="Picture 8" descr="FY3AMERSI冰岛火山20110522（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28800"/>
            <a:ext cx="40386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7" name="AutoShape 11"/>
          <p:cNvSpPr/>
          <p:nvPr/>
        </p:nvSpPr>
        <p:spPr>
          <a:xfrm>
            <a:off x="4495800" y="36576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9878" name="Picture 12" descr="FY3AMERSI冰岛火山20110522（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590800"/>
            <a:ext cx="4000500" cy="290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9" name="Text Box 13"/>
          <p:cNvSpPr txBox="1"/>
          <p:nvPr/>
        </p:nvSpPr>
        <p:spPr>
          <a:xfrm>
            <a:off x="6096000" y="2133600"/>
            <a:ext cx="16065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STVA method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22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pic>
        <p:nvPicPr>
          <p:cNvPr id="86018" name="Picture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620000" cy="1268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019" name="Picture 4" descr="图56"/>
          <p:cNvPicPr>
            <a:picLocks noChangeAspect="1"/>
          </p:cNvPicPr>
          <p:nvPr/>
        </p:nvPicPr>
        <p:blipFill>
          <a:blip r:embed="rId4"/>
          <a:srcRect t="3194" b="10085"/>
          <a:stretch>
            <a:fillRect/>
          </a:stretch>
        </p:blipFill>
        <p:spPr>
          <a:xfrm>
            <a:off x="685800" y="2667000"/>
            <a:ext cx="8015288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020" name="Rectangle 5"/>
          <p:cNvSpPr>
            <a:spLocks noGrp="1"/>
          </p:cNvSpPr>
          <p:nvPr>
            <p:ph idx="1"/>
          </p:nvPr>
        </p:nvSpPr>
        <p:spPr>
          <a:xfrm>
            <a:off x="152400" y="6096000"/>
            <a:ext cx="9144000" cy="685800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zh-CN" sz="1400" dirty="0"/>
              <a:t>Up to June 9, PCCVC continues to have briefer eruptions every now and then . Volcanic ash cloud has surrounded over the southern hemisphere.</a:t>
            </a:r>
          </a:p>
        </p:txBody>
      </p:sp>
      <p:sp>
        <p:nvSpPr>
          <p:cNvPr id="86021" name="Rectangle 7"/>
          <p:cNvSpPr/>
          <p:nvPr/>
        </p:nvSpPr>
        <p:spPr>
          <a:xfrm>
            <a:off x="381000" y="373063"/>
            <a:ext cx="8077200" cy="3889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Puyehue-Cord</a:t>
            </a:r>
            <a:r>
              <a:rPr lang="en-US" altLang="zh-CN" sz="2000" dirty="0">
                <a:solidFill>
                  <a:srgbClr val="000000"/>
                </a:solidFill>
                <a:latin typeface="Times-Roman" charset="0"/>
                <a:ea typeface="宋体" panose="02010600030101010101" pitchFamily="2" charset="-122"/>
              </a:rPr>
              <a:t>ó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 Caulle volcanic complex (PCCVC) in the Chilean Andes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86022" name="Text Box 8"/>
          <p:cNvSpPr txBox="1"/>
          <p:nvPr/>
        </p:nvSpPr>
        <p:spPr>
          <a:xfrm>
            <a:off x="2667000" y="838200"/>
            <a:ext cx="30543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CC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Volcanic ash cloud transport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A13D55-C3DD-48E4-BF5C-FFCEE1E61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23E08D20-661A-41E3-AE38-F82D84102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1" y="986716"/>
            <a:ext cx="3892601" cy="549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18755674-40F7-4DFD-97C5-944C9441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4" y="990600"/>
            <a:ext cx="3877040" cy="549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31C3E81-67E9-4913-8034-4AFE8DA0BC75}"/>
              </a:ext>
            </a:extLst>
          </p:cNvPr>
          <p:cNvSpPr txBox="1"/>
          <p:nvPr/>
        </p:nvSpPr>
        <p:spPr>
          <a:xfrm>
            <a:off x="762100" y="369916"/>
            <a:ext cx="7162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Detection result of Fuego eruption  in Guatemala </a:t>
            </a:r>
            <a:endParaRPr lang="zh-CN" altLang="en-US" sz="2400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C78D52C4-A5D0-497E-AA1C-E5CCFEAC4540}"/>
              </a:ext>
            </a:extLst>
          </p:cNvPr>
          <p:cNvCxnSpPr/>
          <p:nvPr/>
        </p:nvCxnSpPr>
        <p:spPr>
          <a:xfrm flipH="1" flipV="1">
            <a:off x="6553148" y="4038584"/>
            <a:ext cx="838178" cy="12953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97AE11C2-F2BC-4220-AFA3-46045110AAF6}"/>
              </a:ext>
            </a:extLst>
          </p:cNvPr>
          <p:cNvSpPr txBox="1"/>
          <p:nvPr/>
        </p:nvSpPr>
        <p:spPr>
          <a:xfrm>
            <a:off x="6594853" y="3579807"/>
            <a:ext cx="199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Volcanic ash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51756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3">
            <a:extLst>
              <a:ext uri="{FF2B5EF4-FFF2-40B4-BE49-F238E27FC236}">
                <a16:creationId xmlns:a16="http://schemas.microsoft.com/office/drawing/2014/main" id="{71996CDB-523B-461C-AB1C-5C49E716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41E9E6-5CFF-4301-ADAA-4C6CCD233201}" type="slidenum">
              <a:rPr lang="en-US" altLang="zh-CN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zh-CN" sz="1400"/>
          </a:p>
        </p:txBody>
      </p:sp>
      <p:sp>
        <p:nvSpPr>
          <p:cNvPr id="7174" name="文本框 7">
            <a:extLst>
              <a:ext uri="{FF2B5EF4-FFF2-40B4-BE49-F238E27FC236}">
                <a16:creationId xmlns:a16="http://schemas.microsoft.com/office/drawing/2014/main" id="{73D98D43-4163-412D-8E24-633593913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11" y="2416213"/>
            <a:ext cx="2646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风云气象卫星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全球火山爆发监测</a:t>
            </a:r>
            <a:endParaRPr lang="zh-CN" altLang="en-US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F5601207-18A0-4EF7-A983-5B942A56E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73" y="1981238"/>
            <a:ext cx="2946400" cy="167640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ea typeface="微软雅黑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A96E90E-9597-4203-8670-A3779FBF9356}"/>
              </a:ext>
            </a:extLst>
          </p:cNvPr>
          <p:cNvSpPr txBox="1"/>
          <p:nvPr/>
        </p:nvSpPr>
        <p:spPr>
          <a:xfrm>
            <a:off x="489887" y="604914"/>
            <a:ext cx="4572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C00000"/>
                </a:solidFill>
              </a:rPr>
              <a:t>2. Global Applications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081EE8-2044-4ADB-A71D-2670607D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2" y="3657638"/>
            <a:ext cx="2941637" cy="1612800"/>
          </a:xfrm>
          <a:prstGeom prst="rect">
            <a:avLst/>
          </a:prstGeom>
        </p:spPr>
      </p:pic>
      <p:sp>
        <p:nvSpPr>
          <p:cNvPr id="7175" name="文本框 8">
            <a:extLst>
              <a:ext uri="{FF2B5EF4-FFF2-40B4-BE49-F238E27FC236}">
                <a16:creationId xmlns:a16="http://schemas.microsoft.com/office/drawing/2014/main" id="{3CE3DAC9-FFD9-4D67-BD45-47A803A94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96" y="2398695"/>
            <a:ext cx="2004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detection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B84C453-EC80-45CF-A31B-14C8D61D4324}"/>
              </a:ext>
            </a:extLst>
          </p:cNvPr>
          <p:cNvGrpSpPr/>
          <p:nvPr/>
        </p:nvGrpSpPr>
        <p:grpSpPr>
          <a:xfrm>
            <a:off x="3200436" y="1981238"/>
            <a:ext cx="2945521" cy="3276514"/>
            <a:chOff x="3200436" y="1981238"/>
            <a:chExt cx="2945521" cy="3276514"/>
          </a:xfrm>
        </p:grpSpPr>
        <p:sp>
          <p:nvSpPr>
            <p:cNvPr id="6" name="矩形 60">
              <a:extLst>
                <a:ext uri="{FF2B5EF4-FFF2-40B4-BE49-F238E27FC236}">
                  <a16:creationId xmlns:a16="http://schemas.microsoft.com/office/drawing/2014/main" id="{89414139-91E4-4874-9A66-953EDD95E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36" y="1981238"/>
              <a:ext cx="2941637" cy="1644650"/>
            </a:xfrm>
            <a:prstGeom prst="rect">
              <a:avLst/>
            </a:prstGeom>
            <a:solidFill>
              <a:srgbClr val="4A9CC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7183" name="文本框 16">
              <a:extLst>
                <a:ext uri="{FF2B5EF4-FFF2-40B4-BE49-F238E27FC236}">
                  <a16:creationId xmlns:a16="http://schemas.microsoft.com/office/drawing/2014/main" id="{3D4E5028-B822-4115-8771-0F709058D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310" y="2557828"/>
              <a:ext cx="26837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Ash detection</a:t>
              </a:r>
            </a:p>
          </p:txBody>
        </p:sp>
        <p:pic>
          <p:nvPicPr>
            <p:cNvPr id="18" name="Picture 30" descr="U2494P1T1D20099592F21DT20100418164815">
              <a:extLst>
                <a:ext uri="{FF2B5EF4-FFF2-40B4-BE49-F238E27FC236}">
                  <a16:creationId xmlns:a16="http://schemas.microsoft.com/office/drawing/2014/main" id="{A972925E-F5F9-4378-A7EC-FDA1AEC4B40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04320" y="3649614"/>
              <a:ext cx="2941637" cy="1608138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</a:ln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32E4DBE1-4545-411B-885E-18DB359028CC}"/>
              </a:ext>
            </a:extLst>
          </p:cNvPr>
          <p:cNvGrpSpPr/>
          <p:nvPr/>
        </p:nvGrpSpPr>
        <p:grpSpPr>
          <a:xfrm>
            <a:off x="6174612" y="1968946"/>
            <a:ext cx="3003622" cy="3276514"/>
            <a:chOff x="6078573" y="1981238"/>
            <a:chExt cx="3003622" cy="3276514"/>
          </a:xfrm>
        </p:grpSpPr>
        <p:sp>
          <p:nvSpPr>
            <p:cNvPr id="7" name="矩形 64">
              <a:extLst>
                <a:ext uri="{FF2B5EF4-FFF2-40B4-BE49-F238E27FC236}">
                  <a16:creationId xmlns:a16="http://schemas.microsoft.com/office/drawing/2014/main" id="{553EC4F5-7999-4DBC-B9F9-9DDB7A889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573" y="1981238"/>
              <a:ext cx="2919413" cy="1644650"/>
            </a:xfrm>
            <a:prstGeom prst="rect">
              <a:avLst/>
            </a:prstGeom>
            <a:solidFill>
              <a:srgbClr val="41CBC6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sym typeface="SimSun" panose="02010600030101010101" pitchFamily="2" charset="-122"/>
              </a:endParaRPr>
            </a:p>
          </p:txBody>
        </p:sp>
        <p:sp>
          <p:nvSpPr>
            <p:cNvPr id="7176" name="文本框 9">
              <a:extLst>
                <a:ext uri="{FF2B5EF4-FFF2-40B4-BE49-F238E27FC236}">
                  <a16:creationId xmlns:a16="http://schemas.microsoft.com/office/drawing/2014/main" id="{C4189AAB-DDD9-4A7D-8F0E-9C229E3B8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6065" y="2355084"/>
              <a:ext cx="295613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Micro-physical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features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Picture 6" descr="ash">
              <a:extLst>
                <a:ext uri="{FF2B5EF4-FFF2-40B4-BE49-F238E27FC236}">
                  <a16:creationId xmlns:a16="http://schemas.microsoft.com/office/drawing/2014/main" id="{B3FC1F76-47E7-4877-AB93-54255E4D8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960" y="3644952"/>
              <a:ext cx="2838270" cy="1612800"/>
            </a:xfrm>
            <a:prstGeom prst="rect">
              <a:avLst/>
            </a:prstGeom>
            <a:noFill/>
            <a:ln w="25400" cap="flat" cmpd="sng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</p:spTree>
    <p:extLst>
      <p:ext uri="{BB962C8B-B14F-4D97-AF65-F5344CB8AC3E}">
        <p14:creationId xmlns:p14="http://schemas.microsoft.com/office/powerpoint/2010/main" val="14909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15" y="1835889"/>
            <a:ext cx="4516004" cy="4722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621" name="Rectangle 6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11622" name="Rectangle 8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11623" name="Rectangle 10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5061DDF-9E2C-4CDF-85BE-ACAD10830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175" y="511744"/>
            <a:ext cx="6629649" cy="766752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</a:rPr>
              <a:t>A linear regression method for Volcanic ash top height retrieval</a:t>
            </a:r>
            <a:endParaRPr lang="en-US" altLang="zh-CN" sz="2800" b="1" dirty="0">
              <a:solidFill>
                <a:srgbClr val="CC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4A8809-567E-4E93-9BAD-DEA8F2D49B4F}"/>
              </a:ext>
            </a:extLst>
          </p:cNvPr>
          <p:cNvSpPr txBox="1"/>
          <p:nvPr/>
        </p:nvSpPr>
        <p:spPr>
          <a:xfrm>
            <a:off x="3429029" y="5584347"/>
            <a:ext cx="5486256" cy="10231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Zhu </a:t>
            </a:r>
            <a:r>
              <a:rPr lang="en-US" altLang="zh-CN" sz="1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L.,Jun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Li.,Zhao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Y.Y., et al., 2017. Retrieval of volcanic ash height from satellite-based infrared measurements, </a:t>
            </a:r>
            <a:r>
              <a:rPr lang="en-US" altLang="zh-CN" sz="1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Geophysical Research: Atmospheres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122(10): 5364-5379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E3309A-37FF-490D-8179-D5CCCF50B80E}"/>
              </a:ext>
            </a:extLst>
          </p:cNvPr>
          <p:cNvSpPr txBox="1"/>
          <p:nvPr/>
        </p:nvSpPr>
        <p:spPr>
          <a:xfrm>
            <a:off x="4744719" y="1835889"/>
            <a:ext cx="366004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Forward Radiative Transfer Model</a:t>
            </a:r>
          </a:p>
        </p:txBody>
      </p:sp>
      <p:graphicFrame>
        <p:nvGraphicFramePr>
          <p:cNvPr id="25" name="对象 21">
            <a:extLst>
              <a:ext uri="{FF2B5EF4-FFF2-40B4-BE49-F238E27FC236}">
                <a16:creationId xmlns:a16="http://schemas.microsoft.com/office/drawing/2014/main" id="{957CD1F2-22E5-42EE-8551-6DD66D83B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638711"/>
              </p:ext>
            </p:extLst>
          </p:nvPr>
        </p:nvGraphicFramePr>
        <p:xfrm>
          <a:off x="4884739" y="2439894"/>
          <a:ext cx="3660042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2" name="Equation" r:id="rId5" imgW="3733800" imgH="279400" progId="Equation.DSMT4">
                  <p:embed/>
                </p:oleObj>
              </mc:Choice>
              <mc:Fallback>
                <p:oleObj name="Equation" r:id="rId5" imgW="3733800" imgH="279400" progId="Equation.DSMT4">
                  <p:embed/>
                  <p:pic>
                    <p:nvPicPr>
                      <p:cNvPr id="10246" name="对象 21">
                        <a:extLst>
                          <a:ext uri="{FF2B5EF4-FFF2-40B4-BE49-F238E27FC236}">
                            <a16:creationId xmlns:a16="http://schemas.microsoft.com/office/drawing/2014/main" id="{926FB575-6C7F-46FB-A86F-3A01382BFE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4739" y="2439894"/>
                        <a:ext cx="3660042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2">
            <a:extLst>
              <a:ext uri="{FF2B5EF4-FFF2-40B4-BE49-F238E27FC236}">
                <a16:creationId xmlns:a16="http://schemas.microsoft.com/office/drawing/2014/main" id="{DCBC72EB-CC1C-4859-8E94-774F8908A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961234"/>
              </p:ext>
            </p:extLst>
          </p:nvPr>
        </p:nvGraphicFramePr>
        <p:xfrm>
          <a:off x="5029201" y="3006631"/>
          <a:ext cx="3581294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3" name="Equation" r:id="rId7" imgW="3492500" imgH="279400" progId="Equation.DSMT4">
                  <p:embed/>
                </p:oleObj>
              </mc:Choice>
              <mc:Fallback>
                <p:oleObj name="Equation" r:id="rId7" imgW="3492500" imgH="279400" progId="Equation.DSMT4">
                  <p:embed/>
                  <p:pic>
                    <p:nvPicPr>
                      <p:cNvPr id="10247" name="对象 22">
                        <a:extLst>
                          <a:ext uri="{FF2B5EF4-FFF2-40B4-BE49-F238E27FC236}">
                            <a16:creationId xmlns:a16="http://schemas.microsoft.com/office/drawing/2014/main" id="{2D2FD9BC-92BE-40AA-84C4-62E06A43E0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1" y="3006631"/>
                        <a:ext cx="3581294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椭圆 26">
            <a:extLst>
              <a:ext uri="{FF2B5EF4-FFF2-40B4-BE49-F238E27FC236}">
                <a16:creationId xmlns:a16="http://schemas.microsoft.com/office/drawing/2014/main" id="{D89E16FB-1862-4891-B734-191DDA9C1E67}"/>
              </a:ext>
            </a:extLst>
          </p:cNvPr>
          <p:cNvSpPr/>
          <p:nvPr/>
        </p:nvSpPr>
        <p:spPr>
          <a:xfrm>
            <a:off x="5456644" y="2458887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1CBF34D1-0260-42E5-A238-B3580F7B3415}"/>
              </a:ext>
            </a:extLst>
          </p:cNvPr>
          <p:cNvSpPr/>
          <p:nvPr/>
        </p:nvSpPr>
        <p:spPr>
          <a:xfrm>
            <a:off x="7179489" y="2446244"/>
            <a:ext cx="304800" cy="338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aphicFrame>
        <p:nvGraphicFramePr>
          <p:cNvPr id="31" name="对象 2">
            <a:extLst>
              <a:ext uri="{FF2B5EF4-FFF2-40B4-BE49-F238E27FC236}">
                <a16:creationId xmlns:a16="http://schemas.microsoft.com/office/drawing/2014/main" id="{C0BA32E2-AFC3-456E-A269-1B442B3C7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564299"/>
              </p:ext>
            </p:extLst>
          </p:nvPr>
        </p:nvGraphicFramePr>
        <p:xfrm>
          <a:off x="5710755" y="4449581"/>
          <a:ext cx="126206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4" name="公式" r:id="rId9" imgW="647419" imgH="253890" progId="Equation.3">
                  <p:embed/>
                </p:oleObj>
              </mc:Choice>
              <mc:Fallback>
                <p:oleObj name="公式" r:id="rId9" imgW="647419" imgH="253890" progId="Equation.3">
                  <p:embed/>
                  <p:pic>
                    <p:nvPicPr>
                      <p:cNvPr id="17418" name="对象 2">
                        <a:extLst>
                          <a:ext uri="{FF2B5EF4-FFF2-40B4-BE49-F238E27FC236}">
                            <a16:creationId xmlns:a16="http://schemas.microsoft.com/office/drawing/2014/main" id="{802842D6-005D-4B74-BC0A-EA57994D79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755" y="4449581"/>
                        <a:ext cx="126206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对象 5">
            <a:extLst>
              <a:ext uri="{FF2B5EF4-FFF2-40B4-BE49-F238E27FC236}">
                <a16:creationId xmlns:a16="http://schemas.microsoft.com/office/drawing/2014/main" id="{9F68F5CE-9FC5-4384-A112-CA6A258F23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051707"/>
              </p:ext>
            </p:extLst>
          </p:nvPr>
        </p:nvGraphicFramePr>
        <p:xfrm>
          <a:off x="5257782" y="4995498"/>
          <a:ext cx="225425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5" name="公式" r:id="rId11" imgW="1028254" imgH="253890" progId="Equation.3">
                  <p:embed/>
                </p:oleObj>
              </mc:Choice>
              <mc:Fallback>
                <p:oleObj name="公式" r:id="rId11" imgW="1028254" imgH="253890" progId="Equation.3">
                  <p:embed/>
                  <p:pic>
                    <p:nvPicPr>
                      <p:cNvPr id="17420" name="对象 5">
                        <a:extLst>
                          <a:ext uri="{FF2B5EF4-FFF2-40B4-BE49-F238E27FC236}">
                            <a16:creationId xmlns:a16="http://schemas.microsoft.com/office/drawing/2014/main" id="{880CE451-410C-47B4-BC75-F680279081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782" y="4995498"/>
                        <a:ext cx="2254250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3">
            <a:extLst>
              <a:ext uri="{FF2B5EF4-FFF2-40B4-BE49-F238E27FC236}">
                <a16:creationId xmlns:a16="http://schemas.microsoft.com/office/drawing/2014/main" id="{59F0EB88-8223-495E-A249-F67D8BCA8F27}"/>
              </a:ext>
            </a:extLst>
          </p:cNvPr>
          <p:cNvSpPr txBox="1"/>
          <p:nvPr/>
        </p:nvSpPr>
        <p:spPr>
          <a:xfrm>
            <a:off x="3581426" y="3661739"/>
            <a:ext cx="5257662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Use a layered and regressive statistical methods to simulate the relationship between satellite observation signals and volcanic ash cloud height.</a:t>
            </a:r>
            <a:endParaRPr lang="en-US" altLang="zh-CN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0F5DF8-EC66-4DDC-936F-F7A4307E4B0B}"/>
              </a:ext>
            </a:extLst>
          </p:cNvPr>
          <p:cNvSpPr/>
          <p:nvPr/>
        </p:nvSpPr>
        <p:spPr>
          <a:xfrm>
            <a:off x="228714" y="152486"/>
            <a:ext cx="8762770" cy="6553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B4E318BE-860D-42F3-83E4-FBC7D790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88" y="294176"/>
            <a:ext cx="3300325" cy="284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>
            <a:extLst>
              <a:ext uri="{FF2B5EF4-FFF2-40B4-BE49-F238E27FC236}">
                <a16:creationId xmlns:a16="http://schemas.microsoft.com/office/drawing/2014/main" id="{4CF36521-7A4E-4481-B76B-F342909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7545388" cy="342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4">
            <a:extLst>
              <a:ext uri="{FF2B5EF4-FFF2-40B4-BE49-F238E27FC236}">
                <a16:creationId xmlns:a16="http://schemas.microsoft.com/office/drawing/2014/main" id="{E6E232B3-6DAA-4B38-ADAD-5EF98A2A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504825"/>
            <a:ext cx="4214812" cy="3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/>
              <a:t>1. Generally demonstrate the linear variation</a:t>
            </a:r>
            <a:endParaRPr lang="zh-CN" altLang="en-US" sz="1600"/>
          </a:p>
        </p:txBody>
      </p:sp>
      <p:sp>
        <p:nvSpPr>
          <p:cNvPr id="13319" name="TextBox 7">
            <a:extLst>
              <a:ext uri="{FF2B5EF4-FFF2-40B4-BE49-F238E27FC236}">
                <a16:creationId xmlns:a16="http://schemas.microsoft.com/office/drawing/2014/main" id="{3F287281-00AB-41B4-A098-877CD349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1054365"/>
            <a:ext cx="3172669" cy="3384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/>
              <a:t>2. Best estimate at about 7-8 km</a:t>
            </a:r>
            <a:endParaRPr lang="zh-CN" altLang="en-US" sz="1600"/>
          </a:p>
        </p:txBody>
      </p:sp>
      <p:sp>
        <p:nvSpPr>
          <p:cNvPr id="13320" name="TextBox 8">
            <a:extLst>
              <a:ext uri="{FF2B5EF4-FFF2-40B4-BE49-F238E27FC236}">
                <a16:creationId xmlns:a16="http://schemas.microsoft.com/office/drawing/2014/main" id="{37A8B848-E75E-42E4-9126-30D421C2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91" y="1609500"/>
            <a:ext cx="4519491" cy="7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/>
              <a:t>3. Advantage: Without inputting extra ancillary data such as atmospheric reanalysis data.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201504230400-new"/>
          <p:cNvPicPr>
            <a:picLocks noChangeAspect="1"/>
          </p:cNvPicPr>
          <p:nvPr/>
        </p:nvPicPr>
        <p:blipFill>
          <a:blip r:embed="rId3"/>
          <a:srcRect b="31558"/>
          <a:stretch>
            <a:fillRect/>
          </a:stretch>
        </p:blipFill>
        <p:spPr>
          <a:xfrm>
            <a:off x="214313" y="1071563"/>
            <a:ext cx="2973387" cy="28797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098" name="Picture 3" descr="201504230800-new"/>
          <p:cNvPicPr>
            <a:picLocks noChangeAspect="1"/>
          </p:cNvPicPr>
          <p:nvPr/>
        </p:nvPicPr>
        <p:blipFill>
          <a:blip r:embed="rId4"/>
          <a:srcRect b="21332"/>
          <a:stretch>
            <a:fillRect/>
          </a:stretch>
        </p:blipFill>
        <p:spPr>
          <a:xfrm>
            <a:off x="3286125" y="1049338"/>
            <a:ext cx="2586038" cy="28797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099" name="Picture 4" descr="201504231200-new"/>
          <p:cNvPicPr>
            <a:picLocks noChangeAspect="1"/>
          </p:cNvPicPr>
          <p:nvPr/>
        </p:nvPicPr>
        <p:blipFill>
          <a:blip r:embed="rId5"/>
          <a:srcRect b="29793"/>
          <a:stretch>
            <a:fillRect/>
          </a:stretch>
        </p:blipFill>
        <p:spPr>
          <a:xfrm>
            <a:off x="214313" y="3978275"/>
            <a:ext cx="2906712" cy="28797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100" name="Picture 5" descr="201504231600-new"/>
          <p:cNvPicPr>
            <a:picLocks noChangeAspect="1"/>
          </p:cNvPicPr>
          <p:nvPr/>
        </p:nvPicPr>
        <p:blipFill>
          <a:blip r:embed="rId6"/>
          <a:srcRect b="29657"/>
          <a:stretch>
            <a:fillRect/>
          </a:stretch>
        </p:blipFill>
        <p:spPr>
          <a:xfrm>
            <a:off x="3214688" y="3978275"/>
            <a:ext cx="2894012" cy="28797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101" name="Picture 6" descr="201504232000-new"/>
          <p:cNvPicPr>
            <a:picLocks noChangeAspect="1"/>
          </p:cNvPicPr>
          <p:nvPr/>
        </p:nvPicPr>
        <p:blipFill>
          <a:blip r:embed="rId7"/>
          <a:srcRect b="29723"/>
          <a:stretch>
            <a:fillRect/>
          </a:stretch>
        </p:blipFill>
        <p:spPr>
          <a:xfrm>
            <a:off x="6178550" y="3978275"/>
            <a:ext cx="2894013" cy="28797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2102" name="矩形 12"/>
          <p:cNvSpPr/>
          <p:nvPr/>
        </p:nvSpPr>
        <p:spPr>
          <a:xfrm>
            <a:off x="6070600" y="1214438"/>
            <a:ext cx="2714625" cy="23383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Volcanic ash was spreading to the north east of Chile and gradually had influence to tis neighbour country and the Atlantic.</a:t>
            </a:r>
          </a:p>
          <a:p>
            <a:pPr>
              <a:buFont typeface="Wingdings" panose="05000000000000000000" pitchFamily="2" charset="2"/>
              <a:buNone/>
            </a:pPr>
            <a:endParaRPr lang="zh-CN" altLang="en-US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2103" name="矩形 13"/>
          <p:cNvSpPr/>
          <p:nvPr/>
        </p:nvSpPr>
        <p:spPr>
          <a:xfrm>
            <a:off x="571500" y="2643188"/>
            <a:ext cx="646113" cy="2762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圣马丁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88938" y="84138"/>
            <a:ext cx="8382000" cy="987425"/>
          </a:xfrm>
          <a:solidFill>
            <a:schemeClr val="bg1"/>
          </a:solidFill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Dynamic change of volcanic ash height estimation for Chile’s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Calbuco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 volcano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1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Y3C VIRR火山灰云高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7" y="240349"/>
            <a:ext cx="9006329" cy="637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DDA3-474B-442E-831A-98AB3C5A813C}" type="slidenum">
              <a:rPr lang="en-US" altLang="zh-CN" smtClean="0">
                <a:solidFill>
                  <a:srgbClr val="000000"/>
                </a:solidFill>
              </a:rPr>
              <a:t>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6892" y="1447852"/>
            <a:ext cx="5638652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Siveluchi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Volcano, Kamchatka Peninsula 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96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6" y="419138"/>
            <a:ext cx="8517188" cy="6019724"/>
          </a:xfr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0A1E123-1AFA-419C-A041-FE3CF25F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92" y="1219258"/>
            <a:ext cx="3733702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Agung, Indonesia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2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A24ED-8EC8-45C0-9848-D365970B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7001"/>
            <a:ext cx="8229600" cy="10668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66FF"/>
                </a:solidFill>
              </a:rPr>
              <a:t>Volcanic eruption</a:t>
            </a:r>
            <a:endParaRPr lang="zh-CN" altLang="en-US" sz="3600" b="1" dirty="0">
              <a:solidFill>
                <a:srgbClr val="0066FF"/>
              </a:solidFill>
            </a:endParaRPr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7AE62FF5-2F80-44F1-B23F-49EA7A345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05706" y="6476998"/>
            <a:ext cx="2133600" cy="457200"/>
          </a:xfrm>
        </p:spPr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3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pic>
        <p:nvPicPr>
          <p:cNvPr id="5" name="Picture 1" descr="C:\Users\dell\AppData\Roaming\Tencent\Users\364220876\QQ\WinTemp\RichOle\R[5{3AZQFHDIK5928DOC)V4.png">
            <a:extLst>
              <a:ext uri="{FF2B5EF4-FFF2-40B4-BE49-F238E27FC236}">
                <a16:creationId xmlns:a16="http://schemas.microsoft.com/office/drawing/2014/main" id="{CDE2E9AE-EC21-4B26-AF34-564CE4D7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6" y="4301419"/>
            <a:ext cx="3884548" cy="2364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 descr="058040">
            <a:extLst>
              <a:ext uri="{FF2B5EF4-FFF2-40B4-BE49-F238E27FC236}">
                <a16:creationId xmlns:a16="http://schemas.microsoft.com/office/drawing/2014/main" id="{7075173F-4D8B-4A63-8BF7-480027C31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28843"/>
            <a:ext cx="3769537" cy="24383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7110E1A-8947-4207-B1E8-C63E45EC3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57" y="1786264"/>
            <a:ext cx="3768101" cy="24809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2AFD86B-BB74-437F-B8E6-0928D4BD7D57}"/>
              </a:ext>
            </a:extLst>
          </p:cNvPr>
          <p:cNvSpPr txBox="1"/>
          <p:nvPr/>
        </p:nvSpPr>
        <p:spPr>
          <a:xfrm>
            <a:off x="4538273" y="175264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Human security</a:t>
            </a:r>
            <a:endParaRPr lang="zh-CN" altLang="en-US" sz="20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AE6A07-2225-4538-B1C3-E202EB268872}"/>
              </a:ext>
            </a:extLst>
          </p:cNvPr>
          <p:cNvSpPr txBox="1"/>
          <p:nvPr/>
        </p:nvSpPr>
        <p:spPr>
          <a:xfrm>
            <a:off x="609704" y="430513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Aviation safety</a:t>
            </a:r>
            <a:endParaRPr lang="zh-CN" altLang="en-US" sz="20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FB06DA0-30FF-4422-B761-3C6BA4C1F638}"/>
              </a:ext>
            </a:extLst>
          </p:cNvPr>
          <p:cNvSpPr txBox="1"/>
          <p:nvPr/>
        </p:nvSpPr>
        <p:spPr>
          <a:xfrm>
            <a:off x="556931" y="178961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Natural disaster</a:t>
            </a:r>
            <a:endParaRPr lang="zh-CN" altLang="en-US" sz="2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31EAC0-1199-45FA-8837-9EFE9D6E3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06" y="4343378"/>
            <a:ext cx="3764631" cy="22859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DAC86A2-9596-499F-81FC-E308B7528603}"/>
              </a:ext>
            </a:extLst>
          </p:cNvPr>
          <p:cNvSpPr txBox="1"/>
          <p:nvPr/>
        </p:nvSpPr>
        <p:spPr>
          <a:xfrm>
            <a:off x="4530236" y="428653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Climate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2535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609AC-C0A6-4EE0-A4F3-4097E930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19" y="310499"/>
            <a:ext cx="9372462" cy="106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Sakura-</a:t>
            </a:r>
            <a:r>
              <a:rPr lang="en-US" altLang="zh-C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jima</a:t>
            </a: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volcano  in Kagoshima, Japan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b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</a:b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December 24, 2018, 10:45-11:30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(Beijing time)</a:t>
            </a:r>
            <a:endParaRPr lang="zh-CN" altLang="en-US" sz="2400" b="1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7A9062CC-355F-48A0-AE16-8965ED0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2" y="1740424"/>
            <a:ext cx="30337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23688FDF-8E7E-4E74-9A47-67DD88CC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207" y="1757664"/>
            <a:ext cx="30337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89E92970-3C3E-465B-A257-7B9B6224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2" y="4251324"/>
            <a:ext cx="30337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5594A747-7779-4C12-A31F-E458E733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207" y="4251323"/>
            <a:ext cx="30337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71FFA703-0C63-4B31-9A31-8D91B5B6D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02" y="3018171"/>
            <a:ext cx="2402984" cy="208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480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EEC78C-0FAD-4871-827F-AE687E94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17" y="918879"/>
            <a:ext cx="8839076" cy="533332"/>
          </a:xfrm>
        </p:spPr>
        <p:txBody>
          <a:bodyPr/>
          <a:lstStyle/>
          <a:p>
            <a:r>
              <a:rPr lang="en-US" altLang="zh-CN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Taal volcano, Philippines, Jan 12, 2020</a:t>
            </a:r>
            <a:endParaRPr lang="zh-CN" altLang="en-US" sz="2400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461496A-44F6-4DF8-A3A3-2839DCEE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60" y="2120141"/>
            <a:ext cx="2920343" cy="412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DDBB01-4622-4B5B-BC8D-4E270C69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r="27473"/>
          <a:stretch/>
        </p:blipFill>
        <p:spPr>
          <a:xfrm>
            <a:off x="190693" y="2304235"/>
            <a:ext cx="2873365" cy="3581306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A831E7CC-35FB-472B-9088-DF854C00322B}"/>
              </a:ext>
            </a:extLst>
          </p:cNvPr>
          <p:cNvSpPr/>
          <p:nvPr/>
        </p:nvSpPr>
        <p:spPr>
          <a:xfrm>
            <a:off x="1107813" y="3657594"/>
            <a:ext cx="1197429" cy="12518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A43726-9640-466F-920D-4F5FF286F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t="6667" r="10700" b="42224"/>
          <a:stretch/>
        </p:blipFill>
        <p:spPr>
          <a:xfrm>
            <a:off x="5984403" y="2788069"/>
            <a:ext cx="3095841" cy="279232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C751350-4A31-43F9-8955-0B848CC6A45B}"/>
              </a:ext>
            </a:extLst>
          </p:cNvPr>
          <p:cNvSpPr txBox="1"/>
          <p:nvPr/>
        </p:nvSpPr>
        <p:spPr>
          <a:xfrm>
            <a:off x="3869660" y="1725131"/>
            <a:ext cx="130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FY-3B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B6AA44-3AA2-4E64-843C-04081A2E6DF3}"/>
              </a:ext>
            </a:extLst>
          </p:cNvPr>
          <p:cNvSpPr txBox="1"/>
          <p:nvPr/>
        </p:nvSpPr>
        <p:spPr>
          <a:xfrm>
            <a:off x="972804" y="1687437"/>
            <a:ext cx="130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FY-4A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3439078-0414-44F9-9ADB-BCE20C1978E1}"/>
              </a:ext>
            </a:extLst>
          </p:cNvPr>
          <p:cNvSpPr txBox="1"/>
          <p:nvPr/>
        </p:nvSpPr>
        <p:spPr>
          <a:xfrm>
            <a:off x="6917547" y="2304235"/>
            <a:ext cx="130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FY-4A</a:t>
            </a:r>
          </a:p>
        </p:txBody>
      </p:sp>
    </p:spTree>
    <p:extLst>
      <p:ext uri="{BB962C8B-B14F-4D97-AF65-F5344CB8AC3E}">
        <p14:creationId xmlns:p14="http://schemas.microsoft.com/office/powerpoint/2010/main" val="239910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>
            <a:extLst>
              <a:ext uri="{FF2B5EF4-FFF2-40B4-BE49-F238E27FC236}">
                <a16:creationId xmlns:a16="http://schemas.microsoft.com/office/drawing/2014/main" id="{083125C4-D5A8-45F9-B3A5-8593D4850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57" y="4294103"/>
            <a:ext cx="3719512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8FF61F0B-B7DC-4C73-B992-1E00CC98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5" y="1828752"/>
            <a:ext cx="4123935" cy="480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4CED6D00-F9E9-4812-8EB1-855981E19E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912" y="972568"/>
            <a:ext cx="822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Raikoke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volcanic eruption, Kuril Islands,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June 22, 2019</a:t>
            </a:r>
            <a:endParaRPr lang="zh-CN" altLang="zh-CN" sz="24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E0375BD-C7A6-4BF2-821D-9871C960C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4" y="1803999"/>
            <a:ext cx="4038600" cy="2362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E1F057-DD29-4830-B911-E200101A7628}"/>
              </a:ext>
            </a:extLst>
          </p:cNvPr>
          <p:cNvSpPr txBox="1"/>
          <p:nvPr/>
        </p:nvSpPr>
        <p:spPr>
          <a:xfrm>
            <a:off x="7323756" y="4571970"/>
            <a:ext cx="130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FY-4A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8BDD87-1A2E-47A2-A618-F5DC9FCAF682}"/>
              </a:ext>
            </a:extLst>
          </p:cNvPr>
          <p:cNvSpPr txBox="1"/>
          <p:nvPr/>
        </p:nvSpPr>
        <p:spPr>
          <a:xfrm>
            <a:off x="7530006" y="2362232"/>
            <a:ext cx="1309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FY-4A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73C770-66ED-4BF9-A8C7-98715537F9BE}"/>
              </a:ext>
            </a:extLst>
          </p:cNvPr>
          <p:cNvSpPr txBox="1"/>
          <p:nvPr/>
        </p:nvSpPr>
        <p:spPr>
          <a:xfrm>
            <a:off x="2781318" y="2692711"/>
            <a:ext cx="133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FY-3D</a:t>
            </a:r>
          </a:p>
        </p:txBody>
      </p:sp>
    </p:spTree>
    <p:extLst>
      <p:ext uri="{BB962C8B-B14F-4D97-AF65-F5344CB8AC3E}">
        <p14:creationId xmlns:p14="http://schemas.microsoft.com/office/powerpoint/2010/main" val="1249419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FD2AF66-893C-4971-8458-192337F02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" y="381080"/>
            <a:ext cx="5740735" cy="40384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E3887C-CF6E-432F-8DB4-861D3FFE8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7" y="3200406"/>
            <a:ext cx="5948701" cy="3763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BF3D3D4-8662-4CD8-92A5-2D24098779E5}"/>
              </a:ext>
            </a:extLst>
          </p:cNvPr>
          <p:cNvSpPr txBox="1"/>
          <p:nvPr/>
        </p:nvSpPr>
        <p:spPr>
          <a:xfrm>
            <a:off x="3657624" y="1205968"/>
            <a:ext cx="133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FY-3D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9B3F2E-ABC2-4E56-9D4F-CD4BFF69417E}"/>
              </a:ext>
            </a:extLst>
          </p:cNvPr>
          <p:cNvSpPr txBox="1"/>
          <p:nvPr/>
        </p:nvSpPr>
        <p:spPr>
          <a:xfrm>
            <a:off x="7315128" y="3581396"/>
            <a:ext cx="133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FY-3D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178E07-E9F3-405B-A3CC-46051BDB03F8}"/>
              </a:ext>
            </a:extLst>
          </p:cNvPr>
          <p:cNvSpPr txBox="1"/>
          <p:nvPr/>
        </p:nvSpPr>
        <p:spPr>
          <a:xfrm>
            <a:off x="2286000" y="32978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Caribbean volcano saint </a:t>
            </a:r>
            <a:r>
              <a:rPr lang="en-US" altLang="zh-CN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vincent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15A68F-03C7-4B8B-9CB8-BA62A318BBC9}"/>
              </a:ext>
            </a:extLst>
          </p:cNvPr>
          <p:cNvSpPr txBox="1"/>
          <p:nvPr/>
        </p:nvSpPr>
        <p:spPr>
          <a:xfrm>
            <a:off x="5638772" y="20144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Saint Vincent, Caribbean Sea 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35740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34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1981200" cy="762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Outline:</a:t>
            </a:r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533400" y="1910980"/>
            <a:ext cx="8839200" cy="4343400"/>
          </a:xfrm>
        </p:spPr>
        <p:txBody>
          <a:bodyPr wrap="square" lIns="91440" tIns="45720" rIns="91440" bIns="45720" anchor="t"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70C0"/>
                </a:solidFill>
              </a:rPr>
              <a:t>1. FengYun satellites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C00000"/>
                </a:solidFill>
              </a:rPr>
              <a:t>2. Global Applications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4400" b="1" dirty="0">
                <a:solidFill>
                  <a:srgbClr val="7030A0"/>
                </a:solidFill>
              </a:rPr>
              <a:t>3. Recent research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B050"/>
                </a:solidFill>
              </a:rPr>
              <a:t>4. 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4077477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970590B-6964-4D00-A7CC-9FFEED83B9EB}"/>
              </a:ext>
            </a:extLst>
          </p:cNvPr>
          <p:cNvSpPr/>
          <p:nvPr/>
        </p:nvSpPr>
        <p:spPr>
          <a:xfrm>
            <a:off x="76200" y="2457450"/>
            <a:ext cx="8991600" cy="3714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555" name="标题 1">
            <a:extLst>
              <a:ext uri="{FF2B5EF4-FFF2-40B4-BE49-F238E27FC236}">
                <a16:creationId xmlns:a16="http://schemas.microsoft.com/office/drawing/2014/main" id="{0C8A6EEA-DF58-4F99-A923-D9019FC23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04" y="233263"/>
            <a:ext cx="8566150" cy="914400"/>
          </a:xfrm>
          <a:solidFill>
            <a:schemeClr val="bg1"/>
          </a:solidFill>
        </p:spPr>
        <p:txBody>
          <a:bodyPr/>
          <a:lstStyle/>
          <a:p>
            <a:pPr lvl="1" algn="ctr" eaLnBrk="1" hangingPunct="1"/>
            <a:r>
              <a:rPr lang="zh-CN" alt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lang="en-US" altLang="zh-CN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lang="zh-CN" alt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r>
              <a:rPr lang="en-US" altLang="zh-CN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Automated volcanic hot-spot detection based on FY-4A/AGRI infrared data </a:t>
            </a:r>
            <a:r>
              <a:rPr lang="zh-CN" alt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lang="en-US" altLang="zh-CN" sz="2400" b="1" kern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FYVOLC</a:t>
            </a:r>
            <a:r>
              <a:rPr lang="zh-CN" alt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1194E0F0-34FE-4FAA-85F3-54FD3A6F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50" y="56403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DBA339E-A78F-4DC9-B373-B4EA4758BC8F}" type="slidenum">
              <a:rPr lang="en-US" altLang="zh-CN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zh-CN" sz="1400"/>
          </a:p>
        </p:txBody>
      </p:sp>
      <p:pic>
        <p:nvPicPr>
          <p:cNvPr id="23557" name="Picture 3">
            <a:extLst>
              <a:ext uri="{FF2B5EF4-FFF2-40B4-BE49-F238E27FC236}">
                <a16:creationId xmlns:a16="http://schemas.microsoft.com/office/drawing/2014/main" id="{8766AF83-5135-4AEF-910E-43C48EAF1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01913"/>
            <a:ext cx="3068638" cy="33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3559" name="Picture 4">
            <a:extLst>
              <a:ext uri="{FF2B5EF4-FFF2-40B4-BE49-F238E27FC236}">
                <a16:creationId xmlns:a16="http://schemas.microsoft.com/office/drawing/2014/main" id="{E49DECD7-8E9F-471B-8F96-3B6149A8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2963863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3560" name="TextBox 12">
            <a:extLst>
              <a:ext uri="{FF2B5EF4-FFF2-40B4-BE49-F238E27FC236}">
                <a16:creationId xmlns:a16="http://schemas.microsoft.com/office/drawing/2014/main" id="{EAB91595-B60A-40A8-B7D0-C35E5654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0" y="1185586"/>
            <a:ext cx="9176608" cy="115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zh-CN" sz="1600" dirty="0"/>
              <a:t>NBTDI to reduce the influence of ‘cold’ cloud.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zh-CN" sz="1600" dirty="0"/>
              <a:t>A mid-infrared brightness temperature criterion to identify volcanic hot spots by making calculations based on the image itself without artificially determining any parameters. </a:t>
            </a:r>
            <a:endParaRPr lang="zh-CN" altLang="en-US" sz="1600" dirty="0"/>
          </a:p>
        </p:txBody>
      </p:sp>
      <p:pic>
        <p:nvPicPr>
          <p:cNvPr id="23561" name="Picture 5">
            <a:extLst>
              <a:ext uri="{FF2B5EF4-FFF2-40B4-BE49-F238E27FC236}">
                <a16:creationId xmlns:a16="http://schemas.microsoft.com/office/drawing/2014/main" id="{43A999D5-EB2C-4779-83F8-1CC42474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2590800"/>
            <a:ext cx="245745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3562" name="Picture 6">
            <a:extLst>
              <a:ext uri="{FF2B5EF4-FFF2-40B4-BE49-F238E27FC236}">
                <a16:creationId xmlns:a16="http://schemas.microsoft.com/office/drawing/2014/main" id="{D0CFBC43-F7E9-4BDE-8056-9FA16D0C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387850"/>
            <a:ext cx="2201862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3563" name="矩形 19">
            <a:extLst>
              <a:ext uri="{FF2B5EF4-FFF2-40B4-BE49-F238E27FC236}">
                <a16:creationId xmlns:a16="http://schemas.microsoft.com/office/drawing/2014/main" id="{83D53259-0326-4A5A-9C03-9A8BBD036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6248400"/>
            <a:ext cx="8991600" cy="600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100" b="1" dirty="0">
                <a:solidFill>
                  <a:srgbClr val="FF0000"/>
                </a:solidFill>
              </a:rPr>
              <a:t>S. S. Chu, L. Zhu, H. F. Sun, Q. W. Li, X. R. Zhang, T. T. Chen, L. </a:t>
            </a:r>
            <a:r>
              <a:rPr lang="en-US" altLang="zh-CN" sz="1100" b="1" dirty="0" err="1">
                <a:solidFill>
                  <a:srgbClr val="FF0000"/>
                </a:solidFill>
              </a:rPr>
              <a:t>Qiao</a:t>
            </a:r>
            <a:r>
              <a:rPr lang="en-US" altLang="zh-CN" sz="1100" b="1" dirty="0">
                <a:solidFill>
                  <a:srgbClr val="FF0000"/>
                </a:solidFill>
              </a:rPr>
              <a:t>, W. R. Zhu, D. X. Zhao &amp; Y. H. Zhang (2019): Automated volcanic hot-spot detection based on FY-4A/AGRI infrared data, International Journal of Remote Sensing, DOI: 10.1080/01431161.2019.1688887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BBCDF46-4641-4D5C-8F85-B9A32162DA84}"/>
              </a:ext>
            </a:extLst>
          </p:cNvPr>
          <p:cNvSpPr/>
          <p:nvPr/>
        </p:nvSpPr>
        <p:spPr>
          <a:xfrm>
            <a:off x="7848514" y="2514624"/>
            <a:ext cx="838178" cy="5333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4425E21-F10F-4FD9-B0AC-71C62107E694}"/>
              </a:ext>
            </a:extLst>
          </p:cNvPr>
          <p:cNvSpPr/>
          <p:nvPr/>
        </p:nvSpPr>
        <p:spPr>
          <a:xfrm>
            <a:off x="7890611" y="5020800"/>
            <a:ext cx="838178" cy="5333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灯片编号占位符 3">
            <a:extLst>
              <a:ext uri="{FF2B5EF4-FFF2-40B4-BE49-F238E27FC236}">
                <a16:creationId xmlns:a16="http://schemas.microsoft.com/office/drawing/2014/main" id="{E76C41BF-E164-4306-8B39-B92A6104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C3AC6F9-AE01-4145-B16E-FFA4DD2A0984}" type="slidenum">
              <a:rPr lang="en-US" altLang="zh-CN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zh-CN" sz="140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79669A0F-D8DA-41EB-86D3-BA7B542CD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4"/>
          <a:stretch>
            <a:fillRect/>
          </a:stretch>
        </p:blipFill>
        <p:spPr bwMode="auto">
          <a:xfrm>
            <a:off x="0" y="1203325"/>
            <a:ext cx="8820150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4580" name="标题 1">
            <a:extLst>
              <a:ext uri="{FF2B5EF4-FFF2-40B4-BE49-F238E27FC236}">
                <a16:creationId xmlns:a16="http://schemas.microsoft.com/office/drawing/2014/main" id="{2CA71AE1-9ED5-4B9A-800B-CFF64A92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03" y="537391"/>
            <a:ext cx="7848394" cy="70635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Early-warning systems based on FY-4 data </a:t>
            </a:r>
            <a:endParaRPr lang="zh-CN" altLang="en-US" sz="2800" b="1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4489591-A3F9-4782-91EA-1F9A7ACE76E0}"/>
              </a:ext>
            </a:extLst>
          </p:cNvPr>
          <p:cNvSpPr txBox="1">
            <a:spLocks/>
          </p:cNvSpPr>
          <p:nvPr/>
        </p:nvSpPr>
        <p:spPr>
          <a:xfrm>
            <a:off x="1219288" y="4890521"/>
            <a:ext cx="3962296" cy="78587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b="1" kern="0" dirty="0">
                <a:solidFill>
                  <a:srgbClr val="FF0000"/>
                </a:solidFill>
              </a:rPr>
              <a:t>Preliminary verification shows the total Accuracy &gt;89%</a:t>
            </a:r>
            <a:endParaRPr lang="zh-CN" altLang="en-US" sz="1600" b="1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1">
            <a:extLst>
              <a:ext uri="{FF2B5EF4-FFF2-40B4-BE49-F238E27FC236}">
                <a16:creationId xmlns:a16="http://schemas.microsoft.com/office/drawing/2014/main" id="{33433022-15E7-4D51-9D50-AED0D461B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1200" y="6705600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ED4034-5B4F-40EF-8F32-58C5B71007E9}" type="slidenum">
              <a:rPr lang="en-US" altLang="zh-CN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zh-CN" sz="1200">
              <a:latin typeface="Arial Black" panose="020B0A040201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77CED28-738E-41FD-B5BE-F6C3B5AE2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29" y="353943"/>
            <a:ext cx="8315341" cy="9251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lvl="1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Retrieving Volcanic Ash Top Height through</a:t>
            </a:r>
          </a:p>
          <a:p>
            <a:pPr marL="0" lvl="1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Combined Active and Passive Remote Sensing Data</a:t>
            </a:r>
          </a:p>
        </p:txBody>
      </p:sp>
      <p:grpSp>
        <p:nvGrpSpPr>
          <p:cNvPr id="25604" name="组合 2">
            <a:extLst>
              <a:ext uri="{FF2B5EF4-FFF2-40B4-BE49-F238E27FC236}">
                <a16:creationId xmlns:a16="http://schemas.microsoft.com/office/drawing/2014/main" id="{C4C397A5-CA48-4B6D-8F7A-7BF3FF25DBF1}"/>
              </a:ext>
            </a:extLst>
          </p:cNvPr>
          <p:cNvGrpSpPr>
            <a:grpSpLocks/>
          </p:cNvGrpSpPr>
          <p:nvPr/>
        </p:nvGrpSpPr>
        <p:grpSpPr bwMode="auto">
          <a:xfrm>
            <a:off x="125571" y="2590822"/>
            <a:ext cx="4446429" cy="3264276"/>
            <a:chOff x="112947" y="1824693"/>
            <a:chExt cx="6780668" cy="4891460"/>
          </a:xfrm>
        </p:grpSpPr>
        <p:sp>
          <p:nvSpPr>
            <p:cNvPr id="16" name="任意多边形 23">
              <a:extLst>
                <a:ext uri="{FF2B5EF4-FFF2-40B4-BE49-F238E27FC236}">
                  <a16:creationId xmlns:a16="http://schemas.microsoft.com/office/drawing/2014/main" id="{2A5BF9A0-5514-47A2-9CF1-E5DABDF1C90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55779" y="2673593"/>
              <a:ext cx="4284974" cy="920612"/>
            </a:xfrm>
            <a:custGeom>
              <a:avLst/>
              <a:gdLst>
                <a:gd name="connsiteX0" fmla="*/ 0 w 7013359"/>
                <a:gd name="connsiteY0" fmla="*/ 1420427 h 1420427"/>
                <a:gd name="connsiteX1" fmla="*/ 1420427 w 7013359"/>
                <a:gd name="connsiteY1" fmla="*/ 790113 h 1420427"/>
                <a:gd name="connsiteX2" fmla="*/ 7013359 w 7013359"/>
                <a:gd name="connsiteY2" fmla="*/ 0 h 1420427"/>
                <a:gd name="connsiteX3" fmla="*/ 7013359 w 7013359"/>
                <a:gd name="connsiteY3" fmla="*/ 0 h 1420427"/>
                <a:gd name="connsiteX0-1" fmla="*/ 0 w 7013359"/>
                <a:gd name="connsiteY0-2" fmla="*/ 1420427 h 1420427"/>
                <a:gd name="connsiteX1-3" fmla="*/ 1313894 w 7013359"/>
                <a:gd name="connsiteY1-4" fmla="*/ 878889 h 1420427"/>
                <a:gd name="connsiteX2-5" fmla="*/ 7013359 w 7013359"/>
                <a:gd name="connsiteY2-6" fmla="*/ 0 h 1420427"/>
                <a:gd name="connsiteX3-7" fmla="*/ 7013359 w 7013359"/>
                <a:gd name="connsiteY3-8" fmla="*/ 0 h 1420427"/>
                <a:gd name="connsiteX0-9" fmla="*/ 0 w 7013359"/>
                <a:gd name="connsiteY0-10" fmla="*/ 1420427 h 1420427"/>
                <a:gd name="connsiteX1-11" fmla="*/ 1313894 w 7013359"/>
                <a:gd name="connsiteY1-12" fmla="*/ 878889 h 1420427"/>
                <a:gd name="connsiteX2-13" fmla="*/ 7013359 w 7013359"/>
                <a:gd name="connsiteY2-14" fmla="*/ 0 h 1420427"/>
                <a:gd name="connsiteX3-15" fmla="*/ 7013359 w 7013359"/>
                <a:gd name="connsiteY3-16" fmla="*/ 0 h 1420427"/>
                <a:gd name="connsiteX0-17" fmla="*/ 0 w 7013359"/>
                <a:gd name="connsiteY0-18" fmla="*/ 1420427 h 1420427"/>
                <a:gd name="connsiteX1-19" fmla="*/ 1313894 w 7013359"/>
                <a:gd name="connsiteY1-20" fmla="*/ 878889 h 1420427"/>
                <a:gd name="connsiteX2-21" fmla="*/ 2840854 w 7013359"/>
                <a:gd name="connsiteY2-22" fmla="*/ 701336 h 1420427"/>
                <a:gd name="connsiteX3-23" fmla="*/ 7013359 w 7013359"/>
                <a:gd name="connsiteY3-24" fmla="*/ 0 h 1420427"/>
                <a:gd name="connsiteX4" fmla="*/ 7013359 w 7013359"/>
                <a:gd name="connsiteY4" fmla="*/ 0 h 1420427"/>
                <a:gd name="connsiteX0-25" fmla="*/ 0 w 7013359"/>
                <a:gd name="connsiteY0-26" fmla="*/ 1420427 h 1420427"/>
                <a:gd name="connsiteX1-27" fmla="*/ 1313894 w 7013359"/>
                <a:gd name="connsiteY1-28" fmla="*/ 878889 h 1420427"/>
                <a:gd name="connsiteX2-29" fmla="*/ 2974019 w 7013359"/>
                <a:gd name="connsiteY2-30" fmla="*/ 1127464 h 1420427"/>
                <a:gd name="connsiteX3-31" fmla="*/ 7013359 w 7013359"/>
                <a:gd name="connsiteY3-32" fmla="*/ 0 h 1420427"/>
                <a:gd name="connsiteX4-33" fmla="*/ 7013359 w 7013359"/>
                <a:gd name="connsiteY4-34" fmla="*/ 0 h 1420427"/>
                <a:gd name="connsiteX0-35" fmla="*/ 0 w 7013359"/>
                <a:gd name="connsiteY0-36" fmla="*/ 1420427 h 1420427"/>
                <a:gd name="connsiteX1-37" fmla="*/ 1313894 w 7013359"/>
                <a:gd name="connsiteY1-38" fmla="*/ 878889 h 1420427"/>
                <a:gd name="connsiteX2-39" fmla="*/ 2974019 w 7013359"/>
                <a:gd name="connsiteY2-40" fmla="*/ 1127464 h 1420427"/>
                <a:gd name="connsiteX3-41" fmla="*/ 4429957 w 7013359"/>
                <a:gd name="connsiteY3-42" fmla="*/ 763480 h 1420427"/>
                <a:gd name="connsiteX4-43" fmla="*/ 7013359 w 7013359"/>
                <a:gd name="connsiteY4-44" fmla="*/ 0 h 1420427"/>
                <a:gd name="connsiteX5" fmla="*/ 7013359 w 7013359"/>
                <a:gd name="connsiteY5" fmla="*/ 0 h 1420427"/>
                <a:gd name="connsiteX0-45" fmla="*/ 0 w 7013359"/>
                <a:gd name="connsiteY0-46" fmla="*/ 1420427 h 1420427"/>
                <a:gd name="connsiteX1-47" fmla="*/ 1313894 w 7013359"/>
                <a:gd name="connsiteY1-48" fmla="*/ 878889 h 1420427"/>
                <a:gd name="connsiteX2-49" fmla="*/ 2974019 w 7013359"/>
                <a:gd name="connsiteY2-50" fmla="*/ 1127464 h 1420427"/>
                <a:gd name="connsiteX3-51" fmla="*/ 4279036 w 7013359"/>
                <a:gd name="connsiteY3-52" fmla="*/ 541538 h 1420427"/>
                <a:gd name="connsiteX4-53" fmla="*/ 7013359 w 7013359"/>
                <a:gd name="connsiteY4-54" fmla="*/ 0 h 1420427"/>
                <a:gd name="connsiteX5-55" fmla="*/ 7013359 w 7013359"/>
                <a:gd name="connsiteY5-56" fmla="*/ 0 h 1420427"/>
                <a:gd name="connsiteX0-57" fmla="*/ 0 w 7013359"/>
                <a:gd name="connsiteY0-58" fmla="*/ 1420427 h 1420427"/>
                <a:gd name="connsiteX1-59" fmla="*/ 1313894 w 7013359"/>
                <a:gd name="connsiteY1-60" fmla="*/ 878889 h 1420427"/>
                <a:gd name="connsiteX2-61" fmla="*/ 2974019 w 7013359"/>
                <a:gd name="connsiteY2-62" fmla="*/ 1127464 h 1420427"/>
                <a:gd name="connsiteX3-63" fmla="*/ 4243525 w 7013359"/>
                <a:gd name="connsiteY3-64" fmla="*/ 523783 h 1420427"/>
                <a:gd name="connsiteX4-65" fmla="*/ 7013359 w 7013359"/>
                <a:gd name="connsiteY4-66" fmla="*/ 0 h 1420427"/>
                <a:gd name="connsiteX5-67" fmla="*/ 7013359 w 7013359"/>
                <a:gd name="connsiteY5-68" fmla="*/ 0 h 1420427"/>
                <a:gd name="connsiteX0-69" fmla="*/ 0 w 7013359"/>
                <a:gd name="connsiteY0-70" fmla="*/ 1420427 h 1420427"/>
                <a:gd name="connsiteX1-71" fmla="*/ 1313894 w 7013359"/>
                <a:gd name="connsiteY1-72" fmla="*/ 878889 h 1420427"/>
                <a:gd name="connsiteX2-73" fmla="*/ 2974019 w 7013359"/>
                <a:gd name="connsiteY2-74" fmla="*/ 1127464 h 1420427"/>
                <a:gd name="connsiteX3-75" fmla="*/ 4243525 w 7013359"/>
                <a:gd name="connsiteY3-76" fmla="*/ 523783 h 1420427"/>
                <a:gd name="connsiteX4-77" fmla="*/ 5690586 w 7013359"/>
                <a:gd name="connsiteY4-78" fmla="*/ 221942 h 1420427"/>
                <a:gd name="connsiteX5-79" fmla="*/ 7013359 w 7013359"/>
                <a:gd name="connsiteY5-80" fmla="*/ 0 h 1420427"/>
                <a:gd name="connsiteX6" fmla="*/ 7013359 w 7013359"/>
                <a:gd name="connsiteY6" fmla="*/ 0 h 1420427"/>
                <a:gd name="connsiteX0-81" fmla="*/ 0 w 7013359"/>
                <a:gd name="connsiteY0-82" fmla="*/ 1420427 h 1420427"/>
                <a:gd name="connsiteX1-83" fmla="*/ 1313894 w 7013359"/>
                <a:gd name="connsiteY1-84" fmla="*/ 878889 h 1420427"/>
                <a:gd name="connsiteX2-85" fmla="*/ 2974019 w 7013359"/>
                <a:gd name="connsiteY2-86" fmla="*/ 1127464 h 1420427"/>
                <a:gd name="connsiteX3-87" fmla="*/ 4243525 w 7013359"/>
                <a:gd name="connsiteY3-88" fmla="*/ 523783 h 1420427"/>
                <a:gd name="connsiteX4-89" fmla="*/ 5734974 w 7013359"/>
                <a:gd name="connsiteY4-90" fmla="*/ 346229 h 1420427"/>
                <a:gd name="connsiteX5-91" fmla="*/ 7013359 w 7013359"/>
                <a:gd name="connsiteY5-92" fmla="*/ 0 h 1420427"/>
                <a:gd name="connsiteX6-93" fmla="*/ 7013359 w 7013359"/>
                <a:gd name="connsiteY6-94" fmla="*/ 0 h 1420427"/>
                <a:gd name="connsiteX0-95" fmla="*/ 0 w 7013359"/>
                <a:gd name="connsiteY0-96" fmla="*/ 1420427 h 1420427"/>
                <a:gd name="connsiteX1-97" fmla="*/ 1313894 w 7013359"/>
                <a:gd name="connsiteY1-98" fmla="*/ 878889 h 1420427"/>
                <a:gd name="connsiteX2-99" fmla="*/ 2974019 w 7013359"/>
                <a:gd name="connsiteY2-100" fmla="*/ 1127464 h 1420427"/>
                <a:gd name="connsiteX3-101" fmla="*/ 4243525 w 7013359"/>
                <a:gd name="connsiteY3-102" fmla="*/ 523783 h 1420427"/>
                <a:gd name="connsiteX4-103" fmla="*/ 5734974 w 7013359"/>
                <a:gd name="connsiteY4-104" fmla="*/ 346229 h 1420427"/>
                <a:gd name="connsiteX5-105" fmla="*/ 7013359 w 7013359"/>
                <a:gd name="connsiteY5-106" fmla="*/ 0 h 1420427"/>
                <a:gd name="connsiteX6-107" fmla="*/ 7013359 w 7013359"/>
                <a:gd name="connsiteY6-108" fmla="*/ 0 h 1420427"/>
                <a:gd name="connsiteX0-109" fmla="*/ 0 w 7013359"/>
                <a:gd name="connsiteY0-110" fmla="*/ 1420427 h 1420427"/>
                <a:gd name="connsiteX1-111" fmla="*/ 1340527 w 7013359"/>
                <a:gd name="connsiteY1-112" fmla="*/ 887766 h 1420427"/>
                <a:gd name="connsiteX2-113" fmla="*/ 2974019 w 7013359"/>
                <a:gd name="connsiteY2-114" fmla="*/ 1127464 h 1420427"/>
                <a:gd name="connsiteX3-115" fmla="*/ 4243525 w 7013359"/>
                <a:gd name="connsiteY3-116" fmla="*/ 523783 h 1420427"/>
                <a:gd name="connsiteX4-117" fmla="*/ 5734974 w 7013359"/>
                <a:gd name="connsiteY4-118" fmla="*/ 346229 h 1420427"/>
                <a:gd name="connsiteX5-119" fmla="*/ 7013359 w 7013359"/>
                <a:gd name="connsiteY5-120" fmla="*/ 0 h 1420427"/>
                <a:gd name="connsiteX6-121" fmla="*/ 7013359 w 7013359"/>
                <a:gd name="connsiteY6-122" fmla="*/ 0 h 1420427"/>
                <a:gd name="connsiteX0-123" fmla="*/ 0 w 7013359"/>
                <a:gd name="connsiteY0-124" fmla="*/ 1420427 h 1420427"/>
                <a:gd name="connsiteX1-125" fmla="*/ 1340527 w 7013359"/>
                <a:gd name="connsiteY1-126" fmla="*/ 887766 h 1420427"/>
                <a:gd name="connsiteX2-127" fmla="*/ 2807332 w 7013359"/>
                <a:gd name="connsiteY2-128" fmla="*/ 1132227 h 1420427"/>
                <a:gd name="connsiteX3-129" fmla="*/ 4243525 w 7013359"/>
                <a:gd name="connsiteY3-130" fmla="*/ 523783 h 1420427"/>
                <a:gd name="connsiteX4-131" fmla="*/ 5734974 w 7013359"/>
                <a:gd name="connsiteY4-132" fmla="*/ 346229 h 1420427"/>
                <a:gd name="connsiteX5-133" fmla="*/ 7013359 w 7013359"/>
                <a:gd name="connsiteY5-134" fmla="*/ 0 h 1420427"/>
                <a:gd name="connsiteX6-135" fmla="*/ 7013359 w 7013359"/>
                <a:gd name="connsiteY6-136" fmla="*/ 0 h 1420427"/>
                <a:gd name="connsiteX0-137" fmla="*/ 0 w 7013359"/>
                <a:gd name="connsiteY0-138" fmla="*/ 1420427 h 1420427"/>
                <a:gd name="connsiteX1-139" fmla="*/ 1340527 w 7013359"/>
                <a:gd name="connsiteY1-140" fmla="*/ 887766 h 1420427"/>
                <a:gd name="connsiteX2-141" fmla="*/ 2807332 w 7013359"/>
                <a:gd name="connsiteY2-142" fmla="*/ 1132227 h 1420427"/>
                <a:gd name="connsiteX3-143" fmla="*/ 4281625 w 7013359"/>
                <a:gd name="connsiteY3-144" fmla="*/ 533308 h 1420427"/>
                <a:gd name="connsiteX4-145" fmla="*/ 5734974 w 7013359"/>
                <a:gd name="connsiteY4-146" fmla="*/ 346229 h 1420427"/>
                <a:gd name="connsiteX5-147" fmla="*/ 7013359 w 7013359"/>
                <a:gd name="connsiteY5-148" fmla="*/ 0 h 1420427"/>
                <a:gd name="connsiteX6-149" fmla="*/ 7013359 w 7013359"/>
                <a:gd name="connsiteY6-150" fmla="*/ 0 h 1420427"/>
                <a:gd name="connsiteX0-151" fmla="*/ 0 w 7013359"/>
                <a:gd name="connsiteY0-152" fmla="*/ 1420427 h 1420427"/>
                <a:gd name="connsiteX1-153" fmla="*/ 1340527 w 7013359"/>
                <a:gd name="connsiteY1-154" fmla="*/ 887766 h 1420427"/>
                <a:gd name="connsiteX2-155" fmla="*/ 2807332 w 7013359"/>
                <a:gd name="connsiteY2-156" fmla="*/ 1132227 h 1420427"/>
                <a:gd name="connsiteX3-157" fmla="*/ 4281625 w 7013359"/>
                <a:gd name="connsiteY3-158" fmla="*/ 533308 h 1420427"/>
                <a:gd name="connsiteX4-159" fmla="*/ 5734974 w 7013359"/>
                <a:gd name="connsiteY4-160" fmla="*/ 346229 h 1420427"/>
                <a:gd name="connsiteX5-161" fmla="*/ 7013359 w 7013359"/>
                <a:gd name="connsiteY5-162" fmla="*/ 0 h 1420427"/>
                <a:gd name="connsiteX6-163" fmla="*/ 7013359 w 7013359"/>
                <a:gd name="connsiteY6-164" fmla="*/ 0 h 1420427"/>
                <a:gd name="connsiteX0-165" fmla="*/ 0 w 7013359"/>
                <a:gd name="connsiteY0-166" fmla="*/ 1420427 h 1420427"/>
                <a:gd name="connsiteX1-167" fmla="*/ 1340527 w 7013359"/>
                <a:gd name="connsiteY1-168" fmla="*/ 887766 h 1420427"/>
                <a:gd name="connsiteX2-169" fmla="*/ 2807332 w 7013359"/>
                <a:gd name="connsiteY2-170" fmla="*/ 1132227 h 1420427"/>
                <a:gd name="connsiteX3-171" fmla="*/ 4262575 w 7013359"/>
                <a:gd name="connsiteY3-172" fmla="*/ 538070 h 1420427"/>
                <a:gd name="connsiteX4-173" fmla="*/ 5734974 w 7013359"/>
                <a:gd name="connsiteY4-174" fmla="*/ 346229 h 1420427"/>
                <a:gd name="connsiteX5-175" fmla="*/ 7013359 w 7013359"/>
                <a:gd name="connsiteY5-176" fmla="*/ 0 h 1420427"/>
                <a:gd name="connsiteX6-177" fmla="*/ 7013359 w 7013359"/>
                <a:gd name="connsiteY6-178" fmla="*/ 0 h 1420427"/>
                <a:gd name="connsiteX0-179" fmla="*/ 0 w 7013359"/>
                <a:gd name="connsiteY0-180" fmla="*/ 1420427 h 1420427"/>
                <a:gd name="connsiteX1-181" fmla="*/ 1340527 w 7013359"/>
                <a:gd name="connsiteY1-182" fmla="*/ 887766 h 1420427"/>
                <a:gd name="connsiteX2-183" fmla="*/ 2807332 w 7013359"/>
                <a:gd name="connsiteY2-184" fmla="*/ 1132227 h 1420427"/>
                <a:gd name="connsiteX3-185" fmla="*/ 4276863 w 7013359"/>
                <a:gd name="connsiteY3-186" fmla="*/ 530927 h 1420427"/>
                <a:gd name="connsiteX4-187" fmla="*/ 5734974 w 7013359"/>
                <a:gd name="connsiteY4-188" fmla="*/ 346229 h 1420427"/>
                <a:gd name="connsiteX5-189" fmla="*/ 7013359 w 7013359"/>
                <a:gd name="connsiteY5-190" fmla="*/ 0 h 1420427"/>
                <a:gd name="connsiteX6-191" fmla="*/ 7013359 w 7013359"/>
                <a:gd name="connsiteY6-192" fmla="*/ 0 h 1420427"/>
                <a:gd name="connsiteX0-193" fmla="*/ 0 w 7013359"/>
                <a:gd name="connsiteY0-194" fmla="*/ 1420427 h 1420427"/>
                <a:gd name="connsiteX1-195" fmla="*/ 1340527 w 7013359"/>
                <a:gd name="connsiteY1-196" fmla="*/ 887766 h 1420427"/>
                <a:gd name="connsiteX2-197" fmla="*/ 2807332 w 7013359"/>
                <a:gd name="connsiteY2-198" fmla="*/ 1132227 h 1420427"/>
                <a:gd name="connsiteX3-199" fmla="*/ 4276863 w 7013359"/>
                <a:gd name="connsiteY3-200" fmla="*/ 530927 h 1420427"/>
                <a:gd name="connsiteX4-201" fmla="*/ 5734974 w 7013359"/>
                <a:gd name="connsiteY4-202" fmla="*/ 346229 h 1420427"/>
                <a:gd name="connsiteX5-203" fmla="*/ 7013359 w 7013359"/>
                <a:gd name="connsiteY5-204" fmla="*/ 0 h 1420427"/>
                <a:gd name="connsiteX6-205" fmla="*/ 7013359 w 7013359"/>
                <a:gd name="connsiteY6-206" fmla="*/ 0 h 1420427"/>
                <a:gd name="connsiteX0-207" fmla="*/ 0 w 7013359"/>
                <a:gd name="connsiteY0-208" fmla="*/ 1420427 h 1420427"/>
                <a:gd name="connsiteX1-209" fmla="*/ 1340527 w 7013359"/>
                <a:gd name="connsiteY1-210" fmla="*/ 887766 h 1420427"/>
                <a:gd name="connsiteX2-211" fmla="*/ 2807332 w 7013359"/>
                <a:gd name="connsiteY2-212" fmla="*/ 1132227 h 1420427"/>
                <a:gd name="connsiteX3-213" fmla="*/ 4276863 w 7013359"/>
                <a:gd name="connsiteY3-214" fmla="*/ 530927 h 1420427"/>
                <a:gd name="connsiteX4-215" fmla="*/ 5734974 w 7013359"/>
                <a:gd name="connsiteY4-216" fmla="*/ 346229 h 1420427"/>
                <a:gd name="connsiteX5-217" fmla="*/ 7013359 w 7013359"/>
                <a:gd name="connsiteY5-218" fmla="*/ 0 h 1420427"/>
                <a:gd name="connsiteX6-219" fmla="*/ 7013359 w 7013359"/>
                <a:gd name="connsiteY6-220" fmla="*/ 0 h 1420427"/>
                <a:gd name="connsiteX0-221" fmla="*/ 0 w 7013359"/>
                <a:gd name="connsiteY0-222" fmla="*/ 1420427 h 1420427"/>
                <a:gd name="connsiteX1-223" fmla="*/ 1340527 w 7013359"/>
                <a:gd name="connsiteY1-224" fmla="*/ 887766 h 1420427"/>
                <a:gd name="connsiteX2-225" fmla="*/ 2807332 w 7013359"/>
                <a:gd name="connsiteY2-226" fmla="*/ 1132227 h 1420427"/>
                <a:gd name="connsiteX3-227" fmla="*/ 4276863 w 7013359"/>
                <a:gd name="connsiteY3-228" fmla="*/ 530927 h 1420427"/>
                <a:gd name="connsiteX4-229" fmla="*/ 5734974 w 7013359"/>
                <a:gd name="connsiteY4-230" fmla="*/ 346229 h 1420427"/>
                <a:gd name="connsiteX5-231" fmla="*/ 7013359 w 7013359"/>
                <a:gd name="connsiteY5-232" fmla="*/ 0 h 1420427"/>
                <a:gd name="connsiteX6-233" fmla="*/ 7013359 w 7013359"/>
                <a:gd name="connsiteY6-234" fmla="*/ 0 h 1420427"/>
                <a:gd name="connsiteX0-235" fmla="*/ 0 w 7013359"/>
                <a:gd name="connsiteY0-236" fmla="*/ 1420427 h 1420427"/>
                <a:gd name="connsiteX1-237" fmla="*/ 1340527 w 7013359"/>
                <a:gd name="connsiteY1-238" fmla="*/ 887766 h 1420427"/>
                <a:gd name="connsiteX2-239" fmla="*/ 2807332 w 7013359"/>
                <a:gd name="connsiteY2-240" fmla="*/ 1132227 h 1420427"/>
                <a:gd name="connsiteX3-241" fmla="*/ 4276863 w 7013359"/>
                <a:gd name="connsiteY3-242" fmla="*/ 530927 h 1420427"/>
                <a:gd name="connsiteX4-243" fmla="*/ 5734974 w 7013359"/>
                <a:gd name="connsiteY4-244" fmla="*/ 346229 h 1420427"/>
                <a:gd name="connsiteX5-245" fmla="*/ 7013359 w 7013359"/>
                <a:gd name="connsiteY5-246" fmla="*/ 0 h 1420427"/>
                <a:gd name="connsiteX6-247" fmla="*/ 7013359 w 7013359"/>
                <a:gd name="connsiteY6-248" fmla="*/ 0 h 1420427"/>
                <a:gd name="connsiteX0-249" fmla="*/ 0 w 7013359"/>
                <a:gd name="connsiteY0-250" fmla="*/ 1420427 h 1420427"/>
                <a:gd name="connsiteX1-251" fmla="*/ 1340527 w 7013359"/>
                <a:gd name="connsiteY1-252" fmla="*/ 887766 h 1420427"/>
                <a:gd name="connsiteX2-253" fmla="*/ 2807332 w 7013359"/>
                <a:gd name="connsiteY2-254" fmla="*/ 1132227 h 1420427"/>
                <a:gd name="connsiteX3-255" fmla="*/ 4276863 w 7013359"/>
                <a:gd name="connsiteY3-256" fmla="*/ 530927 h 1420427"/>
                <a:gd name="connsiteX4-257" fmla="*/ 5734974 w 7013359"/>
                <a:gd name="connsiteY4-258" fmla="*/ 346229 h 1420427"/>
                <a:gd name="connsiteX5-259" fmla="*/ 7013359 w 7013359"/>
                <a:gd name="connsiteY5-260" fmla="*/ 0 h 1420427"/>
                <a:gd name="connsiteX6-261" fmla="*/ 7013359 w 7013359"/>
                <a:gd name="connsiteY6-262" fmla="*/ 0 h 1420427"/>
                <a:gd name="connsiteX0-263" fmla="*/ 0 w 7013359"/>
                <a:gd name="connsiteY0-264" fmla="*/ 1420427 h 1420427"/>
                <a:gd name="connsiteX1-265" fmla="*/ 1340527 w 7013359"/>
                <a:gd name="connsiteY1-266" fmla="*/ 887766 h 1420427"/>
                <a:gd name="connsiteX2-267" fmla="*/ 2807332 w 7013359"/>
                <a:gd name="connsiteY2-268" fmla="*/ 1132227 h 1420427"/>
                <a:gd name="connsiteX3-269" fmla="*/ 4276863 w 7013359"/>
                <a:gd name="connsiteY3-270" fmla="*/ 530927 h 1420427"/>
                <a:gd name="connsiteX4-271" fmla="*/ 5734974 w 7013359"/>
                <a:gd name="connsiteY4-272" fmla="*/ 346229 h 1420427"/>
                <a:gd name="connsiteX5-273" fmla="*/ 7013359 w 7013359"/>
                <a:gd name="connsiteY5-274" fmla="*/ 0 h 1420427"/>
                <a:gd name="connsiteX6-275" fmla="*/ 7013359 w 7013359"/>
                <a:gd name="connsiteY6-276" fmla="*/ 0 h 1420427"/>
                <a:gd name="connsiteX0-277" fmla="*/ 0 w 7013359"/>
                <a:gd name="connsiteY0-278" fmla="*/ 1420427 h 1420427"/>
                <a:gd name="connsiteX1-279" fmla="*/ 1340527 w 7013359"/>
                <a:gd name="connsiteY1-280" fmla="*/ 887766 h 1420427"/>
                <a:gd name="connsiteX2-281" fmla="*/ 2807332 w 7013359"/>
                <a:gd name="connsiteY2-282" fmla="*/ 1132227 h 1420427"/>
                <a:gd name="connsiteX3-283" fmla="*/ 4276863 w 7013359"/>
                <a:gd name="connsiteY3-284" fmla="*/ 530927 h 1420427"/>
                <a:gd name="connsiteX4-285" fmla="*/ 5734974 w 7013359"/>
                <a:gd name="connsiteY4-286" fmla="*/ 585926 h 1420427"/>
                <a:gd name="connsiteX5-287" fmla="*/ 7013359 w 7013359"/>
                <a:gd name="connsiteY5-288" fmla="*/ 0 h 1420427"/>
                <a:gd name="connsiteX6-289" fmla="*/ 7013359 w 7013359"/>
                <a:gd name="connsiteY6-290" fmla="*/ 0 h 1420427"/>
                <a:gd name="connsiteX0-291" fmla="*/ 0 w 7013359"/>
                <a:gd name="connsiteY0-292" fmla="*/ 1420427 h 1420427"/>
                <a:gd name="connsiteX1-293" fmla="*/ 1340527 w 7013359"/>
                <a:gd name="connsiteY1-294" fmla="*/ 887766 h 1420427"/>
                <a:gd name="connsiteX2-295" fmla="*/ 2807332 w 7013359"/>
                <a:gd name="connsiteY2-296" fmla="*/ 1132227 h 1420427"/>
                <a:gd name="connsiteX3-297" fmla="*/ 4276863 w 7013359"/>
                <a:gd name="connsiteY3-298" fmla="*/ 530927 h 1420427"/>
                <a:gd name="connsiteX4-299" fmla="*/ 5734974 w 7013359"/>
                <a:gd name="connsiteY4-300" fmla="*/ 585926 h 1420427"/>
                <a:gd name="connsiteX5-301" fmla="*/ 7013359 w 7013359"/>
                <a:gd name="connsiteY5-302" fmla="*/ 0 h 1420427"/>
                <a:gd name="connsiteX6-303" fmla="*/ 7013359 w 7013359"/>
                <a:gd name="connsiteY6-304" fmla="*/ 0 h 1420427"/>
                <a:gd name="connsiteX0-305" fmla="*/ 0 w 7013359"/>
                <a:gd name="connsiteY0-306" fmla="*/ 1420427 h 1420427"/>
                <a:gd name="connsiteX1-307" fmla="*/ 1340527 w 7013359"/>
                <a:gd name="connsiteY1-308" fmla="*/ 887766 h 1420427"/>
                <a:gd name="connsiteX2-309" fmla="*/ 2807332 w 7013359"/>
                <a:gd name="connsiteY2-310" fmla="*/ 1132227 h 1420427"/>
                <a:gd name="connsiteX3-311" fmla="*/ 4276863 w 7013359"/>
                <a:gd name="connsiteY3-312" fmla="*/ 530927 h 1420427"/>
                <a:gd name="connsiteX4-313" fmla="*/ 5734974 w 7013359"/>
                <a:gd name="connsiteY4-314" fmla="*/ 585926 h 1420427"/>
                <a:gd name="connsiteX5-315" fmla="*/ 7013359 w 7013359"/>
                <a:gd name="connsiteY5-316" fmla="*/ 0 h 1420427"/>
                <a:gd name="connsiteX6-317" fmla="*/ 7013359 w 7013359"/>
                <a:gd name="connsiteY6-318" fmla="*/ 0 h 1420427"/>
                <a:gd name="connsiteX0-319" fmla="*/ 0 w 7013359"/>
                <a:gd name="connsiteY0-320" fmla="*/ 1420427 h 1420427"/>
                <a:gd name="connsiteX1-321" fmla="*/ 1340527 w 7013359"/>
                <a:gd name="connsiteY1-322" fmla="*/ 887766 h 1420427"/>
                <a:gd name="connsiteX2-323" fmla="*/ 2807332 w 7013359"/>
                <a:gd name="connsiteY2-324" fmla="*/ 1132227 h 1420427"/>
                <a:gd name="connsiteX3-325" fmla="*/ 4276863 w 7013359"/>
                <a:gd name="connsiteY3-326" fmla="*/ 530927 h 1420427"/>
                <a:gd name="connsiteX4-327" fmla="*/ 5734974 w 7013359"/>
                <a:gd name="connsiteY4-328" fmla="*/ 585926 h 1420427"/>
                <a:gd name="connsiteX5-329" fmla="*/ 7013359 w 7013359"/>
                <a:gd name="connsiteY5-330" fmla="*/ 0 h 1420427"/>
                <a:gd name="connsiteX6-331" fmla="*/ 7013359 w 7013359"/>
                <a:gd name="connsiteY6-332" fmla="*/ 0 h 1420427"/>
                <a:gd name="connsiteX0-333" fmla="*/ 0 w 7013359"/>
                <a:gd name="connsiteY0-334" fmla="*/ 1420427 h 1420427"/>
                <a:gd name="connsiteX1-335" fmla="*/ 1340527 w 7013359"/>
                <a:gd name="connsiteY1-336" fmla="*/ 887766 h 1420427"/>
                <a:gd name="connsiteX2-337" fmla="*/ 2807332 w 7013359"/>
                <a:gd name="connsiteY2-338" fmla="*/ 1132227 h 1420427"/>
                <a:gd name="connsiteX3-339" fmla="*/ 4276863 w 7013359"/>
                <a:gd name="connsiteY3-340" fmla="*/ 530927 h 1420427"/>
                <a:gd name="connsiteX4-341" fmla="*/ 5734974 w 7013359"/>
                <a:gd name="connsiteY4-342" fmla="*/ 585926 h 1420427"/>
                <a:gd name="connsiteX5-343" fmla="*/ 7013359 w 7013359"/>
                <a:gd name="connsiteY5-344" fmla="*/ 0 h 1420427"/>
                <a:gd name="connsiteX6-345" fmla="*/ 7013359 w 7013359"/>
                <a:gd name="connsiteY6-346" fmla="*/ 0 h 1420427"/>
                <a:gd name="connsiteX0-347" fmla="*/ 0 w 7013359"/>
                <a:gd name="connsiteY0-348" fmla="*/ 1420427 h 1420427"/>
                <a:gd name="connsiteX1-349" fmla="*/ 1340527 w 7013359"/>
                <a:gd name="connsiteY1-350" fmla="*/ 887766 h 1420427"/>
                <a:gd name="connsiteX2-351" fmla="*/ 2807332 w 7013359"/>
                <a:gd name="connsiteY2-352" fmla="*/ 1132227 h 1420427"/>
                <a:gd name="connsiteX3-353" fmla="*/ 4276863 w 7013359"/>
                <a:gd name="connsiteY3-354" fmla="*/ 530927 h 1420427"/>
                <a:gd name="connsiteX4-355" fmla="*/ 5734974 w 7013359"/>
                <a:gd name="connsiteY4-356" fmla="*/ 585926 h 1420427"/>
                <a:gd name="connsiteX5-357" fmla="*/ 7013359 w 7013359"/>
                <a:gd name="connsiteY5-358" fmla="*/ 0 h 1420427"/>
                <a:gd name="connsiteX6-359" fmla="*/ 7013359 w 7013359"/>
                <a:gd name="connsiteY6-360" fmla="*/ 0 h 1420427"/>
                <a:gd name="connsiteX0-361" fmla="*/ 0 w 7013359"/>
                <a:gd name="connsiteY0-362" fmla="*/ 1420427 h 1420427"/>
                <a:gd name="connsiteX1-363" fmla="*/ 1340527 w 7013359"/>
                <a:gd name="connsiteY1-364" fmla="*/ 887766 h 1420427"/>
                <a:gd name="connsiteX2-365" fmla="*/ 2807332 w 7013359"/>
                <a:gd name="connsiteY2-366" fmla="*/ 1132227 h 1420427"/>
                <a:gd name="connsiteX3-367" fmla="*/ 4276863 w 7013359"/>
                <a:gd name="connsiteY3-368" fmla="*/ 530927 h 1420427"/>
                <a:gd name="connsiteX4-369" fmla="*/ 5734974 w 7013359"/>
                <a:gd name="connsiteY4-370" fmla="*/ 585926 h 1420427"/>
                <a:gd name="connsiteX5-371" fmla="*/ 7013359 w 7013359"/>
                <a:gd name="connsiteY5-372" fmla="*/ 0 h 1420427"/>
                <a:gd name="connsiteX6-373" fmla="*/ 7013359 w 7013359"/>
                <a:gd name="connsiteY6-374" fmla="*/ 0 h 1420427"/>
                <a:gd name="connsiteX0-375" fmla="*/ 0 w 7013359"/>
                <a:gd name="connsiteY0-376" fmla="*/ 1420427 h 1420427"/>
                <a:gd name="connsiteX1-377" fmla="*/ 1340527 w 7013359"/>
                <a:gd name="connsiteY1-378" fmla="*/ 887766 h 1420427"/>
                <a:gd name="connsiteX2-379" fmla="*/ 2807332 w 7013359"/>
                <a:gd name="connsiteY2-380" fmla="*/ 1132227 h 1420427"/>
                <a:gd name="connsiteX3-381" fmla="*/ 4276863 w 7013359"/>
                <a:gd name="connsiteY3-382" fmla="*/ 530927 h 1420427"/>
                <a:gd name="connsiteX4-383" fmla="*/ 5734974 w 7013359"/>
                <a:gd name="connsiteY4-384" fmla="*/ 585926 h 1420427"/>
                <a:gd name="connsiteX5-385" fmla="*/ 7013359 w 7013359"/>
                <a:gd name="connsiteY5-386" fmla="*/ 0 h 1420427"/>
                <a:gd name="connsiteX0-387" fmla="*/ 0 w 5734974"/>
                <a:gd name="connsiteY0-388" fmla="*/ 903680 h 903680"/>
                <a:gd name="connsiteX1-389" fmla="*/ 1340527 w 5734974"/>
                <a:gd name="connsiteY1-390" fmla="*/ 371019 h 903680"/>
                <a:gd name="connsiteX2-391" fmla="*/ 2807332 w 5734974"/>
                <a:gd name="connsiteY2-392" fmla="*/ 615480 h 903680"/>
                <a:gd name="connsiteX3-393" fmla="*/ 4276863 w 5734974"/>
                <a:gd name="connsiteY3-394" fmla="*/ 14180 h 903680"/>
                <a:gd name="connsiteX4-395" fmla="*/ 5734974 w 5734974"/>
                <a:gd name="connsiteY4-396" fmla="*/ 69179 h 903680"/>
                <a:gd name="connsiteX0-397" fmla="*/ 0 w 5734974"/>
                <a:gd name="connsiteY0-398" fmla="*/ 1129776 h 1129776"/>
                <a:gd name="connsiteX1-399" fmla="*/ 1340527 w 5734974"/>
                <a:gd name="connsiteY1-400" fmla="*/ 597115 h 1129776"/>
                <a:gd name="connsiteX2-401" fmla="*/ 2807332 w 5734974"/>
                <a:gd name="connsiteY2-402" fmla="*/ 841576 h 1129776"/>
                <a:gd name="connsiteX3-403" fmla="*/ 4276863 w 5734974"/>
                <a:gd name="connsiteY3-404" fmla="*/ 240276 h 1129776"/>
                <a:gd name="connsiteX4-405" fmla="*/ 5734974 w 5734974"/>
                <a:gd name="connsiteY4-406" fmla="*/ 0 h 1129776"/>
                <a:gd name="connsiteX0-407" fmla="*/ 0 w 5734974"/>
                <a:gd name="connsiteY0-408" fmla="*/ 1131360 h 1131360"/>
                <a:gd name="connsiteX1-409" fmla="*/ 1340527 w 5734974"/>
                <a:gd name="connsiteY1-410" fmla="*/ 598699 h 1131360"/>
                <a:gd name="connsiteX2-411" fmla="*/ 2807332 w 5734974"/>
                <a:gd name="connsiteY2-412" fmla="*/ 843160 h 1131360"/>
                <a:gd name="connsiteX3-413" fmla="*/ 4276863 w 5734974"/>
                <a:gd name="connsiteY3-414" fmla="*/ 241860 h 1131360"/>
                <a:gd name="connsiteX4-415" fmla="*/ 5734974 w 5734974"/>
                <a:gd name="connsiteY4-416" fmla="*/ 1584 h 1131360"/>
                <a:gd name="connsiteX0-417" fmla="*/ 0 w 5734974"/>
                <a:gd name="connsiteY0-418" fmla="*/ 1131360 h 1131360"/>
                <a:gd name="connsiteX1-419" fmla="*/ 1835827 w 5734974"/>
                <a:gd name="connsiteY1-420" fmla="*/ 598699 h 1131360"/>
                <a:gd name="connsiteX2-421" fmla="*/ 2807332 w 5734974"/>
                <a:gd name="connsiteY2-422" fmla="*/ 843160 h 1131360"/>
                <a:gd name="connsiteX3-423" fmla="*/ 4276863 w 5734974"/>
                <a:gd name="connsiteY3-424" fmla="*/ 241860 h 1131360"/>
                <a:gd name="connsiteX4-425" fmla="*/ 5734974 w 5734974"/>
                <a:gd name="connsiteY4-426" fmla="*/ 1584 h 1131360"/>
                <a:gd name="connsiteX0-427" fmla="*/ 0 w 5734974"/>
                <a:gd name="connsiteY0-428" fmla="*/ 1131360 h 1131360"/>
                <a:gd name="connsiteX1-429" fmla="*/ 1835827 w 5734974"/>
                <a:gd name="connsiteY1-430" fmla="*/ 598699 h 1131360"/>
                <a:gd name="connsiteX2-431" fmla="*/ 3759832 w 5734974"/>
                <a:gd name="connsiteY2-432" fmla="*/ 843160 h 1131360"/>
                <a:gd name="connsiteX3-433" fmla="*/ 4276863 w 5734974"/>
                <a:gd name="connsiteY3-434" fmla="*/ 241860 h 1131360"/>
                <a:gd name="connsiteX4-435" fmla="*/ 5734974 w 5734974"/>
                <a:gd name="connsiteY4-436" fmla="*/ 1584 h 1131360"/>
                <a:gd name="connsiteX0-437" fmla="*/ 0 w 5734974"/>
                <a:gd name="connsiteY0-438" fmla="*/ 1129776 h 1129776"/>
                <a:gd name="connsiteX1-439" fmla="*/ 1835827 w 5734974"/>
                <a:gd name="connsiteY1-440" fmla="*/ 597115 h 1129776"/>
                <a:gd name="connsiteX2-441" fmla="*/ 3759832 w 5734974"/>
                <a:gd name="connsiteY2-442" fmla="*/ 841576 h 1129776"/>
                <a:gd name="connsiteX3-443" fmla="*/ 5734974 w 5734974"/>
                <a:gd name="connsiteY3-444" fmla="*/ 0 h 1129776"/>
                <a:gd name="connsiteX0-445" fmla="*/ 0 w 5734974"/>
                <a:gd name="connsiteY0-446" fmla="*/ 1129776 h 1129776"/>
                <a:gd name="connsiteX1-447" fmla="*/ 1821540 w 5734974"/>
                <a:gd name="connsiteY1-448" fmla="*/ 592352 h 1129776"/>
                <a:gd name="connsiteX2-449" fmla="*/ 3759832 w 5734974"/>
                <a:gd name="connsiteY2-450" fmla="*/ 841576 h 1129776"/>
                <a:gd name="connsiteX3-451" fmla="*/ 5734974 w 5734974"/>
                <a:gd name="connsiteY3-452" fmla="*/ 0 h 1129776"/>
                <a:gd name="connsiteX0-453" fmla="*/ 0 w 5734974"/>
                <a:gd name="connsiteY0-454" fmla="*/ 1129776 h 1129776"/>
                <a:gd name="connsiteX1-455" fmla="*/ 1821540 w 5734974"/>
                <a:gd name="connsiteY1-456" fmla="*/ 592352 h 1129776"/>
                <a:gd name="connsiteX2-457" fmla="*/ 3783644 w 5734974"/>
                <a:gd name="connsiteY2-458" fmla="*/ 846338 h 1129776"/>
                <a:gd name="connsiteX3-459" fmla="*/ 5734974 w 5734974"/>
                <a:gd name="connsiteY3-460" fmla="*/ 0 h 1129776"/>
                <a:gd name="connsiteX0-461" fmla="*/ 0 w 5734974"/>
                <a:gd name="connsiteY0-462" fmla="*/ 1129776 h 1129776"/>
                <a:gd name="connsiteX1-463" fmla="*/ 1821540 w 5734974"/>
                <a:gd name="connsiteY1-464" fmla="*/ 592352 h 1129776"/>
                <a:gd name="connsiteX2-465" fmla="*/ 3783644 w 5734974"/>
                <a:gd name="connsiteY2-466" fmla="*/ 846338 h 1129776"/>
                <a:gd name="connsiteX3-467" fmla="*/ 5734974 w 5734974"/>
                <a:gd name="connsiteY3-468" fmla="*/ 0 h 1129776"/>
                <a:gd name="connsiteX0-469" fmla="*/ 0 w 5734974"/>
                <a:gd name="connsiteY0-470" fmla="*/ 1129776 h 1129776"/>
                <a:gd name="connsiteX1-471" fmla="*/ 1821540 w 5734974"/>
                <a:gd name="connsiteY1-472" fmla="*/ 592352 h 1129776"/>
                <a:gd name="connsiteX2-473" fmla="*/ 3783644 w 5734974"/>
                <a:gd name="connsiteY2-474" fmla="*/ 846338 h 1129776"/>
                <a:gd name="connsiteX3-475" fmla="*/ 5734974 w 5734974"/>
                <a:gd name="connsiteY3-476" fmla="*/ 0 h 1129776"/>
                <a:gd name="connsiteX0-477" fmla="*/ 0 w 5734974"/>
                <a:gd name="connsiteY0-478" fmla="*/ 1129776 h 1129776"/>
                <a:gd name="connsiteX1-479" fmla="*/ 1821540 w 5734974"/>
                <a:gd name="connsiteY1-480" fmla="*/ 592352 h 1129776"/>
                <a:gd name="connsiteX2-481" fmla="*/ 3783644 w 5734974"/>
                <a:gd name="connsiteY2-482" fmla="*/ 846338 h 1129776"/>
                <a:gd name="connsiteX3-483" fmla="*/ 5734974 w 5734974"/>
                <a:gd name="connsiteY3-484" fmla="*/ 0 h 1129776"/>
                <a:gd name="connsiteX0-485" fmla="*/ 0 w 5734974"/>
                <a:gd name="connsiteY0-486" fmla="*/ 1129776 h 1129776"/>
                <a:gd name="connsiteX1-487" fmla="*/ 2799440 w 5734974"/>
                <a:gd name="connsiteY1-488" fmla="*/ 605052 h 1129776"/>
                <a:gd name="connsiteX2-489" fmla="*/ 3783644 w 5734974"/>
                <a:gd name="connsiteY2-490" fmla="*/ 846338 h 1129776"/>
                <a:gd name="connsiteX3-491" fmla="*/ 5734974 w 5734974"/>
                <a:gd name="connsiteY3-492" fmla="*/ 0 h 1129776"/>
                <a:gd name="connsiteX0-493" fmla="*/ 0 w 5734974"/>
                <a:gd name="connsiteY0-494" fmla="*/ 1129776 h 1129776"/>
                <a:gd name="connsiteX1-495" fmla="*/ 2799440 w 5734974"/>
                <a:gd name="connsiteY1-496" fmla="*/ 605052 h 1129776"/>
                <a:gd name="connsiteX2-497" fmla="*/ 5734974 w 5734974"/>
                <a:gd name="connsiteY2-498" fmla="*/ 0 h 1129776"/>
                <a:gd name="connsiteX0-499" fmla="*/ 0 w 5734974"/>
                <a:gd name="connsiteY0-500" fmla="*/ 1129776 h 1129776"/>
                <a:gd name="connsiteX1-501" fmla="*/ 2799440 w 5734974"/>
                <a:gd name="connsiteY1-502" fmla="*/ 605052 h 1129776"/>
                <a:gd name="connsiteX2-503" fmla="*/ 5734974 w 5734974"/>
                <a:gd name="connsiteY2-504" fmla="*/ 0 h 1129776"/>
                <a:gd name="connsiteX0-505" fmla="*/ 0 w 5734974"/>
                <a:gd name="connsiteY0-506" fmla="*/ 1129776 h 1129776"/>
                <a:gd name="connsiteX1-507" fmla="*/ 2799440 w 5734974"/>
                <a:gd name="connsiteY1-508" fmla="*/ 605052 h 1129776"/>
                <a:gd name="connsiteX2-509" fmla="*/ 5734974 w 5734974"/>
                <a:gd name="connsiteY2-510" fmla="*/ 0 h 1129776"/>
                <a:gd name="connsiteX0-511" fmla="*/ 0 w 5715924"/>
                <a:gd name="connsiteY0-512" fmla="*/ 1148826 h 1148826"/>
                <a:gd name="connsiteX1-513" fmla="*/ 2799440 w 5715924"/>
                <a:gd name="connsiteY1-514" fmla="*/ 624102 h 1148826"/>
                <a:gd name="connsiteX2-515" fmla="*/ 5715924 w 5715924"/>
                <a:gd name="connsiteY2-516" fmla="*/ 0 h 1148826"/>
                <a:gd name="connsiteX0-517" fmla="*/ 0 w 5715924"/>
                <a:gd name="connsiteY0-518" fmla="*/ 1181345 h 1181345"/>
                <a:gd name="connsiteX1-519" fmla="*/ 2799440 w 5715924"/>
                <a:gd name="connsiteY1-520" fmla="*/ 656621 h 1181345"/>
                <a:gd name="connsiteX2-521" fmla="*/ 5715924 w 5715924"/>
                <a:gd name="connsiteY2-522" fmla="*/ 32519 h 1181345"/>
                <a:gd name="connsiteX0-523" fmla="*/ 0 w 5715924"/>
                <a:gd name="connsiteY0-524" fmla="*/ 1170120 h 1170120"/>
                <a:gd name="connsiteX1-525" fmla="*/ 2799440 w 5715924"/>
                <a:gd name="connsiteY1-526" fmla="*/ 645396 h 1170120"/>
                <a:gd name="connsiteX2-527" fmla="*/ 5715924 w 5715924"/>
                <a:gd name="connsiteY2-528" fmla="*/ 21294 h 1170120"/>
                <a:gd name="connsiteX0-529" fmla="*/ 0 w 5715924"/>
                <a:gd name="connsiteY0-530" fmla="*/ 1170120 h 1170120"/>
                <a:gd name="connsiteX1-531" fmla="*/ 2799440 w 5715924"/>
                <a:gd name="connsiteY1-532" fmla="*/ 645396 h 1170120"/>
                <a:gd name="connsiteX2-533" fmla="*/ 5715924 w 5715924"/>
                <a:gd name="connsiteY2-534" fmla="*/ 21294 h 1170120"/>
                <a:gd name="connsiteX0-535" fmla="*/ 0 w 5715924"/>
                <a:gd name="connsiteY0-536" fmla="*/ 1167107 h 1167107"/>
                <a:gd name="connsiteX1-537" fmla="*/ 2799440 w 5715924"/>
                <a:gd name="connsiteY1-538" fmla="*/ 642383 h 1167107"/>
                <a:gd name="connsiteX2-539" fmla="*/ 5715924 w 5715924"/>
                <a:gd name="connsiteY2-540" fmla="*/ 18281 h 1167107"/>
                <a:gd name="connsiteX0-541" fmla="*/ 0 w 5715924"/>
                <a:gd name="connsiteY0-542" fmla="*/ 1228079 h 1228079"/>
                <a:gd name="connsiteX1-543" fmla="*/ 2799440 w 5715924"/>
                <a:gd name="connsiteY1-544" fmla="*/ 703355 h 1228079"/>
                <a:gd name="connsiteX2-545" fmla="*/ 5715924 w 5715924"/>
                <a:gd name="connsiteY2-546" fmla="*/ 79253 h 1228079"/>
              </a:gdLst>
              <a:ahLst/>
              <a:cxnLst>
                <a:cxn ang="0">
                  <a:pos x="connsiteX0-541" y="connsiteY0-542"/>
                </a:cxn>
                <a:cxn ang="0">
                  <a:pos x="connsiteX1-543" y="connsiteY1-544"/>
                </a:cxn>
                <a:cxn ang="0">
                  <a:pos x="connsiteX2-545" y="connsiteY2-546"/>
                </a:cxn>
              </a:cxnLst>
              <a:rect l="l" t="t" r="r" b="b"/>
              <a:pathLst>
                <a:path w="5715924" h="1228079">
                  <a:moveTo>
                    <a:pt x="0" y="1228079"/>
                  </a:moveTo>
                  <a:cubicBezTo>
                    <a:pt x="608367" y="777291"/>
                    <a:pt x="1967436" y="297926"/>
                    <a:pt x="2799440" y="703355"/>
                  </a:cubicBezTo>
                  <a:cubicBezTo>
                    <a:pt x="3631444" y="1108784"/>
                    <a:pt x="4813613" y="-347713"/>
                    <a:pt x="5715924" y="79253"/>
                  </a:cubicBezTo>
                </a:path>
              </a:pathLst>
            </a:custGeom>
            <a:noFill/>
            <a:ln w="19050">
              <a:solidFill>
                <a:sysClr val="window" lastClr="FFFFFF">
                  <a:lumMod val="75000"/>
                </a:sysClr>
              </a:solidFill>
              <a:prstDash val="sysDash"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2328C82-7D8D-490C-9791-086B06568C8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30637" y="3568038"/>
              <a:ext cx="266298" cy="266430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ysClr val="window" lastClr="FFFFFF">
                  <a:lumMod val="75000"/>
                </a:sysClr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 fontScale="25000" lnSpcReduction="20000"/>
            </a:bodyPr>
            <a:lstStyle/>
            <a:p>
              <a:pPr algn="ctr" eaLnBrk="1" hangingPunct="1">
                <a:lnSpc>
                  <a:spcPct val="140000"/>
                </a:lnSpc>
                <a:defRPr/>
              </a:pPr>
              <a:endParaRPr lang="zh-CN" altLang="en-US" sz="13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DFE655C-21B4-4A7F-985D-9A4B042D526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117789" y="3653676"/>
              <a:ext cx="91994" cy="92776"/>
            </a:xfrm>
            <a:prstGeom prst="ellipse">
              <a:avLst/>
            </a:prstGeom>
            <a:solidFill>
              <a:srgbClr val="1F74AD"/>
            </a:solidFill>
            <a:ln w="38100"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 fontScale="25000" lnSpcReduction="20000"/>
            </a:bodyPr>
            <a:lstStyle/>
            <a:p>
              <a:pPr algn="ctr" eaLnBrk="1" hangingPunct="1">
                <a:lnSpc>
                  <a:spcPct val="140000"/>
                </a:lnSpc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B4DE23B-03F8-457C-8EC0-C18B0CAF9CB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221541" y="3061345"/>
              <a:ext cx="266298" cy="266430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ysClr val="window" lastClr="FFFFFF">
                  <a:lumMod val="75000"/>
                </a:sysClr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 fontScale="25000" lnSpcReduction="20000"/>
            </a:bodyPr>
            <a:lstStyle/>
            <a:p>
              <a:pPr algn="ctr" eaLnBrk="1" hangingPunct="1">
                <a:lnSpc>
                  <a:spcPct val="140000"/>
                </a:lnSpc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3D78FE5-419D-4A61-BFF7-4A31C43BE48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308693" y="3149362"/>
              <a:ext cx="94415" cy="92776"/>
            </a:xfrm>
            <a:prstGeom prst="ellipse">
              <a:avLst/>
            </a:prstGeom>
            <a:solidFill>
              <a:srgbClr val="3498DB"/>
            </a:solidFill>
            <a:ln w="38100"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 fontScale="25000" lnSpcReduction="20000"/>
            </a:bodyPr>
            <a:lstStyle/>
            <a:p>
              <a:pPr algn="ctr" eaLnBrk="1" hangingPunct="1">
                <a:lnSpc>
                  <a:spcPct val="140000"/>
                </a:lnSpc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F98C12D-390C-48A2-9DE0-E31318CD0AD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414867" y="2595092"/>
              <a:ext cx="266298" cy="266430"/>
            </a:xfrm>
            <a:prstGeom prst="ellipse">
              <a:avLst/>
            </a:prstGeom>
            <a:solidFill>
              <a:sysClr val="window" lastClr="FFFFFF"/>
            </a:solidFill>
            <a:ln w="38100">
              <a:solidFill>
                <a:sysClr val="window" lastClr="FFFFFF">
                  <a:lumMod val="75000"/>
                </a:sysClr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 fontScale="25000" lnSpcReduction="20000"/>
            </a:bodyPr>
            <a:lstStyle/>
            <a:p>
              <a:pPr algn="ctr" eaLnBrk="1" hangingPunct="1">
                <a:lnSpc>
                  <a:spcPct val="140000"/>
                </a:lnSpc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5B6AC48-B5AB-4D27-B943-89EE6BCA78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502019" y="2680731"/>
              <a:ext cx="91994" cy="92774"/>
            </a:xfrm>
            <a:prstGeom prst="ellipse">
              <a:avLst/>
            </a:prstGeom>
            <a:solidFill>
              <a:srgbClr val="1AA3AA"/>
            </a:solidFill>
            <a:ln w="38100"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anchor="ctr">
              <a:normAutofit fontScale="25000" lnSpcReduction="20000"/>
            </a:bodyPr>
            <a:lstStyle/>
            <a:p>
              <a:pPr algn="ctr" eaLnBrk="1" hangingPunct="1">
                <a:lnSpc>
                  <a:spcPct val="140000"/>
                </a:lnSpc>
                <a:defRPr/>
              </a:pPr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92A289D-61A2-4753-8994-85811E4C5A8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511877" y="2947161"/>
              <a:ext cx="1798720" cy="642287"/>
            </a:xfrm>
            <a:prstGeom prst="rect">
              <a:avLst/>
            </a:prstGeom>
            <a:solidFill>
              <a:srgbClr val="1AA3AA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lIns="27000" rIns="27000" anchor="ctr"/>
            <a:lstStyle/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35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95FA6FC-150B-44D1-AE12-DBBD9B585793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621762" y="3163597"/>
              <a:ext cx="1692062" cy="209413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en-US" altLang="zh-CN" sz="1400" b="1" spc="3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Active</a:t>
              </a:r>
              <a:endParaRPr lang="zh-CN" altLang="en-US" sz="1400" b="1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4049F6E-8141-4E53-A488-7A86B07669A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93846" y="3644584"/>
              <a:ext cx="2527663" cy="1265543"/>
            </a:xfrm>
            <a:prstGeom prst="rect">
              <a:avLst/>
            </a:prstGeom>
          </p:spPr>
          <p:txBody>
            <a:bodyPr lIns="67500" rIns="67500"/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CALIOP：</a:t>
              </a:r>
              <a:r>
                <a:rPr lang="en-US" altLang="zh-CN" sz="120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Cloud-Aerosol Lidar with Orthogonal Polarization</a:t>
              </a:r>
              <a:endParaRPr lang="zh-CN" altLang="en-US" sz="1200" spc="15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C64A07F-8641-4692-970A-DCEE07AF78C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01206" y="3929622"/>
              <a:ext cx="1798720" cy="406783"/>
            </a:xfrm>
            <a:prstGeom prst="rect">
              <a:avLst/>
            </a:prstGeom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lIns="27000" rIns="27000" anchor="ctr"/>
            <a:lstStyle/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35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57DA733-6D22-4A54-89D0-84FED5DF987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07722" y="4379094"/>
              <a:ext cx="2450051" cy="492548"/>
            </a:xfrm>
            <a:prstGeom prst="rect">
              <a:avLst/>
            </a:prstGeom>
          </p:spPr>
          <p:txBody>
            <a:bodyPr lIns="67500" rIns="67500"/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SEVIR</a:t>
              </a:r>
              <a:r>
                <a:rPr lang="en-US" altLang="zh-CN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</a:t>
              </a: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</a:t>
              </a:r>
              <a:r>
                <a:rPr lang="en-US" altLang="zh-CN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Spinning Enhanced Visible and Infrared Imager</a:t>
              </a:r>
              <a:endParaRPr lang="zh-CN" altLang="en-US" sz="800" spc="15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26CF7B4-E53C-42D4-89F6-36EFB6B00BA3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112947" y="3644583"/>
              <a:ext cx="2450051" cy="940181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en-US" altLang="zh-CN" b="1" spc="3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Passive</a:t>
              </a:r>
              <a:endParaRPr lang="zh-CN" altLang="en-US" b="1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9EDDC28-BB6C-4D6D-B568-73CFF6234C1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911976" y="2183814"/>
              <a:ext cx="2422708" cy="822785"/>
            </a:xfrm>
            <a:prstGeom prst="rect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lIns="27000" rIns="27000" anchor="ctr"/>
            <a:lstStyle/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15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0E51157-71D7-4ECC-BEC0-844AE64904A8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1805201" y="1824693"/>
              <a:ext cx="2813073" cy="1464945"/>
            </a:xfrm>
            <a:prstGeom prst="rect">
              <a:avLst/>
            </a:prstGeom>
            <a:noFill/>
          </p:spPr>
          <p:txBody>
            <a:bodyPr anchor="ctr">
              <a:normAutofit fontScale="95000"/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en-US" altLang="zh-CN" sz="1500" b="1" spc="30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Atmosphere profile</a:t>
              </a:r>
              <a:endParaRPr lang="zh-CN" altLang="en-US" sz="1500" b="1" spc="3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01E6EA0-6605-49CA-B40A-9A76975D82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390254" y="3357705"/>
              <a:ext cx="1525160" cy="520967"/>
            </a:xfrm>
            <a:prstGeom prst="rect">
              <a:avLst/>
            </a:prstGeom>
          </p:spPr>
          <p:txBody>
            <a:bodyPr lIns="67500" rIns="67500"/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zh-CN" altLang="en-US" sz="1200" dirty="0">
                  <a:solidFill>
                    <a:srgbClr val="40404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ERA-interm：（ECMWF）</a:t>
              </a:r>
              <a:endParaRPr lang="zh-CN" altLang="en-US" sz="1200" spc="15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25625" name="图片 32" descr="下载">
              <a:extLst>
                <a:ext uri="{FF2B5EF4-FFF2-40B4-BE49-F238E27FC236}">
                  <a16:creationId xmlns:a16="http://schemas.microsoft.com/office/drawing/2014/main" id="{6DDAA2AF-27BD-4F84-B1D9-DADA454E5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80" y="5566279"/>
              <a:ext cx="2230765" cy="114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Picture 3">
              <a:extLst>
                <a:ext uri="{FF2B5EF4-FFF2-40B4-BE49-F238E27FC236}">
                  <a16:creationId xmlns:a16="http://schemas.microsoft.com/office/drawing/2014/main" id="{4D5EF5FD-E0D2-420C-84F7-2D3455D7A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414" y="4766395"/>
              <a:ext cx="2978201" cy="151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B2E3C34-FF52-4FE8-B342-E92752CC341D}"/>
              </a:ext>
            </a:extLst>
          </p:cNvPr>
          <p:cNvSpPr txBox="1"/>
          <p:nvPr/>
        </p:nvSpPr>
        <p:spPr>
          <a:xfrm>
            <a:off x="263579" y="1339663"/>
            <a:ext cx="8651707" cy="8732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There is often a </a:t>
            </a:r>
            <a:r>
              <a:rPr lang="en-US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complex nonlinear relationship</a:t>
            </a:r>
            <a:r>
              <a:rPr lang="en-US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between the optical and physical properties of volcanic ash clouds and the satellite observation.</a:t>
            </a:r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BD4D26-6C4C-4D75-91CC-A57F4E6393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87325" y="2703381"/>
            <a:ext cx="4313090" cy="395056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E8C284CD-61B7-4D8A-8461-7AC330715348}"/>
              </a:ext>
            </a:extLst>
          </p:cNvPr>
          <p:cNvSpPr txBox="1"/>
          <p:nvPr/>
        </p:nvSpPr>
        <p:spPr>
          <a:xfrm>
            <a:off x="417253" y="62721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(Zhu et al., Remote Sensing,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2020,Vol 12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  <a:endParaRPr lang="zh-CN" altLang="en-US" dirty="0"/>
          </a:p>
        </p:txBody>
      </p:sp>
      <p:sp>
        <p:nvSpPr>
          <p:cNvPr id="33" name="文本框 11">
            <a:extLst>
              <a:ext uri="{FF2B5EF4-FFF2-40B4-BE49-F238E27FC236}">
                <a16:creationId xmlns:a16="http://schemas.microsoft.com/office/drawing/2014/main" id="{1B2A21D9-5920-4EA3-9733-7F1EDC5C1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12" y="2302842"/>
            <a:ext cx="76960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deep-learning-based algorithm (SDA+GA+LSSVR)</a:t>
            </a:r>
            <a:endParaRPr lang="zh-CN" altLang="en-US" sz="16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0A1713B-4B8D-4838-BFE7-6E1820DEABE5}"/>
              </a:ext>
            </a:extLst>
          </p:cNvPr>
          <p:cNvSpPr/>
          <p:nvPr/>
        </p:nvSpPr>
        <p:spPr>
          <a:xfrm>
            <a:off x="76318" y="76288"/>
            <a:ext cx="8991364" cy="67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253" name="矩形 181252">
            <a:extLst>
              <a:ext uri="{FF2B5EF4-FFF2-40B4-BE49-F238E27FC236}">
                <a16:creationId xmlns:a16="http://schemas.microsoft.com/office/drawing/2014/main" id="{9E65016B-4B7D-40A4-B603-32A84140204B}"/>
              </a:ext>
            </a:extLst>
          </p:cNvPr>
          <p:cNvSpPr/>
          <p:nvPr/>
        </p:nvSpPr>
        <p:spPr>
          <a:xfrm>
            <a:off x="332631" y="5350956"/>
            <a:ext cx="8658853" cy="135421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SzPct val="85000"/>
              <a:buFontTx/>
              <a:buBlip>
                <a:blip r:embed="rId3"/>
              </a:buBlip>
              <a:defRPr/>
            </a:pPr>
            <a:r>
              <a:rPr lang="en-US" altLang="zh-CN" kern="100" dirty="0">
                <a:latin typeface="Times New Roman" panose="02020603050405020304" pitchFamily="18" charset="0"/>
              </a:rPr>
              <a:t>This method can achieve the more accurate results with the lower error and highest correlation with “true data”.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SzPct val="85000"/>
              <a:buFontTx/>
              <a:buBlip>
                <a:blip r:embed="rId3"/>
              </a:buBlip>
              <a:defRPr/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complex nonlinear relationship between the VTH and the remote sensing thermal infrared channels can be simulated accurately, multi-layer clouds condition.</a:t>
            </a:r>
          </a:p>
        </p:txBody>
      </p:sp>
      <p:pic>
        <p:nvPicPr>
          <p:cNvPr id="27651" name="图片 8">
            <a:extLst>
              <a:ext uri="{FF2B5EF4-FFF2-40B4-BE49-F238E27FC236}">
                <a16:creationId xmlns:a16="http://schemas.microsoft.com/office/drawing/2014/main" id="{9401921F-602F-4CE3-A1AB-0D4C5A2F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8305" r="8542" b="6160"/>
          <a:stretch>
            <a:fillRect/>
          </a:stretch>
        </p:blipFill>
        <p:spPr bwMode="auto">
          <a:xfrm>
            <a:off x="627297" y="2300320"/>
            <a:ext cx="32766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图片 48" descr="冰岛柱状">
            <a:extLst>
              <a:ext uri="{FF2B5EF4-FFF2-40B4-BE49-F238E27FC236}">
                <a16:creationId xmlns:a16="http://schemas.microsoft.com/office/drawing/2014/main" id="{6FAC8B43-308F-4351-A35A-0DB21EFB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3" t="-858" r="3883" b="858"/>
          <a:stretch>
            <a:fillRect/>
          </a:stretch>
        </p:blipFill>
        <p:spPr bwMode="auto">
          <a:xfrm>
            <a:off x="303447" y="362389"/>
            <a:ext cx="3924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组合 4">
            <a:extLst>
              <a:ext uri="{FF2B5EF4-FFF2-40B4-BE49-F238E27FC236}">
                <a16:creationId xmlns:a16="http://schemas.microsoft.com/office/drawing/2014/main" id="{091E956D-EF85-4C63-AA26-044C11ECF540}"/>
              </a:ext>
            </a:extLst>
          </p:cNvPr>
          <p:cNvGrpSpPr>
            <a:grpSpLocks/>
          </p:cNvGrpSpPr>
          <p:nvPr/>
        </p:nvGrpSpPr>
        <p:grpSpPr bwMode="auto">
          <a:xfrm>
            <a:off x="4284897" y="2209832"/>
            <a:ext cx="3924300" cy="2979738"/>
            <a:chOff x="410845" y="1806258"/>
            <a:chExt cx="6997087" cy="4899324"/>
          </a:xfrm>
        </p:grpSpPr>
        <p:pic>
          <p:nvPicPr>
            <p:cNvPr id="27659" name="图片 20" descr="t5">
              <a:extLst>
                <a:ext uri="{FF2B5EF4-FFF2-40B4-BE49-F238E27FC236}">
                  <a16:creationId xmlns:a16="http://schemas.microsoft.com/office/drawing/2014/main" id="{23055BEA-02F1-4377-AA2F-E1BDABC9D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45" y="1806893"/>
              <a:ext cx="3667760" cy="258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图片 49" descr="t6">
              <a:extLst>
                <a:ext uri="{FF2B5EF4-FFF2-40B4-BE49-F238E27FC236}">
                  <a16:creationId xmlns:a16="http://schemas.microsoft.com/office/drawing/2014/main" id="{1E02EB78-092B-4F4A-82D3-52658617D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" y="4114782"/>
              <a:ext cx="36671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图片 50" descr="t7">
              <a:extLst>
                <a:ext uri="{FF2B5EF4-FFF2-40B4-BE49-F238E27FC236}">
                  <a16:creationId xmlns:a16="http://schemas.microsoft.com/office/drawing/2014/main" id="{20257617-A545-482A-AD32-B5A27DF62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22" y="1806258"/>
              <a:ext cx="3674110" cy="259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图片 9">
              <a:extLst>
                <a:ext uri="{FF2B5EF4-FFF2-40B4-BE49-F238E27FC236}">
                  <a16:creationId xmlns:a16="http://schemas.microsoft.com/office/drawing/2014/main" id="{255D07FC-BCDD-4B2C-BF4A-36F0A3352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1" t="50829" r="8536" b="9381"/>
            <a:stretch>
              <a:fillRect/>
            </a:stretch>
          </p:blipFill>
          <p:spPr bwMode="auto">
            <a:xfrm>
              <a:off x="4066912" y="4267546"/>
              <a:ext cx="3007929" cy="228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4" name="图片 1">
            <a:extLst>
              <a:ext uri="{FF2B5EF4-FFF2-40B4-BE49-F238E27FC236}">
                <a16:creationId xmlns:a16="http://schemas.microsoft.com/office/drawing/2014/main" id="{56C1045C-63CE-456A-B1E3-18F2C95C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04" y="366699"/>
            <a:ext cx="3530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文本框 2">
            <a:extLst>
              <a:ext uri="{FF2B5EF4-FFF2-40B4-BE49-F238E27FC236}">
                <a16:creationId xmlns:a16="http://schemas.microsoft.com/office/drawing/2014/main" id="{E1A1D9BF-6F58-40F7-BB69-6BF3477C5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143" y="3141916"/>
            <a:ext cx="1449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This method</a:t>
            </a:r>
            <a:endParaRPr lang="zh-CN" altLang="en-US" sz="1800" dirty="0"/>
          </a:p>
        </p:txBody>
      </p:sp>
      <p:sp>
        <p:nvSpPr>
          <p:cNvPr id="27657" name="文本框 12">
            <a:extLst>
              <a:ext uri="{FF2B5EF4-FFF2-40B4-BE49-F238E27FC236}">
                <a16:creationId xmlns:a16="http://schemas.microsoft.com/office/drawing/2014/main" id="{8E6057C6-F40B-4761-A1BD-3049704E5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743" y="4727328"/>
            <a:ext cx="183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GOES-R</a:t>
            </a:r>
            <a:r>
              <a:rPr lang="zh-CN" altLang="en-US" sz="1800" dirty="0"/>
              <a:t> </a:t>
            </a:r>
            <a:r>
              <a:rPr lang="en-US" altLang="zh-CN" sz="1800" dirty="0"/>
              <a:t>method</a:t>
            </a:r>
            <a:endParaRPr lang="zh-CN" altLang="en-US" sz="1800" dirty="0"/>
          </a:p>
        </p:txBody>
      </p:sp>
      <p:sp>
        <p:nvSpPr>
          <p:cNvPr id="15" name="文本框 2">
            <a:extLst>
              <a:ext uri="{FF2B5EF4-FFF2-40B4-BE49-F238E27FC236}">
                <a16:creationId xmlns:a16="http://schemas.microsoft.com/office/drawing/2014/main" id="{CD9EDC9C-0CEF-4A33-88BE-E4B4A65F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234" y="3180186"/>
            <a:ext cx="1449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This method</a:t>
            </a:r>
            <a:endParaRPr lang="zh-CN" altLang="en-US" sz="1800" dirty="0"/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102E72B3-8D8A-4FC5-A9D9-0B15A7142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928" y="4625666"/>
            <a:ext cx="183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/>
              <a:t>GOES-R</a:t>
            </a:r>
            <a:r>
              <a:rPr lang="zh-CN" altLang="en-US" sz="1800" dirty="0"/>
              <a:t> </a:t>
            </a:r>
            <a:r>
              <a:rPr lang="en-US" altLang="zh-CN" sz="1800" dirty="0"/>
              <a:t>method</a:t>
            </a:r>
            <a:endParaRPr lang="zh-CN" altLang="en-US" sz="18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E6C1B90-AE3F-4A71-AC4C-B70200843B37}"/>
              </a:ext>
            </a:extLst>
          </p:cNvPr>
          <p:cNvSpPr txBox="1"/>
          <p:nvPr/>
        </p:nvSpPr>
        <p:spPr>
          <a:xfrm>
            <a:off x="4983489" y="8553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 err="1">
                <a:solidFill>
                  <a:srgbClr val="000000"/>
                </a:solidFill>
                <a:effectLst/>
                <a:latin typeface="URWPalladioL-Roma"/>
              </a:rPr>
              <a:t>Puyehue-Cord</a:t>
            </a:r>
            <a:r>
              <a:rPr lang="en-US" altLang="zh-CN" sz="1800" b="0" i="0" dirty="0" err="1">
                <a:solidFill>
                  <a:srgbClr val="000000"/>
                </a:solidFill>
                <a:effectLst/>
                <a:latin typeface="VnURWPalladioL"/>
              </a:rPr>
              <a:t>ó</a:t>
            </a:r>
            <a:r>
              <a:rPr lang="en-US" altLang="zh-CN" sz="1800" b="0" i="0" dirty="0" err="1">
                <a:solidFill>
                  <a:srgbClr val="000000"/>
                </a:solidFill>
                <a:effectLst/>
                <a:latin typeface="URWPalladioL-Roma"/>
              </a:rPr>
              <a:t>n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URWPalladioL-Roma"/>
              </a:rPr>
              <a:t> </a:t>
            </a:r>
            <a:r>
              <a:rPr lang="en-US" altLang="zh-CN" sz="1800" b="0" i="0" dirty="0" err="1">
                <a:solidFill>
                  <a:srgbClr val="000000"/>
                </a:solidFill>
                <a:effectLst/>
                <a:latin typeface="URWPalladioL-Roma"/>
              </a:rPr>
              <a:t>Caulle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URWPalladioL-Roma"/>
              </a:rPr>
              <a:t> cases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FA625AB-473A-40BE-8A3F-A0451EBF37DA}"/>
              </a:ext>
            </a:extLst>
          </p:cNvPr>
          <p:cNvSpPr txBox="1"/>
          <p:nvPr/>
        </p:nvSpPr>
        <p:spPr>
          <a:xfrm>
            <a:off x="1369673" y="117320"/>
            <a:ext cx="4778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000000"/>
                </a:solidFill>
                <a:effectLst/>
                <a:latin typeface="URWPalladioL-Bold"/>
              </a:rPr>
              <a:t>Eyjafjallajökull case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 形 3">
            <a:extLst>
              <a:ext uri="{FF2B5EF4-FFF2-40B4-BE49-F238E27FC236}">
                <a16:creationId xmlns:a16="http://schemas.microsoft.com/office/drawing/2014/main" id="{475B8314-48F4-4F8A-BF6B-E17BC974203D}"/>
              </a:ext>
            </a:extLst>
          </p:cNvPr>
          <p:cNvSpPr/>
          <p:nvPr/>
        </p:nvSpPr>
        <p:spPr>
          <a:xfrm rot="5400000">
            <a:off x="1092084" y="4708844"/>
            <a:ext cx="1139825" cy="189547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56BEEC"/>
          </a:solidFill>
          <a:ln>
            <a:solidFill>
              <a:srgbClr val="3399FF"/>
            </a:solidFill>
          </a:ln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EAEDF2"/>
              </a:solidFill>
            </a:endParaRPr>
          </a:p>
        </p:txBody>
      </p:sp>
      <p:sp>
        <p:nvSpPr>
          <p:cNvPr id="5" name="L 形 4">
            <a:extLst>
              <a:ext uri="{FF2B5EF4-FFF2-40B4-BE49-F238E27FC236}">
                <a16:creationId xmlns:a16="http://schemas.microsoft.com/office/drawing/2014/main" id="{DFD14531-D3CB-486E-840F-1A2970DF8800}"/>
              </a:ext>
            </a:extLst>
          </p:cNvPr>
          <p:cNvSpPr/>
          <p:nvPr/>
        </p:nvSpPr>
        <p:spPr>
          <a:xfrm rot="5400000">
            <a:off x="3187584" y="3923032"/>
            <a:ext cx="1139825" cy="189547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31A8DF"/>
          </a:solidFill>
          <a:ln>
            <a:noFill/>
          </a:ln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6" name="L 形 5">
            <a:extLst>
              <a:ext uri="{FF2B5EF4-FFF2-40B4-BE49-F238E27FC236}">
                <a16:creationId xmlns:a16="http://schemas.microsoft.com/office/drawing/2014/main" id="{0D1B9E1B-84FF-4D09-96D9-E0E9988F9ABD}"/>
              </a:ext>
            </a:extLst>
          </p:cNvPr>
          <p:cNvSpPr/>
          <p:nvPr/>
        </p:nvSpPr>
        <p:spPr>
          <a:xfrm rot="5400000">
            <a:off x="5283878" y="3287238"/>
            <a:ext cx="1139825" cy="189706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238ACB"/>
          </a:solidFill>
          <a:ln>
            <a:noFill/>
          </a:ln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7" name="L 形 6">
            <a:extLst>
              <a:ext uri="{FF2B5EF4-FFF2-40B4-BE49-F238E27FC236}">
                <a16:creationId xmlns:a16="http://schemas.microsoft.com/office/drawing/2014/main" id="{571AF55D-D9BF-44B1-AE7A-4C5DA1096125}"/>
              </a:ext>
            </a:extLst>
          </p:cNvPr>
          <p:cNvSpPr/>
          <p:nvPr/>
        </p:nvSpPr>
        <p:spPr>
          <a:xfrm rot="5400000">
            <a:off x="7375409" y="2768919"/>
            <a:ext cx="1139825" cy="189547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1A6798"/>
          </a:solidFill>
          <a:ln>
            <a:noFill/>
          </a:ln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8" name="文本框 71">
            <a:extLst>
              <a:ext uri="{FF2B5EF4-FFF2-40B4-BE49-F238E27FC236}">
                <a16:creationId xmlns:a16="http://schemas.microsoft.com/office/drawing/2014/main" id="{047EA212-E76F-4DA8-8D05-434DD8B3C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90" y="5527318"/>
            <a:ext cx="1324143" cy="27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700" dirty="0">
                <a:solidFill>
                  <a:srgbClr val="56BEEC"/>
                </a:solidFill>
                <a:latin typeface="Agency FB" panose="020B0503020202020204" pitchFamily="34" charset="0"/>
              </a:rPr>
              <a:t>2009-2015</a:t>
            </a:r>
          </a:p>
        </p:txBody>
      </p:sp>
      <p:sp>
        <p:nvSpPr>
          <p:cNvPr id="9" name="文本框 75">
            <a:extLst>
              <a:ext uri="{FF2B5EF4-FFF2-40B4-BE49-F238E27FC236}">
                <a16:creationId xmlns:a16="http://schemas.microsoft.com/office/drawing/2014/main" id="{B32116B6-EE1B-4FE0-B986-ED7A32F51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566" y="4772274"/>
            <a:ext cx="1030459" cy="27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700" dirty="0">
                <a:solidFill>
                  <a:srgbClr val="31A8DF"/>
                </a:solidFill>
                <a:latin typeface="Agency FB" panose="020B0503020202020204" pitchFamily="34" charset="0"/>
              </a:rPr>
              <a:t>2015-2017</a:t>
            </a:r>
          </a:p>
        </p:txBody>
      </p:sp>
      <p:sp>
        <p:nvSpPr>
          <p:cNvPr id="10" name="文本框 79">
            <a:extLst>
              <a:ext uri="{FF2B5EF4-FFF2-40B4-BE49-F238E27FC236}">
                <a16:creationId xmlns:a16="http://schemas.microsoft.com/office/drawing/2014/main" id="{D1EDD6BD-5B62-4617-89E2-0DEE00892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178" y="4067699"/>
            <a:ext cx="1173129" cy="22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700" dirty="0">
                <a:solidFill>
                  <a:srgbClr val="238ACB"/>
                </a:solidFill>
                <a:latin typeface="Agency FB" panose="020B0503020202020204" pitchFamily="34" charset="0"/>
              </a:rPr>
              <a:t>2017-2021</a:t>
            </a:r>
          </a:p>
        </p:txBody>
      </p:sp>
      <p:sp>
        <p:nvSpPr>
          <p:cNvPr id="11" name="文本框 83">
            <a:extLst>
              <a:ext uri="{FF2B5EF4-FFF2-40B4-BE49-F238E27FC236}">
                <a16:creationId xmlns:a16="http://schemas.microsoft.com/office/drawing/2014/main" id="{0C49A878-A0DA-470D-AA0C-F60E3CE72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959" y="3483294"/>
            <a:ext cx="466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700" dirty="0">
                <a:solidFill>
                  <a:srgbClr val="1A6798"/>
                </a:solidFill>
                <a:latin typeface="Agency FB" panose="020B0503020202020204" pitchFamily="34" charset="0"/>
              </a:rPr>
              <a:t>Future</a:t>
            </a: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C136E545-5A15-49E7-86C4-068DB603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64" y="4550094"/>
            <a:ext cx="2136775" cy="40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pitchFamily="34" charset="0"/>
                <a:sym typeface="Lato Light" panose="020F0502020204030203" pitchFamily="34" charset="0"/>
              </a:rPr>
              <a:t>Detection</a:t>
            </a:r>
          </a:p>
        </p:txBody>
      </p:sp>
      <p:sp>
        <p:nvSpPr>
          <p:cNvPr id="13" name="矩形 46">
            <a:extLst>
              <a:ext uri="{FF2B5EF4-FFF2-40B4-BE49-F238E27FC236}">
                <a16:creationId xmlns:a16="http://schemas.microsoft.com/office/drawing/2014/main" id="{75EFE88C-9EC8-4C78-B7DB-104B561A6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01" y="3538484"/>
            <a:ext cx="2135188" cy="7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pitchFamily="34" charset="0"/>
                <a:sym typeface="Lato Light" panose="020F0502020204030203" pitchFamily="34" charset="0"/>
              </a:rPr>
              <a:t>Quantitatively retrieval</a:t>
            </a:r>
          </a:p>
        </p:txBody>
      </p:sp>
      <p:sp>
        <p:nvSpPr>
          <p:cNvPr id="14" name="矩形 52">
            <a:extLst>
              <a:ext uri="{FF2B5EF4-FFF2-40B4-BE49-F238E27FC236}">
                <a16:creationId xmlns:a16="http://schemas.microsoft.com/office/drawing/2014/main" id="{B1CBF055-06FB-4CE6-ACEE-CC4D2E5B4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363" y="2933773"/>
            <a:ext cx="2551156" cy="7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pitchFamily="34" charset="0"/>
                <a:sym typeface="Lato Light" panose="020F0502020204030203" pitchFamily="34" charset="0"/>
              </a:rPr>
              <a:t>Combined vertical information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E2A6D13-C5E1-4200-83B9-AA4C09703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847" y="2597693"/>
            <a:ext cx="2308877" cy="44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002060"/>
                </a:solidFill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pitchFamily="34" charset="0"/>
                <a:sym typeface="Lato Light" panose="020F0502020204030203" pitchFamily="34" charset="0"/>
              </a:rPr>
              <a:t>Forecast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CA897D6-5D52-49C8-BC9E-81539027CE4D}"/>
              </a:ext>
            </a:extLst>
          </p:cNvPr>
          <p:cNvSpPr txBox="1"/>
          <p:nvPr/>
        </p:nvSpPr>
        <p:spPr>
          <a:xfrm>
            <a:off x="714259" y="405110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Hot spot &amp; ash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C013F32-9C37-48E3-88DB-12949CAD5B93}"/>
              </a:ext>
            </a:extLst>
          </p:cNvPr>
          <p:cNvSpPr txBox="1"/>
          <p:nvPr/>
        </p:nvSpPr>
        <p:spPr>
          <a:xfrm>
            <a:off x="2870933" y="2948822"/>
            <a:ext cx="176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Ash height mass loading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矩形 52">
            <a:extLst>
              <a:ext uri="{FF2B5EF4-FFF2-40B4-BE49-F238E27FC236}">
                <a16:creationId xmlns:a16="http://schemas.microsoft.com/office/drawing/2014/main" id="{1F6283E9-1142-4759-86B0-481C2A764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816" y="5733799"/>
            <a:ext cx="25511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sym typeface="Lato Light" panose="020F0502020204030203" pitchFamily="34" charset="0"/>
              </a:rPr>
              <a:t>Radiative transfer model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59E0559-C957-4BA7-8F6A-DFE754FFFAE1}"/>
              </a:ext>
            </a:extLst>
          </p:cNvPr>
          <p:cNvCxnSpPr/>
          <p:nvPr/>
        </p:nvCxnSpPr>
        <p:spPr>
          <a:xfrm flipV="1">
            <a:off x="3856795" y="5277099"/>
            <a:ext cx="0" cy="379482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52">
            <a:extLst>
              <a:ext uri="{FF2B5EF4-FFF2-40B4-BE49-F238E27FC236}">
                <a16:creationId xmlns:a16="http://schemas.microsoft.com/office/drawing/2014/main" id="{99ABAD1C-C37C-4EFC-85BF-E11F43D03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316" y="5129088"/>
            <a:ext cx="25511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20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sym typeface="Lato Light" panose="020F0502020204030203" pitchFamily="34" charset="0"/>
              </a:rPr>
              <a:t>Deep learning method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897B96C-DE6D-46E5-ADC7-D1AFE2C58E15}"/>
              </a:ext>
            </a:extLst>
          </p:cNvPr>
          <p:cNvCxnSpPr/>
          <p:nvPr/>
        </p:nvCxnSpPr>
        <p:spPr>
          <a:xfrm flipV="1">
            <a:off x="5956451" y="4736935"/>
            <a:ext cx="0" cy="379482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3794AC8B-9C99-4027-A5DC-0819A6C82D81}"/>
              </a:ext>
            </a:extLst>
          </p:cNvPr>
          <p:cNvSpPr txBox="1"/>
          <p:nvPr/>
        </p:nvSpPr>
        <p:spPr>
          <a:xfrm>
            <a:off x="5029585" y="2414815"/>
            <a:ext cx="176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Ash height mass loading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EE7C469-C061-44F5-8493-8934992BAECE}"/>
              </a:ext>
            </a:extLst>
          </p:cNvPr>
          <p:cNvSpPr txBox="1"/>
          <p:nvPr/>
        </p:nvSpPr>
        <p:spPr>
          <a:xfrm>
            <a:off x="6997584" y="2185812"/>
            <a:ext cx="176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Ash dispersion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E53E513-5F99-4477-B97F-655A0DC7FDE3}"/>
              </a:ext>
            </a:extLst>
          </p:cNvPr>
          <p:cNvGrpSpPr/>
          <p:nvPr/>
        </p:nvGrpSpPr>
        <p:grpSpPr>
          <a:xfrm>
            <a:off x="969306" y="2187485"/>
            <a:ext cx="4986614" cy="671161"/>
            <a:chOff x="969306" y="2187485"/>
            <a:chExt cx="4986614" cy="671161"/>
          </a:xfrm>
        </p:grpSpPr>
        <p:sp>
          <p:nvSpPr>
            <p:cNvPr id="29" name="右箭头 58">
              <a:extLst>
                <a:ext uri="{FF2B5EF4-FFF2-40B4-BE49-F238E27FC236}">
                  <a16:creationId xmlns:a16="http://schemas.microsoft.com/office/drawing/2014/main" id="{DC74AB77-22EE-4142-9D96-3934C4A8EF5C}"/>
                </a:ext>
              </a:extLst>
            </p:cNvPr>
            <p:cNvSpPr/>
            <p:nvPr/>
          </p:nvSpPr>
          <p:spPr>
            <a:xfrm rot="20753386">
              <a:off x="1253201" y="2667718"/>
              <a:ext cx="4702719" cy="19092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082136F-B019-4E08-9DFA-A36B0D2BB034}"/>
                </a:ext>
              </a:extLst>
            </p:cNvPr>
            <p:cNvSpPr txBox="1"/>
            <p:nvPr/>
          </p:nvSpPr>
          <p:spPr>
            <a:xfrm rot="20706555">
              <a:off x="969306" y="2187485"/>
              <a:ext cx="4806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From monitoring to forecast!</a:t>
              </a:r>
              <a:endParaRPr lang="zh-CN" altLang="en-US" sz="2400" dirty="0"/>
            </a:p>
          </p:txBody>
        </p:sp>
      </p:grpSp>
      <p:sp>
        <p:nvSpPr>
          <p:cNvPr id="34" name="Rectangle 4">
            <a:extLst>
              <a:ext uri="{FF2B5EF4-FFF2-40B4-BE49-F238E27FC236}">
                <a16:creationId xmlns:a16="http://schemas.microsoft.com/office/drawing/2014/main" id="{F5D86606-6ABD-465B-9C39-F9A947BC3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682" y="735446"/>
            <a:ext cx="6019800" cy="762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Summary and f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uture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work:</a:t>
            </a:r>
          </a:p>
        </p:txBody>
      </p:sp>
    </p:spTree>
    <p:extLst>
      <p:ext uri="{BB962C8B-B14F-4D97-AF65-F5344CB8AC3E}">
        <p14:creationId xmlns:p14="http://schemas.microsoft.com/office/powerpoint/2010/main" val="284092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4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wor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42268"/>
            <a:ext cx="8763000" cy="50633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Text Box 4"/>
          <p:cNvSpPr txBox="1"/>
          <p:nvPr/>
        </p:nvSpPr>
        <p:spPr>
          <a:xfrm>
            <a:off x="1295400" y="5757863"/>
            <a:ext cx="66357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~75% world’s active volcanoes in Ring of Fire</a:t>
            </a:r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！</a:t>
            </a:r>
          </a:p>
        </p:txBody>
      </p:sp>
      <p:sp>
        <p:nvSpPr>
          <p:cNvPr id="11268" name="Rectangle 5"/>
          <p:cNvSpPr>
            <a:spLocks noGrp="1"/>
          </p:cNvSpPr>
          <p:nvPr>
            <p:ph idx="1"/>
          </p:nvPr>
        </p:nvSpPr>
        <p:spPr>
          <a:xfrm>
            <a:off x="228600" y="6324600"/>
            <a:ext cx="8763000" cy="457200"/>
          </a:xfrm>
        </p:spPr>
        <p:txBody>
          <a:bodyPr wrap="square" lIns="91440" tIns="45720" rIns="91440" bIns="45720" anchor="t"/>
          <a:lstStyle/>
          <a:p>
            <a:pPr eaLnBrk="1" hangingPunct="1"/>
            <a:r>
              <a:rPr lang="en-US" altLang="zh-CN" sz="1800" dirty="0"/>
              <a:t>1545 volcanoes with known or inferred eruptions in the last 10,000 years.</a:t>
            </a:r>
          </a:p>
        </p:txBody>
      </p:sp>
      <p:sp>
        <p:nvSpPr>
          <p:cNvPr id="11269" name="Rectangle 7"/>
          <p:cNvSpPr/>
          <p:nvPr/>
        </p:nvSpPr>
        <p:spPr>
          <a:xfrm>
            <a:off x="304800" y="609600"/>
            <a:ext cx="8915278" cy="838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66FF"/>
                </a:solidFill>
                <a:latin typeface="+mj-lt"/>
                <a:ea typeface="+mj-ea"/>
                <a:cs typeface="+mj-cs"/>
              </a:rPr>
              <a:t>Global distribution of active volcanoes</a:t>
            </a:r>
          </a:p>
        </p:txBody>
      </p:sp>
      <p:sp>
        <p:nvSpPr>
          <p:cNvPr id="11270" name="Freeform 8"/>
          <p:cNvSpPr/>
          <p:nvPr/>
        </p:nvSpPr>
        <p:spPr>
          <a:xfrm>
            <a:off x="2197084" y="2590822"/>
            <a:ext cx="2984500" cy="28575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880" h="1800">
                <a:moveTo>
                  <a:pt x="576" y="1552"/>
                </a:moveTo>
                <a:cubicBezTo>
                  <a:pt x="424" y="1432"/>
                  <a:pt x="272" y="1312"/>
                  <a:pt x="192" y="1216"/>
                </a:cubicBezTo>
                <a:cubicBezTo>
                  <a:pt x="112" y="1120"/>
                  <a:pt x="120" y="1056"/>
                  <a:pt x="96" y="976"/>
                </a:cubicBezTo>
                <a:cubicBezTo>
                  <a:pt x="72" y="896"/>
                  <a:pt x="64" y="800"/>
                  <a:pt x="48" y="736"/>
                </a:cubicBezTo>
                <a:cubicBezTo>
                  <a:pt x="32" y="672"/>
                  <a:pt x="0" y="656"/>
                  <a:pt x="0" y="592"/>
                </a:cubicBezTo>
                <a:cubicBezTo>
                  <a:pt x="0" y="528"/>
                  <a:pt x="8" y="416"/>
                  <a:pt x="48" y="352"/>
                </a:cubicBezTo>
                <a:cubicBezTo>
                  <a:pt x="88" y="288"/>
                  <a:pt x="152" y="256"/>
                  <a:pt x="240" y="208"/>
                </a:cubicBezTo>
                <a:cubicBezTo>
                  <a:pt x="328" y="160"/>
                  <a:pt x="496" y="88"/>
                  <a:pt x="576" y="64"/>
                </a:cubicBezTo>
                <a:cubicBezTo>
                  <a:pt x="656" y="40"/>
                  <a:pt x="664" y="72"/>
                  <a:pt x="720" y="64"/>
                </a:cubicBezTo>
                <a:cubicBezTo>
                  <a:pt x="776" y="56"/>
                  <a:pt x="848" y="0"/>
                  <a:pt x="912" y="16"/>
                </a:cubicBezTo>
                <a:cubicBezTo>
                  <a:pt x="976" y="32"/>
                  <a:pt x="1040" y="104"/>
                  <a:pt x="1104" y="160"/>
                </a:cubicBezTo>
                <a:cubicBezTo>
                  <a:pt x="1168" y="216"/>
                  <a:pt x="1240" y="280"/>
                  <a:pt x="1296" y="352"/>
                </a:cubicBezTo>
                <a:cubicBezTo>
                  <a:pt x="1352" y="424"/>
                  <a:pt x="1392" y="504"/>
                  <a:pt x="1440" y="592"/>
                </a:cubicBezTo>
                <a:cubicBezTo>
                  <a:pt x="1488" y="680"/>
                  <a:pt x="1536" y="776"/>
                  <a:pt x="1584" y="880"/>
                </a:cubicBezTo>
                <a:cubicBezTo>
                  <a:pt x="1632" y="984"/>
                  <a:pt x="1696" y="1120"/>
                  <a:pt x="1728" y="1216"/>
                </a:cubicBezTo>
                <a:cubicBezTo>
                  <a:pt x="1760" y="1312"/>
                  <a:pt x="1752" y="1376"/>
                  <a:pt x="1776" y="1456"/>
                </a:cubicBezTo>
                <a:cubicBezTo>
                  <a:pt x="1800" y="1536"/>
                  <a:pt x="1864" y="1640"/>
                  <a:pt x="1872" y="1696"/>
                </a:cubicBezTo>
                <a:cubicBezTo>
                  <a:pt x="1880" y="1752"/>
                  <a:pt x="1824" y="1784"/>
                  <a:pt x="1824" y="1792"/>
                </a:cubicBezTo>
                <a:cubicBezTo>
                  <a:pt x="1824" y="1800"/>
                  <a:pt x="1848" y="1772"/>
                  <a:pt x="1872" y="1744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40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138242" name="Rectang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2362200" cy="609600"/>
          </a:xfrm>
        </p:spPr>
        <p:txBody>
          <a:bodyPr wrap="square" lIns="91440" tIns="45720" rIns="91440" bIns="45720" anchor="ctr"/>
          <a:lstStyle/>
          <a:p>
            <a:pPr eaLnBrk="1" hangingPunct="1"/>
            <a:r>
              <a:rPr lang="en-US" altLang="zh-CN" sz="3200" dirty="0">
                <a:solidFill>
                  <a:srgbClr val="1C1C1C"/>
                </a:solidFill>
              </a:rPr>
              <a:t>Reference:</a:t>
            </a:r>
            <a:endParaRPr lang="en-US" altLang="zh-CN" sz="3200" dirty="0">
              <a:solidFill>
                <a:srgbClr val="1C1C1C"/>
              </a:solidFill>
              <a:ea typeface="Arial" panose="020B0604020202020204" pitchFamily="34" charset="0"/>
            </a:endParaRPr>
          </a:p>
        </p:txBody>
      </p:sp>
      <p:sp>
        <p:nvSpPr>
          <p:cNvPr id="138243" name="Rectangle 3"/>
          <p:cNvSpPr>
            <a:spLocks noGrp="1"/>
          </p:cNvSpPr>
          <p:nvPr>
            <p:ph idx="1"/>
          </p:nvPr>
        </p:nvSpPr>
        <p:spPr>
          <a:xfrm>
            <a:off x="228658" y="1828800"/>
            <a:ext cx="8686684" cy="5029200"/>
          </a:xfrm>
        </p:spPr>
        <p:txBody>
          <a:bodyPr wrap="square" lIns="91440" tIns="45720" rIns="91440" bIns="45720" anchor="t"/>
          <a:lstStyle/>
          <a:p>
            <a:pPr eaLnBrk="1" hangingPunct="1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1400" dirty="0"/>
              <a:t>Zhu L, Liu J, Liu C, et al. 2011, Satellite remote sensing of volcanic ash cloud in complicated meteorological conditions. Sci China Earth Sci, 154(11): 1789-1795</a:t>
            </a:r>
            <a:r>
              <a:rPr lang="en-US" altLang="zh-CN" sz="1400" b="1" dirty="0">
                <a:solidFill>
                  <a:srgbClr val="FF0000"/>
                </a:solidFill>
              </a:rPr>
              <a:t>. (Ash detection)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zh-CN" sz="1400" dirty="0"/>
              <a:t>Zhu L*.,Jun </a:t>
            </a:r>
            <a:r>
              <a:rPr lang="en-US" altLang="zh-CN" sz="1400" dirty="0" err="1"/>
              <a:t>Li.,Zhao</a:t>
            </a:r>
            <a:r>
              <a:rPr lang="en-US" altLang="zh-CN" sz="1400" dirty="0"/>
              <a:t> Y.Y., et al., 2017. Retrieval of volcanic ash height from satellite-based infrared measurements, Journal of Geophysical Research: Atmospheres(IF</a:t>
            </a:r>
            <a:r>
              <a:rPr lang="zh-CN" altLang="en-US" sz="1400" dirty="0"/>
              <a:t>：</a:t>
            </a:r>
            <a:r>
              <a:rPr lang="en-US" altLang="zh-CN" sz="1400" dirty="0"/>
              <a:t>4.509), 122(10): 5364-5379 </a:t>
            </a:r>
            <a:r>
              <a:rPr lang="en-US" altLang="zh-CN" sz="1400" b="1" dirty="0">
                <a:solidFill>
                  <a:srgbClr val="FF0000"/>
                </a:solidFill>
              </a:rPr>
              <a:t>(Ash retrieval)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zh-CN" sz="1400" dirty="0"/>
              <a:t>Zhang </a:t>
            </a:r>
            <a:r>
              <a:rPr lang="en-US" altLang="zh-CN" sz="1400" dirty="0" err="1"/>
              <a:t>P.,Zhu</a:t>
            </a:r>
            <a:r>
              <a:rPr lang="en-US" altLang="zh-CN" sz="1400" dirty="0"/>
              <a:t> L*.,Tang S H, et al.,2019.General Comparison of FY-4A/AGRI with Other GEO/LEO Instruments and Its Potential and Challenges in Non-meteorological Applications, Frontiers in Earth Science(IF</a:t>
            </a:r>
            <a:r>
              <a:rPr lang="zh-CN" altLang="en-US" sz="1400" dirty="0"/>
              <a:t>：</a:t>
            </a:r>
            <a:r>
              <a:rPr lang="en-US" altLang="zh-CN" sz="1400" dirty="0"/>
              <a:t>2.689), 2019.6,224,doi: 10.3389/feart.2018.00224 </a:t>
            </a:r>
            <a:r>
              <a:rPr lang="en-US" altLang="zh-CN" sz="1400" b="1" dirty="0">
                <a:solidFill>
                  <a:srgbClr val="FF0000"/>
                </a:solidFill>
              </a:rPr>
              <a:t>(Ash retrieval)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zh-CN" sz="1400" dirty="0"/>
              <a:t>S. S. Chu, L. Zhu, H. F. Sun, Q. W. Li, X. R. Zhang, T. T. Chen, L. </a:t>
            </a:r>
            <a:r>
              <a:rPr lang="en-US" altLang="zh-CN" sz="1400" dirty="0" err="1"/>
              <a:t>Qiao</a:t>
            </a:r>
            <a:r>
              <a:rPr lang="en-US" altLang="zh-CN" sz="1400" dirty="0"/>
              <a:t>, W. R. Zhu, D. X. Zhao &amp; Y. H. Zhang (2019): Automated volcanic hot-spot detection based on FY-4A/AGRI infrared data, International Journal of Remote Sensing, DOI: 10.1080/01431161.2019.1688887 </a:t>
            </a:r>
            <a:r>
              <a:rPr lang="en-US" altLang="zh-CN" sz="1400" b="1" dirty="0">
                <a:solidFill>
                  <a:srgbClr val="FF0000"/>
                </a:solidFill>
              </a:rPr>
              <a:t>(hot spot detection)</a:t>
            </a:r>
            <a:endParaRPr lang="en-US" altLang="zh-CN" sz="1400" dirty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zh-CN" sz="1400" dirty="0"/>
              <a:t>Zhu W., Zhu L*., Li J., Sun H.,2020. Retrieving Volcanic Ash Top Height through Combined Polar Orbit Active and Geostationary Passive Remote Sensing Data, Remote Sensing(IF</a:t>
            </a:r>
            <a:r>
              <a:rPr lang="zh-CN" altLang="en-US" sz="1400" dirty="0"/>
              <a:t>：</a:t>
            </a:r>
            <a:r>
              <a:rPr lang="en-US" altLang="zh-CN" sz="1400" dirty="0"/>
              <a:t>4.51), 12, 953; doi:10.3390/rs12060953 </a:t>
            </a:r>
            <a:r>
              <a:rPr lang="en-US" altLang="zh-CN" sz="1400" b="1" dirty="0">
                <a:solidFill>
                  <a:srgbClr val="FF0000"/>
                </a:solidFill>
              </a:rPr>
              <a:t>(Ash retrieval)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41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139266" name="Rectangle 3"/>
          <p:cNvSpPr>
            <a:spLocks noGrp="1"/>
          </p:cNvSpPr>
          <p:nvPr>
            <p:ph idx="1"/>
          </p:nvPr>
        </p:nvSpPr>
        <p:spPr>
          <a:xfrm>
            <a:off x="2057400" y="4343400"/>
            <a:ext cx="5334000" cy="1524000"/>
          </a:xfrm>
        </p:spPr>
        <p:txBody>
          <a:bodyPr wrap="square" lIns="91440" tIns="45720" rIns="91440" bIns="45720" anchor="t"/>
          <a:lstStyle/>
          <a:p>
            <a:pPr eaLnBrk="1" hangingPunct="1">
              <a:buNone/>
            </a:pPr>
            <a:r>
              <a:rPr lang="en-US" altLang="zh-CN" sz="4400" dirty="0"/>
              <a:t>  Any questions?</a:t>
            </a:r>
          </a:p>
        </p:txBody>
      </p:sp>
      <p:sp>
        <p:nvSpPr>
          <p:cNvPr id="139267" name="WordArt 4"/>
          <p:cNvSpPr>
            <a:spLocks noTextEdit="1"/>
          </p:cNvSpPr>
          <p:nvPr/>
        </p:nvSpPr>
        <p:spPr>
          <a:xfrm>
            <a:off x="1219261" y="2133634"/>
            <a:ext cx="7010278" cy="16001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9600" dirty="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Thanks </a:t>
            </a:r>
            <a:r>
              <a:rPr lang="en-US" altLang="zh-CN" sz="9600" dirty="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for your attention</a:t>
            </a:r>
            <a:r>
              <a:rPr lang="zh-CN" altLang="en-US" sz="9600" dirty="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C77FB39-40EA-4016-91B7-681FC5E497C2}"/>
              </a:ext>
            </a:extLst>
          </p:cNvPr>
          <p:cNvSpPr/>
          <p:nvPr/>
        </p:nvSpPr>
        <p:spPr>
          <a:xfrm>
            <a:off x="246113" y="1219258"/>
            <a:ext cx="85929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577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5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845E821-9D3E-44C8-8B22-11C0DC68DC7F}"/>
              </a:ext>
            </a:extLst>
          </p:cNvPr>
          <p:cNvSpPr/>
          <p:nvPr/>
        </p:nvSpPr>
        <p:spPr>
          <a:xfrm>
            <a:off x="211590" y="0"/>
            <a:ext cx="8915278" cy="838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zh-CN" sz="3600" b="1" dirty="0">
                <a:solidFill>
                  <a:srgbClr val="0066FF"/>
                </a:solidFill>
                <a:latin typeface="+mj-lt"/>
                <a:ea typeface="+mj-ea"/>
                <a:cs typeface="+mj-cs"/>
              </a:rPr>
              <a:t>FengYun Satellites </a:t>
            </a:r>
          </a:p>
        </p:txBody>
      </p:sp>
      <p:pic>
        <p:nvPicPr>
          <p:cNvPr id="5" name="在轨运行的风云卫星-202109月更新">
            <a:hlinkClick r:id="" action="ppaction://media"/>
            <a:extLst>
              <a:ext uri="{FF2B5EF4-FFF2-40B4-BE49-F238E27FC236}">
                <a16:creationId xmlns:a16="http://schemas.microsoft.com/office/drawing/2014/main" id="{1BFC51D5-8466-44B1-8A4F-A86DADE74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880" r="19313"/>
          <a:stretch/>
        </p:blipFill>
        <p:spPr>
          <a:xfrm>
            <a:off x="838298" y="806939"/>
            <a:ext cx="7297609" cy="57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3714E3-96BE-40D5-8D69-802A8611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AB3B1F-8047-4062-A3EE-4171F810E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9824B1-82AB-426B-9F68-E97923D7E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82"/>
          <a:stretch/>
        </p:blipFill>
        <p:spPr>
          <a:xfrm>
            <a:off x="838298" y="8938"/>
            <a:ext cx="5678312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83AB52-45F3-4EF7-8A54-61A311EB9256}"/>
              </a:ext>
            </a:extLst>
          </p:cNvPr>
          <p:cNvSpPr txBox="1"/>
          <p:nvPr/>
        </p:nvSpPr>
        <p:spPr>
          <a:xfrm>
            <a:off x="6705544" y="228603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Ash detection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C46032-F6BD-43E3-BC5E-8E637329C062}"/>
              </a:ext>
            </a:extLst>
          </p:cNvPr>
          <p:cNvSpPr txBox="1"/>
          <p:nvPr/>
        </p:nvSpPr>
        <p:spPr>
          <a:xfrm>
            <a:off x="6705544" y="415554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Ash detection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8A2F4C-DEC3-4A0B-87E6-9EA4D3D7C907}"/>
              </a:ext>
            </a:extLst>
          </p:cNvPr>
          <p:cNvSpPr txBox="1"/>
          <p:nvPr/>
        </p:nvSpPr>
        <p:spPr>
          <a:xfrm>
            <a:off x="6705544" y="478801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Hot spot detection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6362C0-E4BB-41EF-BC5B-945E25EA22C1}"/>
              </a:ext>
            </a:extLst>
          </p:cNvPr>
          <p:cNvSpPr txBox="1"/>
          <p:nvPr/>
        </p:nvSpPr>
        <p:spPr>
          <a:xfrm>
            <a:off x="6701942" y="5768975"/>
            <a:ext cx="2184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Ash detection &amp; Micro-Physical properties of ash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923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wrap="square" lIns="91440" tIns="45720" rIns="91440" bIns="45720" anchor="b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latin typeface="Arial Black" panose="020B0A04020102020204" pitchFamily="34" charset="0"/>
              </a:rPr>
              <a:t>7</a:t>
            </a:fld>
            <a:endParaRPr lang="en-US" altLang="zh-CN" sz="1200" dirty="0">
              <a:latin typeface="Arial Black" panose="020B0A04020102020204" pitchFamily="34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1981200" cy="76200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Outline:</a:t>
            </a:r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533400" y="1910980"/>
            <a:ext cx="8839200" cy="4343400"/>
          </a:xfrm>
        </p:spPr>
        <p:txBody>
          <a:bodyPr wrap="square" lIns="91440" tIns="45720" rIns="91440" bIns="45720" anchor="t"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70C0"/>
                </a:solidFill>
              </a:rPr>
              <a:t>1. FengYun satellites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4400" b="1" dirty="0">
                <a:solidFill>
                  <a:srgbClr val="C00000"/>
                </a:solidFill>
              </a:rPr>
              <a:t>2. Global Applications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7030A0"/>
                </a:solidFill>
              </a:rPr>
              <a:t>3. Recent research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00B050"/>
                </a:solidFill>
              </a:rPr>
              <a:t>4. 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42264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1766ECC-5338-4838-BCEE-9311BC029A8F}"/>
              </a:ext>
            </a:extLst>
          </p:cNvPr>
          <p:cNvSpPr txBox="1"/>
          <p:nvPr/>
        </p:nvSpPr>
        <p:spPr>
          <a:xfrm>
            <a:off x="489887" y="604914"/>
            <a:ext cx="4572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C00000"/>
                </a:solidFill>
              </a:rPr>
              <a:t>2. Global Applications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AC6F71-1E0C-4A84-AB89-A885ECD11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6" y="152486"/>
            <a:ext cx="8915166" cy="64708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3">
            <a:extLst>
              <a:ext uri="{FF2B5EF4-FFF2-40B4-BE49-F238E27FC236}">
                <a16:creationId xmlns:a16="http://schemas.microsoft.com/office/drawing/2014/main" id="{71996CDB-523B-461C-AB1C-5C49E716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41E9E6-5CFF-4301-ADAA-4C6CCD233201}" type="slidenum">
              <a:rPr lang="en-US" altLang="zh-CN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CN" sz="1400"/>
          </a:p>
        </p:txBody>
      </p:sp>
      <p:sp>
        <p:nvSpPr>
          <p:cNvPr id="6" name="矩形 60">
            <a:extLst>
              <a:ext uri="{FF2B5EF4-FFF2-40B4-BE49-F238E27FC236}">
                <a16:creationId xmlns:a16="http://schemas.microsoft.com/office/drawing/2014/main" id="{89414139-91E4-4874-9A66-953EDD95E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36" y="1981238"/>
            <a:ext cx="2884487" cy="1644650"/>
          </a:xfrm>
          <a:prstGeom prst="rect">
            <a:avLst/>
          </a:prstGeom>
          <a:solidFill>
            <a:srgbClr val="4A9CCB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ea typeface="微软雅黑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553EC4F5-7999-4DBC-B9F9-9DDB7A889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73" y="1981238"/>
            <a:ext cx="2919413" cy="1644650"/>
          </a:xfrm>
          <a:prstGeom prst="rect">
            <a:avLst/>
          </a:prstGeom>
          <a:solidFill>
            <a:srgbClr val="41CBC6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ea typeface="微软雅黑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7174" name="文本框 7">
            <a:extLst>
              <a:ext uri="{FF2B5EF4-FFF2-40B4-BE49-F238E27FC236}">
                <a16:creationId xmlns:a16="http://schemas.microsoft.com/office/drawing/2014/main" id="{73D98D43-4163-412D-8E24-633593913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11" y="2416213"/>
            <a:ext cx="2646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风云气象卫星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全球火山爆发监测</a:t>
            </a:r>
            <a:endParaRPr lang="zh-CN" altLang="en-US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76" name="文本框 9">
            <a:extLst>
              <a:ext uri="{FF2B5EF4-FFF2-40B4-BE49-F238E27FC236}">
                <a16:creationId xmlns:a16="http://schemas.microsoft.com/office/drawing/2014/main" id="{C4189AAB-DDD9-4A7D-8F0E-9C229E3B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065" y="2355084"/>
            <a:ext cx="29561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Micro-physical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features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F5601207-18A0-4EF7-A983-5B942A56E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73" y="1981238"/>
            <a:ext cx="2946400" cy="1676400"/>
          </a:xfrm>
          <a:prstGeom prst="rect">
            <a:avLst/>
          </a:prstGeom>
          <a:solidFill>
            <a:srgbClr val="4B73A8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ea typeface="微软雅黑" panose="020B0503020204020204" pitchFamily="34" charset="-122"/>
              <a:sym typeface="SimSun" panose="02010600030101010101" pitchFamily="2" charset="-122"/>
            </a:endParaRPr>
          </a:p>
        </p:txBody>
      </p:sp>
      <p:sp>
        <p:nvSpPr>
          <p:cNvPr id="7183" name="文本框 16">
            <a:extLst>
              <a:ext uri="{FF2B5EF4-FFF2-40B4-BE49-F238E27FC236}">
                <a16:creationId xmlns:a16="http://schemas.microsoft.com/office/drawing/2014/main" id="{3D4E5028-B822-4115-8771-0F709058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310" y="2557828"/>
            <a:ext cx="2683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Ash detection</a:t>
            </a:r>
          </a:p>
        </p:txBody>
      </p:sp>
      <p:pic>
        <p:nvPicPr>
          <p:cNvPr id="18" name="Picture 30" descr="U2494P1T1D20099592F21DT20100418164815">
            <a:extLst>
              <a:ext uri="{FF2B5EF4-FFF2-40B4-BE49-F238E27FC236}">
                <a16:creationId xmlns:a16="http://schemas.microsoft.com/office/drawing/2014/main" id="{A972925E-F5F9-4378-A7EC-FDA1AEC4B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04320" y="3649614"/>
            <a:ext cx="2941637" cy="1608138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081EE8-2044-4ADB-A71D-2670607D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32" y="3657638"/>
            <a:ext cx="2941637" cy="1612800"/>
          </a:xfrm>
          <a:prstGeom prst="rect">
            <a:avLst/>
          </a:prstGeom>
        </p:spPr>
      </p:pic>
      <p:pic>
        <p:nvPicPr>
          <p:cNvPr id="20" name="Picture 6" descr="ash">
            <a:extLst>
              <a:ext uri="{FF2B5EF4-FFF2-40B4-BE49-F238E27FC236}">
                <a16:creationId xmlns:a16="http://schemas.microsoft.com/office/drawing/2014/main" id="{B3FC1F76-47E7-4877-AB93-54255E4D8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60" y="3644952"/>
            <a:ext cx="2838270" cy="1612800"/>
          </a:xfrm>
          <a:prstGeom prst="rect">
            <a:avLst/>
          </a:prstGeom>
          <a:noFill/>
          <a:ln w="254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5" name="文本框 8">
            <a:extLst>
              <a:ext uri="{FF2B5EF4-FFF2-40B4-BE49-F238E27FC236}">
                <a16:creationId xmlns:a16="http://schemas.microsoft.com/office/drawing/2014/main" id="{3CE3DAC9-FFD9-4D67-BD45-47A803A94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96" y="2398695"/>
            <a:ext cx="2004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detection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108_2*m_i*1_1"/>
  <p:tag name="KSO_WM_TEMPLATE_CATEGORY" val="diagram"/>
  <p:tag name="KSO_WM_TEMPLATE_INDEX" val="160108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108_2*m_h_f*1_3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BIND_DECORATION_IDS" val="diagram160108_2*m_i*1_2;diagram160108_2*m_i*1_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108_2*m_h_i*1_1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108_2*m_h_f*1_1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108_2*m_h_a*1_1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BIND_DECORATION_IDS" val="diagram160108_2*m_i*1_4;diagram160108_2*m_i*1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108_2*m_h_i*1_2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108_2*m_h_a*1_2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108_2*m_h_f*1_2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160108_2*m_h_i*1_1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108_2*m_h_i*1_1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160108_2*m_h_i*1_2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108_2*m_h_i*1_2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160108_2*m_h_i*1_3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108_2*m_h_i*1_3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7"/>
  <p:tag name="KSO_WM_UNI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BIND_DECORATION_IDS" val="diagram160108_2*m_i*1_6;diagram160108_2*m_i*1_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108_2*m_h_i*1_3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08_2*m_h_a*1_3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7234</TotalTime>
  <Words>1821</Words>
  <Application>Microsoft Office PowerPoint</Application>
  <PresentationFormat>全屏显示(4:3)</PresentationFormat>
  <Paragraphs>251</Paragraphs>
  <Slides>41</Slides>
  <Notes>24</Notes>
  <HiddenSlides>0</HiddenSlides>
  <MMClips>1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41</vt:i4>
      </vt:variant>
    </vt:vector>
  </HeadingPairs>
  <TitlesOfParts>
    <vt:vector size="61" baseType="lpstr">
      <vt:lpstr>Times-Roman</vt:lpstr>
      <vt:lpstr>URWPalladioL-Bold</vt:lpstr>
      <vt:lpstr>URWPalladioL-Roma</vt:lpstr>
      <vt:lpstr>VnURWPalladioL</vt:lpstr>
      <vt:lpstr>隶书</vt:lpstr>
      <vt:lpstr>宋体</vt:lpstr>
      <vt:lpstr>宋体</vt:lpstr>
      <vt:lpstr>微软雅黑</vt:lpstr>
      <vt:lpstr>Agency FB</vt:lpstr>
      <vt:lpstr>Arial</vt:lpstr>
      <vt:lpstr>Arial Black</vt:lpstr>
      <vt:lpstr>Roboto</vt:lpstr>
      <vt:lpstr>Tahoma</vt:lpstr>
      <vt:lpstr>Times New Roman</vt:lpstr>
      <vt:lpstr>Wingdings</vt:lpstr>
      <vt:lpstr>Pixel</vt:lpstr>
      <vt:lpstr>MSPhotoEd.3</vt:lpstr>
      <vt:lpstr>Microsoft 公式 3.0</vt:lpstr>
      <vt:lpstr>Equation</vt:lpstr>
      <vt:lpstr>公式</vt:lpstr>
      <vt:lpstr>Remote Sensing of Global Volcanic Eruption using Fengyun Series Satellites</vt:lpstr>
      <vt:lpstr>Outline:</vt:lpstr>
      <vt:lpstr>Volcanic eruption</vt:lpstr>
      <vt:lpstr>PowerPoint 演示文稿</vt:lpstr>
      <vt:lpstr>PowerPoint 演示文稿</vt:lpstr>
      <vt:lpstr>PowerPoint 演示文稿</vt:lpstr>
      <vt:lpstr>Outline:</vt:lpstr>
      <vt:lpstr>PowerPoint 演示文稿</vt:lpstr>
      <vt:lpstr>PowerPoint 演示文稿</vt:lpstr>
      <vt:lpstr>Hot spot detection—Basic theory</vt:lpstr>
      <vt:lpstr>A summary of FY instruments which can be used to observe thermal features of volcano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Infrared channels</vt:lpstr>
      <vt:lpstr>Reflective channels</vt:lpstr>
      <vt:lpstr>PowerPoint 演示文稿</vt:lpstr>
      <vt:lpstr>Application of STVA method during Eyjafjallajokull volcano eruption</vt:lpstr>
      <vt:lpstr>PowerPoint 演示文稿</vt:lpstr>
      <vt:lpstr>PowerPoint 演示文稿</vt:lpstr>
      <vt:lpstr>PowerPoint 演示文稿</vt:lpstr>
      <vt:lpstr>PowerPoint 演示文稿</vt:lpstr>
      <vt:lpstr>A linear regression method for Volcanic ash top height retrieval</vt:lpstr>
      <vt:lpstr>PowerPoint 演示文稿</vt:lpstr>
      <vt:lpstr>Dynamic change of volcanic ash height estimation for Chile’s Calbuco volcano</vt:lpstr>
      <vt:lpstr>PowerPoint 演示文稿</vt:lpstr>
      <vt:lpstr>PowerPoint 演示文稿</vt:lpstr>
      <vt:lpstr>Sakura-jima volcano  in Kagoshima, Japan  December 24, 2018, 10:45-11:30 (Beijing time)</vt:lpstr>
      <vt:lpstr>Taal volcano, Philippines, Jan 12, 2020</vt:lpstr>
      <vt:lpstr>Raikoke volcanic eruption, Kuril Islands, June 22, 2019</vt:lpstr>
      <vt:lpstr>PowerPoint 演示文稿</vt:lpstr>
      <vt:lpstr>Outline:</vt:lpstr>
      <vt:lpstr>（1）Automated volcanic hot-spot detection based on FY-4A/AGRI infrared data （FYVOLC）</vt:lpstr>
      <vt:lpstr>Early-warning systems based on FY-4 data </vt:lpstr>
      <vt:lpstr>PowerPoint 演示文稿</vt:lpstr>
      <vt:lpstr>PowerPoint 演示文稿</vt:lpstr>
      <vt:lpstr>Summary and future work:</vt:lpstr>
      <vt:lpstr>Reference: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琳</cp:lastModifiedBy>
  <cp:revision>1363</cp:revision>
  <cp:lastPrinted>2013-09-09T08:28:00Z</cp:lastPrinted>
  <dcterms:created xsi:type="dcterms:W3CDTF">2018-04-03T01:23:00Z</dcterms:created>
  <dcterms:modified xsi:type="dcterms:W3CDTF">2021-11-02T06:12:03Z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2052-10.1.0.6929</vt:lpwstr>
  </property>
</Properties>
</file>