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5" r:id="rId3"/>
    <p:sldId id="294" r:id="rId4"/>
    <p:sldId id="300" r:id="rId5"/>
    <p:sldId id="301" r:id="rId6"/>
    <p:sldId id="302" r:id="rId7"/>
    <p:sldId id="304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>
      <p:cViewPr>
        <p:scale>
          <a:sx n="60" d="100"/>
          <a:sy n="60" d="100"/>
        </p:scale>
        <p:origin x="-2280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048FD-9D6A-476D-ADBB-D1ED27C1767B}" type="datetimeFigureOut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D2DFE0AC-455B-454F-BEA5-0A1B2F1ED8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719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3B4D5-C18F-4E7C-AC36-203E342CF109}" type="datetimeFigureOut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B5216-11AF-4AFA-9115-7021674762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671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2B3AD-EC87-4144-ABB2-DB2810BD700D}" type="datetimeFigureOut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6012A-6C46-4900-A659-C69D57FCEB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036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3465E-B016-4508-B5FE-16F967B2198D}" type="datetimeFigureOut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AEEEF-DD71-4C45-83F9-D03892A562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183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83AA2-D4CD-4988-8BB8-520C160711D8}" type="datetimeFigureOut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AEE1A470-3C48-4795-A960-0B6E1F555C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294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1717E-4C37-4FFD-ACC0-BC6F8E3B72AA}" type="datetimeFigureOut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5BE7B-7937-408A-BAFB-9142231CC4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479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795B0-51F2-484D-B7E2-C4F914400FCC}" type="datetimeFigureOut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EA293-D8BE-4058-8C41-E583CC6047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01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CFDEB-3CD5-4E54-8502-A30E05461932}" type="datetimeFigureOut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E309D-DFC7-4539-8832-0EDBC1ADF0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388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657DB-C470-4B0B-9C78-29D907B3185A}" type="datetimeFigureOut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5FF5B-5A53-4ECE-9DCD-52D3C8C254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245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3083A-40FB-45F2-8B08-74353DB14808}" type="datetimeFigureOut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BDE74-C731-44A9-B856-49030B2D4D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714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B13BB-50B3-4BD0-8222-018B853507EF}" type="datetimeFigureOut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263E695A-811F-4449-B8C8-1681DEDAAB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295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4ECFEA-4E28-4699-A1A7-DE28FE859FAD}" type="datetimeFigureOut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fld id="{8722D04E-D2C4-44F3-AC6E-AE1A6975B25F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11" r:id="rId2"/>
    <p:sldLayoutId id="2147483820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21" r:id="rId9"/>
    <p:sldLayoutId id="2147483817" r:id="rId10"/>
    <p:sldLayoutId id="21474838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00200"/>
            <a:ext cx="7851648" cy="533400"/>
          </a:xfrm>
          <a:ln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>SATELLITE PRODUCTS USED AT SMA</a:t>
            </a:r>
            <a:endParaRPr lang="en-US" sz="4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71" y="3124200"/>
            <a:ext cx="2435693" cy="1749824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12564"/>
            <a:ext cx="2524760" cy="1761460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90800" y="5866243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Egbert Quatre- Forecasting Officer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28650"/>
          </a:xfrm>
        </p:spPr>
        <p:txBody>
          <a:bodyPr/>
          <a:lstStyle/>
          <a:p>
            <a:pPr algn="ctr"/>
            <a:r>
              <a:rPr lang="en-US" dirty="0" smtClean="0"/>
              <a:t>AREA OF INTEREST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86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628650"/>
          </a:xfrm>
        </p:spPr>
        <p:txBody>
          <a:bodyPr/>
          <a:lstStyle/>
          <a:p>
            <a:pPr algn="ctr"/>
            <a:r>
              <a:rPr lang="en-US" altLang="en-US" dirty="0" smtClean="0"/>
              <a:t>CURENT SATELLITE BEING USED</a:t>
            </a:r>
            <a:endParaRPr lang="en-US" altLang="en-US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599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dirty="0" smtClean="0"/>
              <a:t>EUMETSAT PUMA PROJECT</a:t>
            </a:r>
          </a:p>
          <a:p>
            <a:pPr marL="0" indent="0" algn="ctr">
              <a:buNone/>
            </a:pPr>
            <a:endParaRPr lang="en-US" altLang="en-US" sz="1000" dirty="0" smtClean="0">
              <a:latin typeface="+mj-lt"/>
            </a:endParaRPr>
          </a:p>
          <a:p>
            <a:pPr marL="0" indent="0">
              <a:buNone/>
            </a:pPr>
            <a:r>
              <a:rPr lang="en-US" sz="2400" dirty="0"/>
              <a:t>Meteosat second generation (MSG-IODC) </a:t>
            </a:r>
            <a:endParaRPr lang="en-US" sz="1800" b="1" dirty="0" smtClean="0">
              <a:latin typeface="+mj-lt"/>
            </a:endParaRPr>
          </a:p>
          <a:p>
            <a:r>
              <a:rPr lang="en-US" sz="1800" dirty="0"/>
              <a:t>Image </a:t>
            </a:r>
            <a:r>
              <a:rPr lang="en-US" sz="1800" dirty="0" smtClean="0"/>
              <a:t>data (Level 1 products)</a:t>
            </a:r>
            <a:endParaRPr lang="en-US" sz="1800" dirty="0"/>
          </a:p>
          <a:p>
            <a:r>
              <a:rPr lang="en-US" sz="1800" dirty="0" smtClean="0"/>
              <a:t>Level </a:t>
            </a:r>
            <a:r>
              <a:rPr lang="en-US" sz="1800" dirty="0"/>
              <a:t>2 meteorological </a:t>
            </a:r>
            <a:r>
              <a:rPr lang="en-US" sz="1800" dirty="0" smtClean="0"/>
              <a:t>products </a:t>
            </a:r>
            <a:r>
              <a:rPr lang="en-US" sz="1800" dirty="0" smtClean="0">
                <a:solidFill>
                  <a:srgbClr val="FF0000"/>
                </a:solidFill>
              </a:rPr>
              <a:t>(Not available)</a:t>
            </a: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en-US" sz="1200" dirty="0">
              <a:latin typeface="+mj-lt"/>
            </a:endParaRPr>
          </a:p>
          <a:p>
            <a:pPr marL="0" indent="0">
              <a:buNone/>
            </a:pPr>
            <a:r>
              <a:rPr lang="en-US" altLang="en-US" sz="2400" dirty="0" smtClean="0"/>
              <a:t>Fengyun (FY-2G)</a:t>
            </a:r>
          </a:p>
          <a:p>
            <a:r>
              <a:rPr lang="en-US" sz="1800" dirty="0" smtClean="0"/>
              <a:t>At </a:t>
            </a:r>
            <a:r>
              <a:rPr lang="en-US" sz="1800" dirty="0"/>
              <a:t>the </a:t>
            </a:r>
            <a:r>
              <a:rPr lang="en-US" sz="1800" dirty="0" smtClean="0"/>
              <a:t>moment reception </a:t>
            </a:r>
            <a:r>
              <a:rPr lang="en-US" sz="1800" dirty="0"/>
              <a:t>is not so </a:t>
            </a:r>
            <a:r>
              <a:rPr lang="en-US" sz="1800" dirty="0" smtClean="0"/>
              <a:t>reliable</a:t>
            </a:r>
          </a:p>
          <a:p>
            <a:endParaRPr lang="en-US" sz="1800" dirty="0"/>
          </a:p>
          <a:p>
            <a:pPr marL="0" indent="0" algn="ctr">
              <a:buNone/>
            </a:pPr>
            <a:r>
              <a:rPr lang="en-US" dirty="0" smtClean="0"/>
              <a:t>INSAT(Web platform)</a:t>
            </a:r>
            <a:endParaRPr lang="en-US" sz="2400" dirty="0" smtClean="0"/>
          </a:p>
          <a:p>
            <a:r>
              <a:rPr lang="en-US" sz="1800" dirty="0"/>
              <a:t> Real time INSAT (3D &amp; 3R) Satellite Imageries and </a:t>
            </a:r>
            <a:r>
              <a:rPr lang="en-US" sz="1800" dirty="0" smtClean="0"/>
              <a:t>products (Internet platform)</a:t>
            </a:r>
          </a:p>
          <a:p>
            <a:pPr marL="0" indent="0" algn="ctr">
              <a:buNone/>
            </a:pPr>
            <a:r>
              <a:rPr lang="en-US" dirty="0" smtClean="0"/>
              <a:t>FENGYUN STATELLITE WEATHER APPLICATION PLATFORM</a:t>
            </a:r>
          </a:p>
          <a:p>
            <a:r>
              <a:rPr lang="en-US" dirty="0" smtClean="0"/>
              <a:t>Fengyun-2H</a:t>
            </a:r>
            <a:endParaRPr lang="en-US" dirty="0"/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endParaRPr lang="en-US" altLang="en-US" sz="1800" dirty="0" smtClean="0">
              <a:latin typeface="+mj-lt"/>
            </a:endParaRPr>
          </a:p>
          <a:p>
            <a:pPr marL="0" indent="0">
              <a:buNone/>
            </a:pPr>
            <a:endParaRPr lang="en-US" alt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762000"/>
          </a:xfrm>
        </p:spPr>
        <p:txBody>
          <a:bodyPr/>
          <a:lstStyle/>
          <a:p>
            <a:pPr algn="ctr"/>
            <a:r>
              <a:rPr lang="en-US" dirty="0" smtClean="0"/>
              <a:t>USE OF SATELLITE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4572000"/>
          </a:xfrm>
        </p:spPr>
        <p:txBody>
          <a:bodyPr/>
          <a:lstStyle/>
          <a:p>
            <a:r>
              <a:rPr lang="en-US" sz="2400" dirty="0"/>
              <a:t>Meteosat second generation (</a:t>
            </a:r>
            <a:r>
              <a:rPr lang="en-US" sz="2400" dirty="0" smtClean="0"/>
              <a:t>MSG-IODC) </a:t>
            </a:r>
            <a:r>
              <a:rPr lang="en-US" sz="2400" dirty="0"/>
              <a:t>from Eumetsat </a:t>
            </a:r>
            <a:r>
              <a:rPr lang="en-US" sz="2400" dirty="0" smtClean="0"/>
              <a:t>is </a:t>
            </a:r>
            <a:r>
              <a:rPr lang="en-US" sz="2400" dirty="0"/>
              <a:t>mostly used. </a:t>
            </a:r>
          </a:p>
          <a:p>
            <a:r>
              <a:rPr lang="en-US" sz="2400" dirty="0"/>
              <a:t>When forecasting, different channels are used to compare the clouds and also features such as over-shooting tops</a:t>
            </a:r>
          </a:p>
          <a:p>
            <a:r>
              <a:rPr lang="en-US" sz="2400" dirty="0"/>
              <a:t>In daily forecasting the IR 10.8, the Vis </a:t>
            </a:r>
            <a:r>
              <a:rPr lang="en-US" sz="2400" dirty="0" smtClean="0"/>
              <a:t>0.6</a:t>
            </a:r>
            <a:r>
              <a:rPr lang="en-US" sz="2400" dirty="0"/>
              <a:t>, the WV6.2 and the HRV are mostly used.</a:t>
            </a:r>
          </a:p>
          <a:p>
            <a:r>
              <a:rPr lang="en-US" sz="2400" dirty="0"/>
              <a:t>The RGB channels are also used, mainly the microphysics, dust and airmass </a:t>
            </a:r>
            <a:r>
              <a:rPr lang="en-US" sz="2400" dirty="0" smtClean="0"/>
              <a:t>channel. There is also a colour composite channel which is good for detecting low level clouds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4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52450"/>
          </a:xfrm>
        </p:spPr>
        <p:txBody>
          <a:bodyPr/>
          <a:lstStyle/>
          <a:p>
            <a:pPr algn="ctr"/>
            <a:r>
              <a:rPr lang="en-US" dirty="0" smtClean="0"/>
              <a:t>SATELLITES DERIVED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894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These products are used mainly for forecasting extreme weather events </a:t>
            </a:r>
            <a:r>
              <a:rPr lang="en-US" dirty="0" smtClean="0"/>
              <a:t>(Nowcasting)and </a:t>
            </a:r>
            <a:r>
              <a:rPr lang="en-US" dirty="0"/>
              <a:t>some examples are: </a:t>
            </a:r>
          </a:p>
          <a:p>
            <a:r>
              <a:rPr lang="en-US" dirty="0" smtClean="0"/>
              <a:t>Precipitation </a:t>
            </a:r>
            <a:r>
              <a:rPr lang="en-US" dirty="0"/>
              <a:t>Estimates, </a:t>
            </a:r>
            <a:endParaRPr lang="en-US" dirty="0" smtClean="0"/>
          </a:p>
          <a:p>
            <a:r>
              <a:rPr lang="en-US" dirty="0" smtClean="0"/>
              <a:t>Stability </a:t>
            </a:r>
            <a:r>
              <a:rPr lang="en-US" dirty="0"/>
              <a:t>indices, </a:t>
            </a:r>
            <a:endParaRPr lang="en-US" dirty="0" smtClean="0"/>
          </a:p>
          <a:p>
            <a:r>
              <a:rPr lang="en-US" dirty="0" smtClean="0"/>
              <a:t>Precipitable water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8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pPr algn="ctr"/>
            <a:r>
              <a:rPr lang="en-US" dirty="0" smtClean="0"/>
              <a:t>USE OF FENGYUN SATELLITES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4648200"/>
          </a:xfrm>
        </p:spPr>
        <p:txBody>
          <a:bodyPr/>
          <a:lstStyle/>
          <a:p>
            <a:r>
              <a:rPr lang="en-US" dirty="0"/>
              <a:t>Reception of the FENGYUN satellite is through the EUMETSAT platform via </a:t>
            </a:r>
            <a:r>
              <a:rPr lang="en-US" dirty="0" smtClean="0"/>
              <a:t>the PUMA </a:t>
            </a:r>
            <a:r>
              <a:rPr lang="en-US" dirty="0"/>
              <a:t>workstation.</a:t>
            </a:r>
          </a:p>
          <a:p>
            <a:r>
              <a:rPr lang="en-US" dirty="0"/>
              <a:t>At the moment only FY2G is available </a:t>
            </a:r>
            <a:r>
              <a:rPr lang="en-US" dirty="0" smtClean="0"/>
              <a:t>on the </a:t>
            </a:r>
            <a:r>
              <a:rPr lang="en-US" dirty="0" smtClean="0"/>
              <a:t>PUMA workstation but </a:t>
            </a:r>
            <a:r>
              <a:rPr lang="en-US" dirty="0"/>
              <a:t>the reception is not so reliable.</a:t>
            </a:r>
          </a:p>
          <a:p>
            <a:r>
              <a:rPr lang="en-US" dirty="0"/>
              <a:t>We also receive satellite images via </a:t>
            </a:r>
            <a:r>
              <a:rPr lang="en-US" dirty="0" smtClean="0"/>
              <a:t>internet (SWAP).</a:t>
            </a:r>
            <a:endParaRPr lang="en-US" dirty="0"/>
          </a:p>
          <a:p>
            <a:r>
              <a:rPr lang="en-US" dirty="0"/>
              <a:t>In our daily forecasting we use </a:t>
            </a:r>
            <a:r>
              <a:rPr lang="en-US" dirty="0" smtClean="0"/>
              <a:t>FY-2H</a:t>
            </a:r>
            <a:endParaRPr lang="en-US" dirty="0"/>
          </a:p>
          <a:p>
            <a:r>
              <a:rPr lang="en-US" dirty="0"/>
              <a:t>The FENGYUN satellite is very useful especially during the cyclone season as we can monitor the systems as it develops in the east.</a:t>
            </a:r>
          </a:p>
        </p:txBody>
      </p:sp>
    </p:spTree>
    <p:extLst>
      <p:ext uri="{BB962C8B-B14F-4D97-AF65-F5344CB8AC3E}">
        <p14:creationId xmlns:p14="http://schemas.microsoft.com/office/powerpoint/2010/main" val="240120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Lack of now-casting tools/products for forecasting of mes0-scale systems such as flash floods (derived products)</a:t>
            </a:r>
          </a:p>
          <a:p>
            <a:r>
              <a:rPr lang="en-GB" dirty="0" smtClean="0"/>
              <a:t>Need for more forecasters to be trained in Satellite Meteorology (use of SWAP)</a:t>
            </a:r>
          </a:p>
          <a:p>
            <a:r>
              <a:rPr lang="en-GB" dirty="0" smtClean="0"/>
              <a:t>Need to strengthen the observation network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65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9B81BB-397F-404D-945F-4F64A780AC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71800"/>
            <a:ext cx="8229600" cy="1173162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3203</TotalTime>
  <Words>288</Words>
  <Application>Microsoft Office PowerPoint</Application>
  <PresentationFormat>On-screen Show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SATELLITE PRODUCTS USED AT SMA</vt:lpstr>
      <vt:lpstr>AREA OF INTEREST</vt:lpstr>
      <vt:lpstr>CURENT SATELLITE BEING USED</vt:lpstr>
      <vt:lpstr>USE OF SATELLITE PRODUCTS</vt:lpstr>
      <vt:lpstr>SATELLITES DERIVED PRODUCTS</vt:lpstr>
      <vt:lpstr>USE OF FENGYUN SATELLITES</vt:lpstr>
      <vt:lpstr>CHALLENGES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AND CLIMATE</dc:title>
  <dc:creator>admin</dc:creator>
  <cp:lastModifiedBy>USER</cp:lastModifiedBy>
  <cp:revision>81</cp:revision>
  <dcterms:created xsi:type="dcterms:W3CDTF">2010-02-23T05:27:42Z</dcterms:created>
  <dcterms:modified xsi:type="dcterms:W3CDTF">2021-11-02T05:03:36Z</dcterms:modified>
</cp:coreProperties>
</file>