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7" r:id="rId2"/>
    <p:sldId id="258" r:id="rId3"/>
    <p:sldId id="259" r:id="rId4"/>
    <p:sldId id="260" r:id="rId5"/>
    <p:sldId id="261" r:id="rId6"/>
    <p:sldId id="262" r:id="rId7"/>
    <p:sldId id="266" r:id="rId8"/>
    <p:sldId id="263" r:id="rId9"/>
    <p:sldId id="265" r:id="rId10"/>
    <p:sldId id="270" r:id="rId11"/>
    <p:sldId id="267" r:id="rId12"/>
    <p:sldId id="268" r:id="rId13"/>
    <p:sldId id="271" r:id="rId14"/>
    <p:sldId id="276" r:id="rId15"/>
    <p:sldId id="277" r:id="rId16"/>
    <p:sldId id="278" r:id="rId17"/>
    <p:sldId id="279" r:id="rId18"/>
    <p:sldId id="280" r:id="rId19"/>
    <p:sldId id="282" r:id="rId20"/>
    <p:sldId id="272" r:id="rId21"/>
    <p:sldId id="273" r:id="rId22"/>
    <p:sldId id="274" r:id="rId23"/>
    <p:sldId id="281"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F2FA"/>
    <a:srgbClr val="E3E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A367C-0C06-4EB9-95B2-16F1531414BF}" type="datetimeFigureOut">
              <a:rPr lang="en-GB" smtClean="0"/>
              <a:t>26/10/2021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9E4F7-1450-4AB1-B1B1-F63FF726E8B6}" type="slidenum">
              <a:rPr lang="en-GB" smtClean="0"/>
              <a:t>‹#›</a:t>
            </a:fld>
            <a:endParaRPr lang="en-GB"/>
          </a:p>
        </p:txBody>
      </p:sp>
    </p:spTree>
    <p:extLst>
      <p:ext uri="{BB962C8B-B14F-4D97-AF65-F5344CB8AC3E}">
        <p14:creationId xmlns:p14="http://schemas.microsoft.com/office/powerpoint/2010/main" val="1245762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descr="用户大会_01"/>
          <p:cNvPicPr>
            <a:picLocks noChangeAspect="1"/>
          </p:cNvPicPr>
          <p:nvPr userDrawn="1"/>
        </p:nvPicPr>
        <p:blipFill>
          <a:blip r:embed="rId2"/>
          <a:stretch>
            <a:fillRect/>
          </a:stretch>
        </p:blipFill>
        <p:spPr>
          <a:xfrm>
            <a:off x="0" y="0"/>
            <a:ext cx="12192000" cy="13652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hyperlink" Target="mailto:Jansolangi.met2009@gmail.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3.emf"/><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emf"/><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4" name="Rectangle 3"/>
          <p:cNvSpPr/>
          <p:nvPr/>
        </p:nvSpPr>
        <p:spPr>
          <a:xfrm>
            <a:off x="1146221" y="1370054"/>
            <a:ext cx="9504608" cy="1384995"/>
          </a:xfrm>
          <a:prstGeom prst="rect">
            <a:avLst/>
          </a:prstGeom>
        </p:spPr>
        <p:txBody>
          <a:bodyPr wrap="square">
            <a:spAutoFit/>
          </a:bodyPr>
          <a:lstStyle/>
          <a:p>
            <a:pPr algn="ctr"/>
            <a:r>
              <a:rPr lang="en-US" sz="2800" dirty="0" smtClean="0">
                <a:solidFill>
                  <a:schemeClr val="accent1">
                    <a:lumMod val="50000"/>
                  </a:schemeClr>
                </a:solidFill>
                <a:latin typeface="Times New Roman" panose="02020603050405020304" pitchFamily="18" charset="0"/>
                <a:cs typeface="Times New Roman" panose="02020603050405020304" pitchFamily="18" charset="0"/>
              </a:rPr>
              <a:t>AN ASSESSMENT OF CLIMATE PREDICTION AND ITS IMPACT ON SELECTED URBAN CITIES OF SINDH USING GEO-SPATIAL TECHNIQUES</a:t>
            </a:r>
            <a:endParaRPr lang="en-GB"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40664" y="4144850"/>
            <a:ext cx="4039673" cy="2246769"/>
          </a:xfrm>
          <a:prstGeom prst="rect">
            <a:avLst/>
          </a:prstGeom>
        </p:spPr>
        <p:txBody>
          <a:bodyPr wrap="square">
            <a:spAutoFit/>
          </a:bodyPr>
          <a:lstStyle/>
          <a:p>
            <a:pPr algn="just"/>
            <a:r>
              <a:rPr lang="en-US" sz="2000" dirty="0" smtClean="0">
                <a:solidFill>
                  <a:srgbClr val="7030A0"/>
                </a:solidFill>
                <a:latin typeface="Times New Roman" panose="02020603050405020304" pitchFamily="18" charset="0"/>
                <a:cs typeface="Times New Roman" panose="02020603050405020304" pitchFamily="18" charset="0"/>
              </a:rPr>
              <a:t>Presented By: </a:t>
            </a:r>
          </a:p>
          <a:p>
            <a:pPr algn="just"/>
            <a:endParaRPr lang="en-US" sz="2000" dirty="0" smtClean="0">
              <a:solidFill>
                <a:srgbClr val="7030A0"/>
              </a:solidFill>
              <a:latin typeface="Times New Roman" panose="02020603050405020304" pitchFamily="18" charset="0"/>
              <a:cs typeface="Times New Roman" panose="02020603050405020304" pitchFamily="18" charset="0"/>
            </a:endParaRPr>
          </a:p>
          <a:p>
            <a:pPr algn="just"/>
            <a:r>
              <a:rPr lang="en-US" sz="2000" dirty="0" smtClean="0">
                <a:solidFill>
                  <a:srgbClr val="7030A0"/>
                </a:solidFill>
                <a:latin typeface="Times New Roman" panose="02020603050405020304" pitchFamily="18" charset="0"/>
                <a:cs typeface="Times New Roman" panose="02020603050405020304" pitchFamily="18" charset="0"/>
              </a:rPr>
              <a:t>Jan Muhammad </a:t>
            </a:r>
          </a:p>
          <a:p>
            <a:pPr algn="just"/>
            <a:r>
              <a:rPr lang="en-US" sz="2000" dirty="0" smtClean="0">
                <a:solidFill>
                  <a:srgbClr val="7030A0"/>
                </a:solidFill>
                <a:latin typeface="Times New Roman" panose="02020603050405020304" pitchFamily="18" charset="0"/>
                <a:cs typeface="Times New Roman" panose="02020603050405020304" pitchFamily="18" charset="0"/>
              </a:rPr>
              <a:t>Aviation Meteorologist </a:t>
            </a:r>
          </a:p>
          <a:p>
            <a:pPr algn="just"/>
            <a:r>
              <a:rPr lang="en-US" sz="2000" dirty="0" smtClean="0">
                <a:solidFill>
                  <a:srgbClr val="7030A0"/>
                </a:solidFill>
                <a:latin typeface="Times New Roman" panose="02020603050405020304" pitchFamily="18" charset="0"/>
                <a:cs typeface="Times New Roman" panose="02020603050405020304" pitchFamily="18" charset="0"/>
              </a:rPr>
              <a:t>Pakistan </a:t>
            </a:r>
            <a:r>
              <a:rPr lang="en-US" sz="2000" dirty="0">
                <a:solidFill>
                  <a:srgbClr val="7030A0"/>
                </a:solidFill>
                <a:latin typeface="Times New Roman" panose="02020603050405020304" pitchFamily="18" charset="0"/>
                <a:cs typeface="Times New Roman" panose="02020603050405020304" pitchFamily="18" charset="0"/>
              </a:rPr>
              <a:t>Meteorological </a:t>
            </a:r>
            <a:r>
              <a:rPr lang="en-US" sz="2000" dirty="0" smtClean="0">
                <a:solidFill>
                  <a:srgbClr val="7030A0"/>
                </a:solidFill>
                <a:latin typeface="Times New Roman" panose="02020603050405020304" pitchFamily="18" charset="0"/>
                <a:cs typeface="Times New Roman" panose="02020603050405020304" pitchFamily="18" charset="0"/>
              </a:rPr>
              <a:t>Department</a:t>
            </a:r>
          </a:p>
          <a:p>
            <a:pPr algn="just"/>
            <a:r>
              <a:rPr lang="en-US" sz="2000" dirty="0" smtClean="0">
                <a:solidFill>
                  <a:srgbClr val="7030A0"/>
                </a:solidFill>
                <a:latin typeface="Times New Roman" panose="02020603050405020304" pitchFamily="18" charset="0"/>
                <a:cs typeface="Times New Roman" panose="02020603050405020304" pitchFamily="18" charset="0"/>
                <a:hlinkClick r:id="rId5"/>
              </a:rPr>
              <a:t>Jansolangi.met2009@gmail.com</a:t>
            </a:r>
            <a:endParaRPr lang="en-US" sz="2000" dirty="0" smtClean="0">
              <a:solidFill>
                <a:srgbClr val="7030A0"/>
              </a:solidFill>
              <a:latin typeface="Times New Roman" panose="02020603050405020304" pitchFamily="18" charset="0"/>
              <a:cs typeface="Times New Roman" panose="02020603050405020304" pitchFamily="18" charset="0"/>
            </a:endParaRPr>
          </a:p>
          <a:p>
            <a:pPr algn="just"/>
            <a:endParaRPr lang="en-US" sz="2000" dirty="0" smtClean="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2793" y="4306357"/>
            <a:ext cx="1738649" cy="20852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339"/>
    </mc:Choice>
    <mc:Fallback>
      <p:transition spd="slow" advTm="10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35179"/>
            <a:ext cx="12322630" cy="5722821"/>
          </a:xfrm>
          <a:prstGeom prst="rect">
            <a:avLst/>
          </a:prstGeom>
        </p:spPr>
      </p:pic>
      <p:sp>
        <p:nvSpPr>
          <p:cNvPr id="7" name="Slide Number Placeholder 6"/>
          <p:cNvSpPr>
            <a:spLocks noGrp="1"/>
          </p:cNvSpPr>
          <p:nvPr>
            <p:ph type="sldNum" sz="quarter" idx="12"/>
          </p:nvPr>
        </p:nvSpPr>
        <p:spPr/>
        <p:txBody>
          <a:bodyPr/>
          <a:lstStyle/>
          <a:p>
            <a:fld id="{565CE74E-AB26-4998-AD42-012C4C1AD076}" type="slidenum">
              <a:rPr lang="zh-CN" altLang="en-US" smtClean="0"/>
              <a:t>10</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2114169"/>
      </p:ext>
    </p:extLst>
  </p:cSld>
  <p:clrMapOvr>
    <a:masterClrMapping/>
  </p:clrMapOvr>
  <mc:AlternateContent xmlns:mc="http://schemas.openxmlformats.org/markup-compatibility/2006">
    <mc:Choice xmlns:p14="http://schemas.microsoft.com/office/powerpoint/2010/main" Requires="p14">
      <p:transition spd="slow" p14:dur="2000" advTm="48910"/>
    </mc:Choice>
    <mc:Fallback>
      <p:transition spd="slow" advTm="4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210614"/>
            <a:ext cx="7543800" cy="47363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buClr>
                <a:schemeClr val="accent2">
                  <a:lumMod val="75000"/>
                </a:schemeClr>
              </a:buClr>
            </a:pPr>
            <a:r>
              <a:rPr lang="en-US" sz="2800" b="1" dirty="0">
                <a:solidFill>
                  <a:srgbClr val="00B0F0"/>
                </a:solidFill>
                <a:latin typeface="Times New Roman" pitchFamily="18" charset="0"/>
                <a:cs typeface="Times New Roman" pitchFamily="18" charset="0"/>
              </a:rPr>
              <a:t>DATA FORMAT TYPES </a:t>
            </a:r>
          </a:p>
        </p:txBody>
      </p:sp>
      <p:sp>
        <p:nvSpPr>
          <p:cNvPr id="5" name="Rectangle 4"/>
          <p:cNvSpPr/>
          <p:nvPr/>
        </p:nvSpPr>
        <p:spPr>
          <a:xfrm>
            <a:off x="769257" y="1831967"/>
            <a:ext cx="10885714" cy="4031873"/>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Graphic Interchange Format (GIF)</a:t>
            </a:r>
          </a:p>
          <a:p>
            <a:pPr marL="342900" indent="-342900" algn="just">
              <a:spcAft>
                <a:spcPts val="600"/>
              </a:spcAft>
              <a:buFont typeface="Wingdings" panose="05000000000000000000" pitchFamily="2" charset="2"/>
              <a:buChar char="Ø"/>
            </a:pPr>
            <a:endParaRPr lang="en-US" alt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Joint Photographic Experts Group (JPEG)</a:t>
            </a:r>
          </a:p>
          <a:p>
            <a:pPr marL="342900" indent="-342900" algn="just">
              <a:spcAft>
                <a:spcPts val="600"/>
              </a:spcAft>
              <a:buFont typeface="Wingdings" panose="05000000000000000000" pitchFamily="2" charset="2"/>
              <a:buChar char="Ø"/>
            </a:pPr>
            <a:endParaRPr lang="en-US" alt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Portable Network Graphics (PNG)</a:t>
            </a:r>
          </a:p>
          <a:p>
            <a:pPr marL="342900" indent="-342900" algn="just">
              <a:spcAft>
                <a:spcPts val="600"/>
              </a:spcAft>
              <a:buFont typeface="Wingdings" panose="05000000000000000000" pitchFamily="2" charset="2"/>
              <a:buChar char="Ø"/>
            </a:pPr>
            <a:endParaRPr lang="en-US" alt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Tagged Image File Format (TIFF)</a:t>
            </a:r>
          </a:p>
          <a:p>
            <a:pPr marL="342900" indent="-342900" algn="just">
              <a:spcAft>
                <a:spcPts val="600"/>
              </a:spcAft>
              <a:buFont typeface="Wingdings" panose="05000000000000000000" pitchFamily="2" charset="2"/>
              <a:buChar char="Ø"/>
            </a:pPr>
            <a:endParaRPr lang="en-US" alt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altLang="en-US" sz="2400" dirty="0">
                <a:latin typeface="Times New Roman" panose="02020603050405020304" pitchFamily="18" charset="0"/>
                <a:cs typeface="Times New Roman" panose="02020603050405020304" pitchFamily="18" charset="0"/>
              </a:rPr>
              <a:t>Comma-Separated Values  (CSV)</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4967206"/>
      </p:ext>
    </p:extLst>
  </p:cSld>
  <p:clrMapOvr>
    <a:masterClrMapping/>
  </p:clrMapOvr>
  <mc:AlternateContent xmlns:mc="http://schemas.openxmlformats.org/markup-compatibility/2006">
    <mc:Choice xmlns:p14="http://schemas.microsoft.com/office/powerpoint/2010/main" Requires="p14">
      <p:transition spd="slow" p14:dur="2000" advTm="15674"/>
    </mc:Choice>
    <mc:Fallback>
      <p:transition spd="slow" advTm="1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buClr>
                <a:schemeClr val="accent2">
                  <a:lumMod val="75000"/>
                </a:schemeClr>
              </a:buClr>
            </a:pPr>
            <a:r>
              <a:rPr lang="en-US" sz="2800" b="1" dirty="0">
                <a:solidFill>
                  <a:srgbClr val="00B0F0"/>
                </a:solidFill>
                <a:latin typeface="Times New Roman" panose="02020603050405020304" pitchFamily="18" charset="0"/>
                <a:cs typeface="Times New Roman" panose="02020603050405020304" pitchFamily="18" charset="0"/>
              </a:rPr>
              <a:t>RESEARCH METHODOLOGY</a:t>
            </a:r>
          </a:p>
        </p:txBody>
      </p:sp>
      <p:sp>
        <p:nvSpPr>
          <p:cNvPr id="5" name="Rectangle 4"/>
          <p:cNvSpPr/>
          <p:nvPr/>
        </p:nvSpPr>
        <p:spPr>
          <a:xfrm>
            <a:off x="769257" y="1831967"/>
            <a:ext cx="10885714" cy="4955203"/>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GB" sz="2200" dirty="0">
                <a:latin typeface="Times New Roman" panose="02020603050405020304" pitchFamily="18" charset="0"/>
                <a:cs typeface="Times New Roman" panose="02020603050405020304" pitchFamily="18" charset="0"/>
              </a:rPr>
              <a:t>Various climate models data and PMD data used for processing with help of the different tools such that Geo-referencing of data, Extraction by the Mask, the Geo-statistical Analytical Tools and Geo-Spatial Interpolation </a:t>
            </a:r>
            <a:r>
              <a:rPr lang="en-GB" sz="2200" dirty="0" smtClean="0">
                <a:latin typeface="Times New Roman" panose="02020603050405020304" pitchFamily="18" charset="0"/>
                <a:cs typeface="Times New Roman" panose="02020603050405020304" pitchFamily="18" charset="0"/>
              </a:rPr>
              <a:t>Techniques</a:t>
            </a:r>
          </a:p>
          <a:p>
            <a:pPr marL="342900" indent="-342900" algn="just">
              <a:spcAft>
                <a:spcPts val="600"/>
              </a:spcAft>
              <a:buFont typeface="Wingdings" panose="05000000000000000000" pitchFamily="2" charset="2"/>
              <a:buChar char="Ø"/>
            </a:pPr>
            <a:endParaRPr lang="en-GB" sz="22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Number of Interpolation Techniques using ArcGIS software applied to analysis/assess the future meteorological events such that IDW, GPI, RBF, LPI, Ordinary Kriging &amp; Empirical Bayesian </a:t>
            </a:r>
            <a:r>
              <a:rPr lang="en-US" sz="2200" dirty="0" smtClean="0">
                <a:latin typeface="Times New Roman" panose="02020603050405020304" pitchFamily="18" charset="0"/>
                <a:cs typeface="Times New Roman" panose="02020603050405020304" pitchFamily="18" charset="0"/>
              </a:rPr>
              <a:t>Kriging</a:t>
            </a:r>
          </a:p>
          <a:p>
            <a:pPr marL="342900" indent="-342900" algn="just">
              <a:spcAft>
                <a:spcPts val="600"/>
              </a:spcAft>
              <a:buFont typeface="Wingdings" panose="05000000000000000000" pitchFamily="2" charset="2"/>
              <a:buChar char="Ø"/>
            </a:pPr>
            <a:endParaRPr lang="en-US" sz="22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The kriging techniques are more useful for this study area as compared other techniques as mentioned </a:t>
            </a:r>
            <a:r>
              <a:rPr lang="en-US" sz="2200" dirty="0" smtClean="0">
                <a:latin typeface="Times New Roman" panose="02020603050405020304" pitchFamily="18" charset="0"/>
                <a:cs typeface="Times New Roman" panose="02020603050405020304" pitchFamily="18" charset="0"/>
              </a:rPr>
              <a:t>below</a:t>
            </a:r>
          </a:p>
          <a:p>
            <a:pPr algn="just">
              <a:spcAft>
                <a:spcPts val="600"/>
              </a:spcAft>
            </a:pPr>
            <a:endParaRPr lang="en-US" sz="22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Selected data points of climate models to verify which Geo-Statistical analytical techniques are the best and accurate to assess the climate prediction of study area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2661747"/>
      </p:ext>
    </p:extLst>
  </p:cSld>
  <p:clrMapOvr>
    <a:masterClrMapping/>
  </p:clrMapOvr>
  <mc:AlternateContent xmlns:mc="http://schemas.openxmlformats.org/markup-compatibility/2006">
    <mc:Choice xmlns:p14="http://schemas.microsoft.com/office/powerpoint/2010/main" Requires="p14">
      <p:transition spd="slow" p14:dur="2000" advTm="12659"/>
    </mc:Choice>
    <mc:Fallback>
      <p:transition spd="slow" advTm="1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8969"/>
            <a:ext cx="5907314" cy="57978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714" y="1168969"/>
            <a:ext cx="6386286" cy="5689031"/>
          </a:xfrm>
          <a:prstGeom prst="rect">
            <a:avLst/>
          </a:prstGeom>
        </p:spPr>
      </p:pic>
      <p:sp>
        <p:nvSpPr>
          <p:cNvPr id="8" name="Slide Number Placeholder 7"/>
          <p:cNvSpPr>
            <a:spLocks noGrp="1"/>
          </p:cNvSpPr>
          <p:nvPr>
            <p:ph type="sldNum" sz="quarter" idx="12"/>
          </p:nvPr>
        </p:nvSpPr>
        <p:spPr/>
        <p:txBody>
          <a:bodyPr/>
          <a:lstStyle/>
          <a:p>
            <a:fld id="{565CE74E-AB26-4998-AD42-012C4C1AD076}" type="slidenum">
              <a:rPr lang="zh-CN" altLang="en-US" smtClean="0"/>
              <a:t>13</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0432927"/>
      </p:ext>
    </p:extLst>
  </p:cSld>
  <p:clrMapOvr>
    <a:masterClrMapping/>
  </p:clrMapOvr>
  <mc:AlternateContent xmlns:mc="http://schemas.openxmlformats.org/markup-compatibility/2006">
    <mc:Choice xmlns:p14="http://schemas.microsoft.com/office/powerpoint/2010/main" Requires="p14">
      <p:transition spd="slow" p14:dur="2000" advTm="18022"/>
    </mc:Choice>
    <mc:Fallback>
      <p:transition spd="slow" advTm="1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l="17502" t="7098" r="16129" b="3703"/>
          <a:stretch>
            <a:fillRect/>
          </a:stretch>
        </p:blipFill>
        <p:spPr bwMode="auto">
          <a:xfrm>
            <a:off x="0" y="1146630"/>
            <a:ext cx="6241143" cy="571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RCP &amp; PRECIS-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143" y="1146630"/>
            <a:ext cx="5950857" cy="571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565CE74E-AB26-4998-AD42-012C4C1AD076}" type="slidenum">
              <a:rPr lang="zh-CN" altLang="en-US" smtClean="0"/>
              <a:t>14</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8412162"/>
      </p:ext>
    </p:extLst>
  </p:cSld>
  <p:clrMapOvr>
    <a:masterClrMapping/>
  </p:clrMapOvr>
  <mc:AlternateContent xmlns:mc="http://schemas.openxmlformats.org/markup-compatibility/2006">
    <mc:Choice xmlns:p14="http://schemas.microsoft.com/office/powerpoint/2010/main" Requires="p14">
      <p:transition spd="slow" p14:dur="2000" advTm="25109"/>
    </mc:Choice>
    <mc:Fallback>
      <p:transition spd="slow" advTm="2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CP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1141472"/>
            <a:ext cx="6255655" cy="571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NCEP-TEMP-MA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5657" y="1141472"/>
            <a:ext cx="5936343" cy="571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565CE74E-AB26-4998-AD42-012C4C1AD076}" type="slidenum">
              <a:rPr lang="zh-CN" altLang="en-US" smtClean="0"/>
              <a:t>15</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3848067"/>
      </p:ext>
    </p:extLst>
  </p:cSld>
  <p:clrMapOvr>
    <a:masterClrMapping/>
  </p:clrMapOvr>
  <mc:AlternateContent xmlns:mc="http://schemas.openxmlformats.org/markup-compatibility/2006">
    <mc:Choice xmlns:p14="http://schemas.microsoft.com/office/powerpoint/2010/main" Requires="p14">
      <p:transition spd="slow" p14:dur="2000" advTm="16060"/>
    </mc:Choice>
    <mc:Fallback>
      <p:transition spd="slow"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0Y NCEP Tavg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153886"/>
            <a:ext cx="6371771" cy="57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1771" y="1153887"/>
            <a:ext cx="5820230" cy="57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565CE74E-AB26-4998-AD42-012C4C1AD076}" type="slidenum">
              <a:rPr lang="zh-CN" altLang="en-US" smtClean="0"/>
              <a:t>16</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5935063"/>
      </p:ext>
    </p:extLst>
  </p:cSld>
  <p:clrMapOvr>
    <a:masterClrMapping/>
  </p:clrMapOvr>
  <mc:AlternateContent xmlns:mc="http://schemas.openxmlformats.org/markup-compatibility/2006">
    <mc:Choice xmlns:p14="http://schemas.microsoft.com/office/powerpoint/2010/main" Requires="p14">
      <p:transition spd="slow" p14:dur="2000" advTm="18727"/>
    </mc:Choice>
    <mc:Fallback>
      <p:transition spd="slow" advTm="18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9" y="1157515"/>
            <a:ext cx="6242428" cy="570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5657" y="1157514"/>
            <a:ext cx="5936343" cy="570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565CE74E-AB26-4998-AD42-012C4C1AD076}" type="slidenum">
              <a:rPr lang="zh-CN" altLang="en-US" smtClean="0"/>
              <a:t>17</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8662928"/>
      </p:ext>
    </p:extLst>
  </p:cSld>
  <p:clrMapOvr>
    <a:masterClrMapping/>
  </p:clrMapOvr>
  <mc:AlternateContent xmlns:mc="http://schemas.openxmlformats.org/markup-compatibility/2006">
    <mc:Choice xmlns:p14="http://schemas.microsoft.com/office/powerpoint/2010/main" Requires="p14">
      <p:transition spd="slow" p14:dur="2000" advTm="38570"/>
    </mc:Choice>
    <mc:Fallback>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32115"/>
            <a:ext cx="7126514" cy="572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6514" y="1132115"/>
            <a:ext cx="5065486" cy="572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565CE74E-AB26-4998-AD42-012C4C1AD076}" type="slidenum">
              <a:rPr lang="zh-CN" altLang="en-US" smtClean="0"/>
              <a:t>18</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8970702"/>
      </p:ext>
    </p:extLst>
  </p:cSld>
  <p:clrMapOvr>
    <a:masterClrMapping/>
  </p:clrMapOvr>
  <mc:AlternateContent xmlns:mc="http://schemas.openxmlformats.org/markup-compatibility/2006">
    <mc:Choice xmlns:p14="http://schemas.microsoft.com/office/powerpoint/2010/main" Requires="p14">
      <p:transition spd="slow" p14:dur="2000" advTm="23631"/>
    </mc:Choice>
    <mc:Fallback>
      <p:transition spd="slow" advTm="2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1"/>
                </a:solidFill>
                <a:latin typeface="Times New Roman" panose="02020603050405020304" pitchFamily="18" charset="0"/>
                <a:cs typeface="Times New Roman" panose="02020603050405020304" pitchFamily="18" charset="0"/>
              </a:rPr>
              <a:t>RESULTS AND DISCUSSIONS</a:t>
            </a:r>
            <a:endParaRPr lang="en-GB" sz="2800" dirty="0">
              <a:solidFill>
                <a:schemeClr val="accent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69257" y="1831967"/>
            <a:ext cx="10885714" cy="4462760"/>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Meteorological parameters are selected in this research are average temperatures, maximum and minimum temperatures, rainfall, and </a:t>
            </a:r>
            <a:r>
              <a:rPr lang="en-US" sz="2400" dirty="0" smtClean="0">
                <a:latin typeface="Times New Roman" panose="02020603050405020304" pitchFamily="18" charset="0"/>
                <a:cs typeface="Times New Roman" panose="02020603050405020304" pitchFamily="18" charset="0"/>
              </a:rPr>
              <a:t>humidity</a:t>
            </a:r>
          </a:p>
          <a:p>
            <a:pPr marL="342900" indent="-3429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Meteorological events such that heavy rain with thunder, extreme snow fall, flooding with torrential rainfall, highly increase ratio of heat waves, drought condition, continuously hitting tropical cyclonic activities, earthquake, land sliding etc., are the major source of changing the meteorological parameters like as temperature, relative humidity, pressure and wind </a:t>
            </a:r>
            <a:r>
              <a:rPr lang="en-US" sz="2400" dirty="0" smtClean="0">
                <a:latin typeface="Times New Roman" panose="02020603050405020304" pitchFamily="18" charset="0"/>
                <a:cs typeface="Times New Roman" panose="02020603050405020304" pitchFamily="18" charset="0"/>
              </a:rPr>
              <a:t>patterns</a:t>
            </a:r>
          </a:p>
          <a:p>
            <a:pPr marL="342900" indent="-3429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These events will be had huge impacts on the Climate of selected Urban Cities of Sindh</a:t>
            </a: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8962002"/>
      </p:ext>
    </p:extLst>
  </p:cSld>
  <p:clrMapOvr>
    <a:masterClrMapping/>
  </p:clrMapOvr>
  <mc:AlternateContent xmlns:mc="http://schemas.openxmlformats.org/markup-compatibility/2006">
    <mc:Choice xmlns:p14="http://schemas.microsoft.com/office/powerpoint/2010/main" Requires="p14">
      <p:transition spd="slow" p14:dur="2000" advTm="35719"/>
    </mc:Choice>
    <mc:Fallback>
      <p:transition spd="slow" advTm="3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524000" y="1390919"/>
            <a:ext cx="9144000" cy="502276"/>
          </a:xfrm>
        </p:spPr>
        <p:txBody>
          <a:bodyPr>
            <a:noAutofit/>
          </a:bodyPr>
          <a:lstStyle/>
          <a:p>
            <a:r>
              <a:rPr lang="en-US" sz="2800" b="1" dirty="0">
                <a:solidFill>
                  <a:schemeClr val="accent1">
                    <a:lumMod val="50000"/>
                  </a:schemeClr>
                </a:solidFill>
                <a:latin typeface="Times New Roman" pitchFamily="18" charset="0"/>
                <a:cs typeface="Times New Roman" pitchFamily="18" charset="0"/>
              </a:rPr>
              <a:t>OVERVIEW</a:t>
            </a:r>
            <a:endParaRPr lang="en-GB" sz="2800" dirty="0"/>
          </a:p>
        </p:txBody>
      </p:sp>
      <p:sp>
        <p:nvSpPr>
          <p:cNvPr id="5" name="Subtitle 2"/>
          <p:cNvSpPr>
            <a:spLocks noGrp="1"/>
          </p:cNvSpPr>
          <p:nvPr>
            <p:ph type="subTitle" idx="1"/>
          </p:nvPr>
        </p:nvSpPr>
        <p:spPr>
          <a:xfrm>
            <a:off x="566670" y="2021981"/>
            <a:ext cx="7648415" cy="4320761"/>
          </a:xfrm>
        </p:spPr>
        <p:txBody>
          <a:bodyPr>
            <a:normAutofit fontScale="25000" lnSpcReduction="20000"/>
          </a:bodyPr>
          <a:lstStyle/>
          <a:p>
            <a:pPr marL="1143000" indent="-1143000" algn="l">
              <a:spcAft>
                <a:spcPts val="600"/>
              </a:spcAft>
              <a:buClr>
                <a:schemeClr val="accent2">
                  <a:lumMod val="75000"/>
                </a:schemeClr>
              </a:buClr>
              <a:buFont typeface="Wingdings" panose="05000000000000000000" pitchFamily="2" charset="2"/>
              <a:buChar char="Ø"/>
            </a:pPr>
            <a:r>
              <a:rPr lang="en-US" sz="10400" b="1" dirty="0" smtClean="0">
                <a:latin typeface="Times New Roman" pitchFamily="18" charset="0"/>
                <a:cs typeface="Times New Roman" pitchFamily="18" charset="0"/>
              </a:rPr>
              <a:t>Introduction</a:t>
            </a:r>
          </a:p>
          <a:p>
            <a:pPr marL="1143000" indent="-1143000" algn="l">
              <a:spcAft>
                <a:spcPts val="600"/>
              </a:spcAft>
              <a:buClr>
                <a:schemeClr val="accent2">
                  <a:lumMod val="75000"/>
                </a:schemeClr>
              </a:buClr>
              <a:buFont typeface="Wingdings" panose="05000000000000000000" pitchFamily="2" charset="2"/>
              <a:buChar char="Ø"/>
            </a:pPr>
            <a:r>
              <a:rPr lang="en-US" sz="10400" b="1" dirty="0" smtClean="0">
                <a:latin typeface="Times New Roman" pitchFamily="18" charset="0"/>
                <a:cs typeface="Times New Roman" pitchFamily="18" charset="0"/>
              </a:rPr>
              <a:t>Literature </a:t>
            </a:r>
            <a:r>
              <a:rPr lang="en-US" sz="10400" b="1" dirty="0" smtClean="0">
                <a:latin typeface="Times New Roman" pitchFamily="18" charset="0"/>
                <a:cs typeface="Times New Roman" pitchFamily="18" charset="0"/>
              </a:rPr>
              <a:t>Review</a:t>
            </a:r>
          </a:p>
          <a:p>
            <a:pPr marL="1143000" indent="-1143000" algn="l">
              <a:spcAft>
                <a:spcPts val="600"/>
              </a:spcAft>
              <a:buClr>
                <a:schemeClr val="accent2">
                  <a:lumMod val="75000"/>
                </a:schemeClr>
              </a:buClr>
              <a:buFont typeface="Wingdings" panose="05000000000000000000" pitchFamily="2" charset="2"/>
              <a:buChar char="Ø"/>
            </a:pPr>
            <a:r>
              <a:rPr lang="en-US" sz="10400" b="1" dirty="0">
                <a:latin typeface="Times New Roman" pitchFamily="18" charset="0"/>
                <a:cs typeface="Times New Roman" pitchFamily="18" charset="0"/>
              </a:rPr>
              <a:t>Study Area </a:t>
            </a:r>
            <a:endParaRPr lang="en-US" sz="10400" b="1" dirty="0" smtClean="0">
              <a:latin typeface="Times New Roman" pitchFamily="18" charset="0"/>
              <a:cs typeface="Times New Roman" pitchFamily="18" charset="0"/>
            </a:endParaRPr>
          </a:p>
          <a:p>
            <a:pPr marL="1143000" indent="-1143000" algn="l">
              <a:spcAft>
                <a:spcPts val="600"/>
              </a:spcAft>
              <a:buClr>
                <a:schemeClr val="accent2">
                  <a:lumMod val="75000"/>
                </a:schemeClr>
              </a:buClr>
              <a:buFont typeface="Wingdings" panose="05000000000000000000" pitchFamily="2" charset="2"/>
              <a:buChar char="Ø"/>
            </a:pPr>
            <a:r>
              <a:rPr lang="en-US" sz="10400" b="1" dirty="0" smtClean="0">
                <a:latin typeface="Times New Roman" pitchFamily="18" charset="0"/>
                <a:cs typeface="Times New Roman" pitchFamily="18" charset="0"/>
              </a:rPr>
              <a:t>Objectives</a:t>
            </a:r>
            <a:endParaRPr lang="en-US" sz="10400" b="1" dirty="0">
              <a:latin typeface="Times New Roman" pitchFamily="18" charset="0"/>
              <a:cs typeface="Times New Roman" pitchFamily="18" charset="0"/>
            </a:endParaRPr>
          </a:p>
          <a:p>
            <a:pPr marL="1143000" indent="-1143000" algn="l">
              <a:spcAft>
                <a:spcPts val="600"/>
              </a:spcAft>
              <a:buClr>
                <a:schemeClr val="accent2">
                  <a:lumMod val="75000"/>
                </a:schemeClr>
              </a:buClr>
              <a:buFont typeface="Wingdings" panose="05000000000000000000" pitchFamily="2" charset="2"/>
              <a:buChar char="Ø"/>
            </a:pPr>
            <a:r>
              <a:rPr lang="en-US" sz="10400" b="1" dirty="0" smtClean="0">
                <a:latin typeface="Times New Roman" pitchFamily="18" charset="0"/>
                <a:cs typeface="Times New Roman" pitchFamily="18" charset="0"/>
              </a:rPr>
              <a:t>Research </a:t>
            </a:r>
            <a:r>
              <a:rPr lang="en-US" sz="10400" b="1" dirty="0">
                <a:latin typeface="Times New Roman" pitchFamily="18" charset="0"/>
                <a:cs typeface="Times New Roman" pitchFamily="18" charset="0"/>
              </a:rPr>
              <a:t>Data </a:t>
            </a:r>
          </a:p>
          <a:p>
            <a:pPr marL="1143000" indent="-1143000" algn="l">
              <a:spcAft>
                <a:spcPts val="600"/>
              </a:spcAft>
              <a:buClr>
                <a:schemeClr val="accent2">
                  <a:lumMod val="75000"/>
                </a:schemeClr>
              </a:buClr>
              <a:buFont typeface="Wingdings" panose="05000000000000000000" pitchFamily="2" charset="2"/>
              <a:buChar char="Ø"/>
            </a:pPr>
            <a:r>
              <a:rPr lang="en-US" sz="10400" b="1" dirty="0">
                <a:latin typeface="Times New Roman" pitchFamily="18" charset="0"/>
                <a:cs typeface="Times New Roman" pitchFamily="18" charset="0"/>
              </a:rPr>
              <a:t>Research Methodology</a:t>
            </a:r>
          </a:p>
          <a:p>
            <a:pPr marL="1143000" indent="-1143000" algn="l">
              <a:spcAft>
                <a:spcPts val="600"/>
              </a:spcAft>
              <a:buClr>
                <a:schemeClr val="accent2">
                  <a:lumMod val="75000"/>
                </a:schemeClr>
              </a:buClr>
              <a:buFont typeface="Wingdings" panose="05000000000000000000" pitchFamily="2" charset="2"/>
              <a:buChar char="Ø"/>
            </a:pPr>
            <a:r>
              <a:rPr lang="en-US" sz="10400" b="1" dirty="0">
                <a:latin typeface="Times New Roman" pitchFamily="18" charset="0"/>
                <a:cs typeface="Times New Roman" pitchFamily="18" charset="0"/>
              </a:rPr>
              <a:t>Results and Discussion</a:t>
            </a:r>
          </a:p>
          <a:p>
            <a:pPr marL="1143000" indent="-1143000" algn="l">
              <a:spcAft>
                <a:spcPts val="600"/>
              </a:spcAft>
              <a:buClr>
                <a:schemeClr val="accent2">
                  <a:lumMod val="75000"/>
                </a:schemeClr>
              </a:buClr>
              <a:buFont typeface="Wingdings" panose="05000000000000000000" pitchFamily="2" charset="2"/>
              <a:buChar char="Ø"/>
            </a:pPr>
            <a:r>
              <a:rPr lang="en-US" sz="10400" b="1" dirty="0">
                <a:latin typeface="Times New Roman" pitchFamily="18" charset="0"/>
                <a:cs typeface="Times New Roman" pitchFamily="18" charset="0"/>
              </a:rPr>
              <a:t>Summary </a:t>
            </a:r>
          </a:p>
          <a:p>
            <a:pPr marL="1143000" indent="-1143000" algn="l">
              <a:spcAft>
                <a:spcPts val="600"/>
              </a:spcAft>
              <a:buClr>
                <a:schemeClr val="accent2">
                  <a:lumMod val="75000"/>
                </a:schemeClr>
              </a:buClr>
              <a:buFont typeface="Wingdings" panose="05000000000000000000" pitchFamily="2" charset="2"/>
              <a:buChar char="Ø"/>
            </a:pPr>
            <a:r>
              <a:rPr lang="en-US" sz="10400" b="1" dirty="0">
                <a:latin typeface="Times New Roman" pitchFamily="18" charset="0"/>
                <a:cs typeface="Times New Roman" pitchFamily="18" charset="0"/>
              </a:rPr>
              <a:t>Recommendations</a:t>
            </a:r>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6449124"/>
      </p:ext>
    </p:extLst>
  </p:cSld>
  <p:clrMapOvr>
    <a:masterClrMapping/>
  </p:clrMapOvr>
  <mc:AlternateContent xmlns:mc="http://schemas.openxmlformats.org/markup-compatibility/2006">
    <mc:Choice xmlns:p14="http://schemas.microsoft.com/office/powerpoint/2010/main" Requires="p14">
      <p:transition spd="slow" p14:dur="2000" advTm="20956"/>
    </mc:Choice>
    <mc:Fallback>
      <p:transition spd="slow" advTm="2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249251"/>
            <a:ext cx="7543800" cy="48651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B0F0"/>
                </a:solidFill>
                <a:latin typeface="Times New Roman" pitchFamily="18" charset="0"/>
                <a:cs typeface="Times New Roman" pitchFamily="18" charset="0"/>
              </a:rPr>
              <a:t>SUMMARY</a:t>
            </a:r>
          </a:p>
        </p:txBody>
      </p:sp>
      <p:sp>
        <p:nvSpPr>
          <p:cNvPr id="5" name="Rectangle 4"/>
          <p:cNvSpPr/>
          <p:nvPr/>
        </p:nvSpPr>
        <p:spPr>
          <a:xfrm>
            <a:off x="769257" y="1937684"/>
            <a:ext cx="10885714" cy="4616648"/>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Three meteorological parameters such that temperature, rainfall and humidity are simply the backbone of this study because these parameters are the basic key components to analysis the climate prediction and its impact on study area</a:t>
            </a:r>
          </a:p>
          <a:p>
            <a:pPr marL="342900" indent="-342900" algn="just">
              <a:spcAft>
                <a:spcPts val="600"/>
              </a:spcAft>
              <a:buFont typeface="Wingdings" panose="05000000000000000000" pitchFamily="2" charset="2"/>
              <a:buChar char="Ø"/>
            </a:pPr>
            <a:r>
              <a:rPr lang="en-GB" sz="2200" dirty="0">
                <a:latin typeface="Times New Roman" panose="02020603050405020304" pitchFamily="18" charset="0"/>
                <a:cs typeface="Times New Roman" panose="02020603050405020304" pitchFamily="18" charset="0"/>
              </a:rPr>
              <a:t>Selected urban cities as compared other rural areas are highly under risk because the anthropogenic activities are under uncontrolled rate with addition of global warming</a:t>
            </a:r>
          </a:p>
          <a:p>
            <a:pPr marL="342900" indent="-342900" algn="just">
              <a:spcAft>
                <a:spcPts val="600"/>
              </a:spcAft>
              <a:buFont typeface="Wingdings" panose="05000000000000000000" pitchFamily="2" charset="2"/>
              <a:buChar char="Ø"/>
            </a:pPr>
            <a:r>
              <a:rPr lang="en-GB" sz="2200" dirty="0">
                <a:latin typeface="Times New Roman" panose="02020603050405020304" pitchFamily="18" charset="0"/>
                <a:cs typeface="Times New Roman" panose="02020603050405020304" pitchFamily="18" charset="0"/>
              </a:rPr>
              <a:t>Major issues of the high heat waves will mostly impact on selected urban cities </a:t>
            </a:r>
          </a:p>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Ground water level will also decreases gradually of urban cities of Sindh</a:t>
            </a:r>
            <a:endParaRPr lang="en-GB" sz="22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GB" sz="2200" dirty="0">
                <a:latin typeface="Times New Roman" panose="02020603050405020304" pitchFamily="18" charset="0"/>
                <a:cs typeface="Times New Roman" panose="02020603050405020304" pitchFamily="18" charset="0"/>
              </a:rPr>
              <a:t>The feeling temperature of these urban cities may be exceeded above 50</a:t>
            </a:r>
            <a:r>
              <a:rPr lang="en-US" sz="2200" i="1"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C </a:t>
            </a:r>
            <a:r>
              <a:rPr lang="en-GB" sz="2200" dirty="0">
                <a:latin typeface="Times New Roman" panose="02020603050405020304" pitchFamily="18" charset="0"/>
                <a:cs typeface="Times New Roman" panose="02020603050405020304" pitchFamily="18" charset="0"/>
              </a:rPr>
              <a:t>during the summer season with lack of precipitation and high relative humidity</a:t>
            </a:r>
          </a:p>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Shifting of rainfall events of these areas towards Arabian Sea and eastern sector of Sindh</a:t>
            </a:r>
          </a:p>
          <a:p>
            <a:pPr marL="342900" indent="-342900" algn="just">
              <a:spcAft>
                <a:spcPts val="600"/>
              </a:spcAft>
              <a:buFont typeface="Wingdings" panose="05000000000000000000" pitchFamily="2" charset="2"/>
              <a:buChar char="Ø"/>
            </a:pPr>
            <a:r>
              <a:rPr lang="en-US" sz="2200" dirty="0">
                <a:latin typeface="Times New Roman" panose="02020603050405020304" pitchFamily="18" charset="0"/>
                <a:cs typeface="Times New Roman" panose="02020603050405020304" pitchFamily="18" charset="0"/>
              </a:rPr>
              <a:t>Water migration is the major issue due to lack precipitation because of highly climate impacts on urban cities od Sindh Province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1534804"/>
      </p:ext>
    </p:extLst>
  </p:cSld>
  <p:clrMapOvr>
    <a:masterClrMapping/>
  </p:clrMapOvr>
  <mc:AlternateContent xmlns:mc="http://schemas.openxmlformats.org/markup-compatibility/2006">
    <mc:Choice xmlns:p14="http://schemas.microsoft.com/office/powerpoint/2010/main" Requires="p14">
      <p:transition spd="slow" p14:dur="2000" advTm="88272"/>
    </mc:Choice>
    <mc:Fallback>
      <p:transition spd="slow" advTm="8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278175"/>
            <a:ext cx="7543800" cy="47363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B0F0"/>
                </a:solidFill>
                <a:latin typeface="Times New Roman" panose="02020603050405020304" pitchFamily="18" charset="0"/>
                <a:cs typeface="Times New Roman" panose="02020603050405020304" pitchFamily="18" charset="0"/>
              </a:rPr>
              <a:t>RECOMMENDATION</a:t>
            </a:r>
          </a:p>
        </p:txBody>
      </p:sp>
      <p:sp>
        <p:nvSpPr>
          <p:cNvPr id="5" name="Rectangle 4"/>
          <p:cNvSpPr/>
          <p:nvPr/>
        </p:nvSpPr>
        <p:spPr>
          <a:xfrm>
            <a:off x="769257" y="1844845"/>
            <a:ext cx="10885714" cy="4616648"/>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Urban areas of Sindh, where high anthrophonic activities with extraordinary usage of resource and lack of vegetation causes to damage the total structure of that </a:t>
            </a:r>
            <a:r>
              <a:rPr lang="en-US" sz="2400" dirty="0" smtClean="0">
                <a:latin typeface="Times New Roman" panose="02020603050405020304" pitchFamily="18" charset="0"/>
                <a:cs typeface="Times New Roman" panose="02020603050405020304" pitchFamily="18" charset="0"/>
              </a:rPr>
              <a:t>areas</a:t>
            </a:r>
          </a:p>
          <a:p>
            <a:pPr marL="342900" indent="-3429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responsible authorities to play the vital role for developing the friendly environment and rapidly control the rate of increasing ratio of high anthrophonic </a:t>
            </a:r>
            <a:r>
              <a:rPr lang="en-US" sz="2400" dirty="0" smtClean="0">
                <a:latin typeface="Times New Roman" panose="02020603050405020304" pitchFamily="18" charset="0"/>
                <a:cs typeface="Times New Roman" panose="02020603050405020304" pitchFamily="18" charset="0"/>
              </a:rPr>
              <a:t>activities</a:t>
            </a:r>
          </a:p>
          <a:p>
            <a:pPr marL="342900" indent="-3429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authorities should develop the green belt in the urban cities on immediate base </a:t>
            </a:r>
            <a:endParaRPr lang="en-US" sz="2400" dirty="0" smtClean="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Provided source of water on immediate bases to all people who are interested to develop greenery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3787129"/>
      </p:ext>
    </p:extLst>
  </p:cSld>
  <p:clrMapOvr>
    <a:masterClrMapping/>
  </p:clrMapOvr>
  <mc:AlternateContent xmlns:mc="http://schemas.openxmlformats.org/markup-compatibility/2006">
    <mc:Choice xmlns:p14="http://schemas.microsoft.com/office/powerpoint/2010/main" Requires="p14">
      <p:transition spd="slow" p14:dur="2000" advTm="40706"/>
    </mc:Choice>
    <mc:Fallback>
      <p:transition spd="slow" advTm="4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97735"/>
            <a:ext cx="7543800" cy="48651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B0F0"/>
                </a:solidFill>
                <a:latin typeface="Times New Roman" panose="02020603050405020304" pitchFamily="18" charset="0"/>
                <a:cs typeface="Times New Roman" panose="02020603050405020304" pitchFamily="18" charset="0"/>
              </a:rPr>
              <a:t>RECOMMENDATION</a:t>
            </a:r>
          </a:p>
        </p:txBody>
      </p:sp>
      <p:sp>
        <p:nvSpPr>
          <p:cNvPr id="5" name="Rectangle 4"/>
          <p:cNvSpPr/>
          <p:nvPr/>
        </p:nvSpPr>
        <p:spPr>
          <a:xfrm>
            <a:off x="769257" y="1831967"/>
            <a:ext cx="10885714" cy="4616648"/>
          </a:xfrm>
          <a:prstGeom prst="rect">
            <a:avLst/>
          </a:prstGeom>
        </p:spPr>
        <p:txBody>
          <a:bodyPr wrap="square">
            <a:spAutoFit/>
          </a:bodyPr>
          <a:lstStyle/>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Save agricultural land areas and provided all basic sources to cultivate their </a:t>
            </a:r>
            <a:r>
              <a:rPr lang="en-US" sz="2400" dirty="0" smtClean="0">
                <a:latin typeface="Times New Roman" panose="02020603050405020304" pitchFamily="18" charset="0"/>
                <a:cs typeface="Times New Roman" panose="02020603050405020304" pitchFamily="18" charset="0"/>
              </a:rPr>
              <a:t>lands</a:t>
            </a:r>
          </a:p>
          <a:p>
            <a:pPr marL="457200" indent="-457200" algn="just">
              <a:spcAft>
                <a:spcPts val="600"/>
              </a:spcAft>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Develop new forest and control the rate of deforestation. Control increasing ration of </a:t>
            </a:r>
            <a:r>
              <a:rPr lang="en-US" sz="2400" dirty="0" smtClean="0">
                <a:latin typeface="Times New Roman" panose="02020603050405020304" pitchFamily="18" charset="0"/>
                <a:cs typeface="Times New Roman" panose="02020603050405020304" pitchFamily="18" charset="0"/>
              </a:rPr>
              <a:t>transportation</a:t>
            </a:r>
            <a:endParaRPr lang="en-US"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Densely populated and heavily built areas are also vulnerable ones since they play the vital role to disturb the climate due to lack of </a:t>
            </a:r>
            <a:r>
              <a:rPr lang="en-US" sz="2400" dirty="0" smtClean="0">
                <a:latin typeface="Times New Roman" panose="02020603050405020304" pitchFamily="18" charset="0"/>
                <a:cs typeface="Times New Roman" panose="02020603050405020304" pitchFamily="18" charset="0"/>
              </a:rPr>
              <a:t>resources</a:t>
            </a:r>
          </a:p>
          <a:p>
            <a:pPr marL="457200" indent="-4572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responsible authorities to play the vital role for developing the friendly environment and rapidly control the rate of increasing ratio of high anthrophonic </a:t>
            </a:r>
            <a:r>
              <a:rPr lang="en-US" sz="2400" dirty="0" smtClean="0">
                <a:latin typeface="Times New Roman" panose="02020603050405020304" pitchFamily="18" charset="0"/>
                <a:cs typeface="Times New Roman" panose="02020603050405020304" pitchFamily="18" charset="0"/>
              </a:rPr>
              <a:t>activities</a:t>
            </a:r>
            <a:endParaRPr lang="en-US"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19316542"/>
      </p:ext>
    </p:extLst>
  </p:cSld>
  <p:clrMapOvr>
    <a:masterClrMapping/>
  </p:clrMapOvr>
  <mc:AlternateContent xmlns:mc="http://schemas.openxmlformats.org/markup-compatibility/2006">
    <mc:Choice xmlns:p14="http://schemas.microsoft.com/office/powerpoint/2010/main" Requires="p14">
      <p:transition spd="slow" p14:dur="2000" advTm="36339"/>
    </mc:Choice>
    <mc:Fallback>
      <p:transition spd="slow" advTm="36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Thanks for you listening Any Questio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5656"/>
            <a:ext cx="6545943" cy="5682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944" y="1175656"/>
            <a:ext cx="5646056" cy="5682344"/>
          </a:xfrm>
          <a:prstGeom prst="rect">
            <a:avLst/>
          </a:prstGeom>
        </p:spPr>
      </p:pic>
      <p:sp>
        <p:nvSpPr>
          <p:cNvPr id="9" name="Slide Number Placeholder 8"/>
          <p:cNvSpPr>
            <a:spLocks noGrp="1"/>
          </p:cNvSpPr>
          <p:nvPr>
            <p:ph type="sldNum" sz="quarter" idx="12"/>
          </p:nvPr>
        </p:nvSpPr>
        <p:spPr/>
        <p:txBody>
          <a:bodyPr/>
          <a:lstStyle/>
          <a:p>
            <a:fld id="{565CE74E-AB26-4998-AD42-012C4C1AD076}" type="slidenum">
              <a:rPr lang="zh-CN" altLang="en-US" smtClean="0"/>
              <a:t>23</a:t>
            </a:fld>
            <a:endParaRPr lang="zh-CN"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663890"/>
      </p:ext>
    </p:extLst>
  </p:cSld>
  <p:clrMapOvr>
    <a:masterClrMapping/>
  </p:clrMapOvr>
  <mc:AlternateContent xmlns:mc="http://schemas.openxmlformats.org/markup-compatibility/2006">
    <mc:Choice xmlns:p14="http://schemas.microsoft.com/office/powerpoint/2010/main" Requires="p14">
      <p:transition spd="slow" p14:dur="2000" advTm="51051"/>
    </mc:Choice>
    <mc:Fallback>
      <p:transition spd="slow" advTm="51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B0F0"/>
                </a:solidFill>
                <a:latin typeface="Times New Roman" pitchFamily="18" charset="0"/>
                <a:cs typeface="Times New Roman" pitchFamily="18" charset="0"/>
              </a:rPr>
              <a:t>INTRODUCTION</a:t>
            </a:r>
          </a:p>
        </p:txBody>
      </p:sp>
      <p:sp>
        <p:nvSpPr>
          <p:cNvPr id="5" name="Rectangle 4"/>
          <p:cNvSpPr/>
          <p:nvPr/>
        </p:nvSpPr>
        <p:spPr>
          <a:xfrm>
            <a:off x="769257" y="2179696"/>
            <a:ext cx="10885714" cy="3416320"/>
          </a:xfrm>
          <a:prstGeom prst="rect">
            <a:avLst/>
          </a:prstGeom>
        </p:spPr>
        <p:txBody>
          <a:bodyPr wrap="square">
            <a:spAutoFit/>
          </a:bodyPr>
          <a:lstStyle/>
          <a:p>
            <a:pPr marL="342900" indent="-342900" algn="just">
              <a:buFont typeface="Wingdings" panose="05000000000000000000" pitchFamily="2" charset="2"/>
              <a:buChar char="Ø"/>
            </a:pPr>
            <a:r>
              <a:rPr lang="en-US" sz="2400" dirty="0">
                <a:latin typeface="Times New Roman" panose="02020603050405020304" pitchFamily="18" charset="0"/>
                <a:ea typeface="Calibri" panose="020F0502020204030204" pitchFamily="34" charset="0"/>
                <a:cs typeface="Times New Roman" panose="02020603050405020304" pitchFamily="18" charset="0"/>
              </a:rPr>
              <a:t>Climate Predictions are the hot issue of every country</a:t>
            </a:r>
          </a:p>
          <a:p>
            <a:pPr marL="342900" indent="-342900" algn="just">
              <a:buFont typeface="Wingdings" panose="05000000000000000000" pitchFamily="2" charset="2"/>
              <a:buChar char="Ø"/>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Ø"/>
            </a:pPr>
            <a:r>
              <a:rPr lang="en-US" sz="2400" dirty="0">
                <a:latin typeface="Times New Roman" panose="02020603050405020304" pitchFamily="18" charset="0"/>
                <a:ea typeface="Calibri" panose="020F0502020204030204" pitchFamily="34" charset="0"/>
                <a:cs typeface="Times New Roman" panose="02020603050405020304" pitchFamily="18" charset="0"/>
              </a:rPr>
              <a:t> Based on the variation in meteorological events and also based on a change of situations, models and recreations which contain the bundle of assumptions</a:t>
            </a:r>
          </a:p>
          <a:p>
            <a:pPr algn="just"/>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Projection of Climate and its effects on whole atmosphere including earth.</a:t>
            </a:r>
          </a:p>
          <a:p>
            <a:pPr algn="just"/>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The climate predictions are a basic tool for strategy making, monetary movement, and resource management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9817450"/>
      </p:ext>
    </p:extLst>
  </p:cSld>
  <p:clrMapOvr>
    <a:masterClrMapping/>
  </p:clrMapOvr>
  <mc:AlternateContent xmlns:mc="http://schemas.openxmlformats.org/markup-compatibility/2006">
    <mc:Choice xmlns:p14="http://schemas.microsoft.com/office/powerpoint/2010/main" Requires="p14">
      <p:transition spd="slow" p14:dur="2000" advTm="44132"/>
    </mc:Choice>
    <mc:Fallback>
      <p:transition spd="slow" advTm="4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B0F0"/>
                </a:solidFill>
                <a:latin typeface="Times New Roman" pitchFamily="18" charset="0"/>
                <a:cs typeface="Times New Roman" pitchFamily="18" charset="0"/>
              </a:rPr>
              <a:t>INTRODUCTION</a:t>
            </a:r>
          </a:p>
        </p:txBody>
      </p:sp>
      <p:sp>
        <p:nvSpPr>
          <p:cNvPr id="5" name="Rectangle 4"/>
          <p:cNvSpPr/>
          <p:nvPr/>
        </p:nvSpPr>
        <p:spPr>
          <a:xfrm>
            <a:off x="769257" y="2179696"/>
            <a:ext cx="10885714" cy="3785652"/>
          </a:xfrm>
          <a:prstGeom prst="rect">
            <a:avLst/>
          </a:prstGeom>
        </p:spPr>
        <p:txBody>
          <a:bodyPr wrap="square">
            <a:spAutoFit/>
          </a:bodyPr>
          <a:lstStyle/>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Climate change as a global issue for public policy and decision-making</a:t>
            </a:r>
          </a:p>
          <a:p>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The future scenarios of climate predictions and its variation are helped to detect the potential impact of climate change on Selected Urban Cities of Sindh.</a:t>
            </a:r>
          </a:p>
          <a:p>
            <a:pPr marL="285750" indent="-285750">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The climate changes highly impacts on water assets, energy, health, agriculture, economic, industrial and private sectors </a:t>
            </a:r>
          </a:p>
          <a:p>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Highly unexpected meteorological events are the alarming situation of climate change and its impact on study areas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4464260"/>
      </p:ext>
    </p:extLst>
  </p:cSld>
  <p:clrMapOvr>
    <a:masterClrMapping/>
  </p:clrMapOvr>
  <mc:AlternateContent xmlns:mc="http://schemas.openxmlformats.org/markup-compatibility/2006">
    <mc:Choice xmlns:p14="http://schemas.microsoft.com/office/powerpoint/2010/main" Requires="p14">
      <p:transition spd="slow" p14:dur="2000" advTm="35514"/>
    </mc:Choice>
    <mc:Fallback>
      <p:transition spd="slow" advTm="3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1"/>
                </a:solidFill>
                <a:latin typeface="Times New Roman" panose="02020603050405020304" pitchFamily="18" charset="0"/>
                <a:cs typeface="Times New Roman" panose="02020603050405020304" pitchFamily="18" charset="0"/>
              </a:rPr>
              <a:t>LITERATURE REVIEW</a:t>
            </a:r>
          </a:p>
        </p:txBody>
      </p:sp>
      <p:sp>
        <p:nvSpPr>
          <p:cNvPr id="5" name="Rectangle 4"/>
          <p:cNvSpPr/>
          <p:nvPr/>
        </p:nvSpPr>
        <p:spPr>
          <a:xfrm>
            <a:off x="769257" y="1684247"/>
            <a:ext cx="10885714" cy="5201424"/>
          </a:xfrm>
          <a:prstGeom prst="rect">
            <a:avLst/>
          </a:prstGeom>
        </p:spPr>
        <p:txBody>
          <a:bodyPr wrap="square">
            <a:spAutoFit/>
          </a:bodyPr>
          <a:lstStyle/>
          <a:p>
            <a:pPr marL="290513" indent="-290513" algn="just">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Pakistan owing to its warm climate is especially vulnerable to climate change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Rasul</a:t>
            </a:r>
            <a:r>
              <a:rPr lang="en-US" sz="2400" dirty="0">
                <a:latin typeface="Times New Roman" pitchFamily="18" charset="0"/>
                <a:cs typeface="Times New Roman" pitchFamily="18" charset="0"/>
              </a:rPr>
              <a:t>, G., Afzal, M., Zahid, M., &amp; Ali Bukhari, S. A., 2012)</a:t>
            </a:r>
          </a:p>
          <a:p>
            <a:pPr marL="290513" indent="-290513" algn="just">
              <a:spcAft>
                <a:spcPts val="600"/>
              </a:spcAft>
              <a:buFont typeface="Wingdings" panose="05000000000000000000" pitchFamily="2" charset="2"/>
              <a:buChar char="Ø"/>
            </a:pPr>
            <a:endParaRPr lang="en-US" sz="2400" dirty="0">
              <a:latin typeface="Times New Roman" pitchFamily="18" charset="0"/>
              <a:cs typeface="Times New Roman" pitchFamily="18" charset="0"/>
            </a:endParaRPr>
          </a:p>
          <a:p>
            <a:pPr marL="290513" indent="-290513" algn="just">
              <a:spcAft>
                <a:spcPts val="600"/>
              </a:spcAft>
              <a:buFont typeface="Wingdings" panose="05000000000000000000" pitchFamily="2" charset="2"/>
              <a:buChar char="Ø"/>
            </a:pPr>
            <a:r>
              <a:rPr lang="en-US" sz="2400" dirty="0">
                <a:latin typeface="Times New Roman" pitchFamily="18" charset="0"/>
                <a:cs typeface="Times New Roman" pitchFamily="18" charset="0"/>
              </a:rPr>
              <a:t>The extreme climatic events are fully depended on the various climatic indicators that could be used during processing of the data of climate models for the prediction of incoming scenarios related with meteorology and climate. (P. </a:t>
            </a:r>
            <a:r>
              <a:rPr lang="en-US" sz="2400" dirty="0" err="1">
                <a:latin typeface="Times New Roman" pitchFamily="18" charset="0"/>
                <a:cs typeface="Times New Roman" pitchFamily="18" charset="0"/>
              </a:rPr>
              <a:t>Frich</a:t>
            </a:r>
            <a:r>
              <a:rPr lang="en-US" sz="2400" dirty="0">
                <a:latin typeface="Times New Roman" pitchFamily="18" charset="0"/>
                <a:cs typeface="Times New Roman" pitchFamily="18" charset="0"/>
              </a:rPr>
              <a:t>, L. V. Alexander, P. Della-Marta, B. Gleason, M. Haylock, A. M. G. Klein Tank, T. Peterson., (2002))</a:t>
            </a:r>
          </a:p>
          <a:p>
            <a:pPr marL="290513" indent="-290513" algn="just">
              <a:spcAft>
                <a:spcPts val="600"/>
              </a:spcAft>
              <a:buFont typeface="Wingdings" panose="05000000000000000000" pitchFamily="2" charset="2"/>
              <a:buChar char="Ø"/>
            </a:pPr>
            <a:endParaRPr lang="en-US" sz="2400" dirty="0">
              <a:latin typeface="Times New Roman" pitchFamily="18" charset="0"/>
              <a:cs typeface="Times New Roman" pitchFamily="18" charset="0"/>
            </a:endParaRPr>
          </a:p>
          <a:p>
            <a:pPr marL="290513" indent="-290513" algn="just">
              <a:spcAft>
                <a:spcPts val="600"/>
              </a:spcAft>
              <a:buFont typeface="Wingdings" panose="05000000000000000000" pitchFamily="2" charset="2"/>
              <a:buChar char="Ø"/>
            </a:pPr>
            <a:r>
              <a:rPr lang="en-US" sz="2400" dirty="0">
                <a:latin typeface="Times New Roman" pitchFamily="18" charset="0"/>
                <a:cs typeface="Times New Roman" pitchFamily="18" charset="0"/>
              </a:rPr>
              <a:t>The variation in anthropogenic activities causes to reduce of natural resource and it’s highly impact regional and local meteorological events and also on the natural land use and land covers. (</a:t>
            </a:r>
            <a:r>
              <a:rPr lang="en-GB" sz="2400" dirty="0">
                <a:latin typeface="Times New Roman" panose="02020603050405020304" pitchFamily="18" charset="0"/>
                <a:cs typeface="Times New Roman" panose="02020603050405020304" pitchFamily="18" charset="0"/>
              </a:rPr>
              <a:t>H.U. ABBASI, A. S. SOOMRO A. MEMON, S. R. SAMO, I. R. KARAS, 2012)</a:t>
            </a:r>
            <a:endParaRPr lang="en-US"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6961824"/>
      </p:ext>
    </p:extLst>
  </p:cSld>
  <p:clrMapOvr>
    <a:masterClrMapping/>
  </p:clrMapOvr>
  <mc:AlternateContent xmlns:mc="http://schemas.openxmlformats.org/markup-compatibility/2006">
    <mc:Choice xmlns:p14="http://schemas.microsoft.com/office/powerpoint/2010/main" Requires="p14">
      <p:transition spd="slow" p14:dur="2000" advTm="18855"/>
    </mc:Choice>
    <mc:Fallback>
      <p:transition spd="slow" advTm="1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accent1"/>
                </a:solidFill>
                <a:latin typeface="Times New Roman" panose="02020603050405020304" pitchFamily="18" charset="0"/>
                <a:cs typeface="Times New Roman" panose="02020603050405020304" pitchFamily="18" charset="0"/>
              </a:rPr>
              <a:t>LITERATURE REVIEW</a:t>
            </a:r>
          </a:p>
        </p:txBody>
      </p:sp>
      <p:sp>
        <p:nvSpPr>
          <p:cNvPr id="5" name="Rectangle 4"/>
          <p:cNvSpPr/>
          <p:nvPr/>
        </p:nvSpPr>
        <p:spPr>
          <a:xfrm>
            <a:off x="769257" y="2179696"/>
            <a:ext cx="10885714" cy="4462760"/>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The steady and irreversible change in long term statistics of meteorological parameters impact on the climate in that may be in a definite district or over the whole globe is called climate change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Ikram</a:t>
            </a:r>
            <a:r>
              <a:rPr lang="en-US" sz="2400" dirty="0">
                <a:latin typeface="Times New Roman" pitchFamily="18" charset="0"/>
                <a:cs typeface="Times New Roman" pitchFamily="18" charset="0"/>
              </a:rPr>
              <a:t>, F., Afzal, M., Bukhari, S. A. A., &amp; Ahmed, B. (2016))</a:t>
            </a:r>
          </a:p>
          <a:p>
            <a:pPr marL="342900" indent="-342900" algn="just">
              <a:spcAft>
                <a:spcPts val="600"/>
              </a:spcAft>
              <a:buFont typeface="Wingdings" panose="05000000000000000000" pitchFamily="2" charset="2"/>
              <a:buChar char="Ø"/>
            </a:pPr>
            <a:endParaRPr lang="en-US" sz="2400" dirty="0">
              <a:latin typeface="Times New Roman" pitchFamily="18" charset="0"/>
              <a:cs typeface="Times New Roman" pitchFamily="18" charset="0"/>
            </a:endParaRPr>
          </a:p>
          <a:p>
            <a:pPr marL="342900" indent="-342900" algn="just">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The world-wide average temperature has risen by 0.6°C, over southern east and central parts of United States while an increase of 1.5°C is reported on south Asia</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Zaitao</a:t>
            </a:r>
            <a:r>
              <a:rPr lang="en-US" sz="2400" dirty="0">
                <a:latin typeface="Times New Roman" panose="02020603050405020304" pitchFamily="18" charset="0"/>
                <a:cs typeface="Times New Roman" panose="02020603050405020304" pitchFamily="18" charset="0"/>
              </a:rPr>
              <a:t>, P., L. </a:t>
            </a:r>
            <a:r>
              <a:rPr lang="en-US" sz="2400" dirty="0" err="1">
                <a:latin typeface="Times New Roman" panose="02020603050405020304" pitchFamily="18" charset="0"/>
                <a:cs typeface="Times New Roman" panose="02020603050405020304" pitchFamily="18" charset="0"/>
              </a:rPr>
              <a:t>Xiaodong</a:t>
            </a:r>
            <a:r>
              <a:rPr lang="en-US" sz="2400" dirty="0">
                <a:latin typeface="Times New Roman" panose="02020603050405020304" pitchFamily="18" charset="0"/>
                <a:cs typeface="Times New Roman" panose="02020603050405020304" pitchFamily="18" charset="0"/>
              </a:rPr>
              <a:t>, K. </a:t>
            </a:r>
            <a:r>
              <a:rPr lang="en-US" sz="2400" dirty="0" err="1">
                <a:latin typeface="Times New Roman" panose="02020603050405020304" pitchFamily="18" charset="0"/>
                <a:cs typeface="Times New Roman" panose="02020603050405020304" pitchFamily="18" charset="0"/>
              </a:rPr>
              <a:t>Sanjiv</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G.Zhiqiu</a:t>
            </a:r>
            <a:r>
              <a:rPr lang="en-US" sz="2400" dirty="0">
                <a:latin typeface="Times New Roman" panose="02020603050405020304" pitchFamily="18" charset="0"/>
                <a:cs typeface="Times New Roman" panose="02020603050405020304" pitchFamily="18" charset="0"/>
              </a:rPr>
              <a:t>, K. James, 2013)</a:t>
            </a:r>
          </a:p>
          <a:p>
            <a:pPr marL="342900" indent="-3429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342900" indent="-342900" algn="just">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The onset of climate change is indicated by mean temperature. (</a:t>
            </a:r>
            <a:r>
              <a:rPr lang="en-US" sz="2400" dirty="0">
                <a:latin typeface="Times New Roman" panose="02020603050405020304" pitchFamily="18" charset="0"/>
                <a:cs typeface="Times New Roman" panose="02020603050405020304" pitchFamily="18" charset="0"/>
              </a:rPr>
              <a:t>Iqbal, W., M.Zahid,2014</a:t>
            </a:r>
            <a:r>
              <a:rPr lang="en-GB"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2005851"/>
      </p:ext>
    </p:extLst>
  </p:cSld>
  <p:clrMapOvr>
    <a:masterClrMapping/>
  </p:clrMapOvr>
  <mc:AlternateContent xmlns:mc="http://schemas.openxmlformats.org/markup-compatibility/2006">
    <mc:Choice xmlns:p14="http://schemas.microsoft.com/office/powerpoint/2010/main" Requires="p14">
      <p:transition spd="slow" p14:dur="2000" advTm="25363"/>
    </mc:Choice>
    <mc:Fallback>
      <p:transition spd="slow" advTm="2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16685" y="1364343"/>
            <a:ext cx="3541487" cy="4644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smtClean="0">
                <a:solidFill>
                  <a:srgbClr val="00B0F0"/>
                </a:solidFill>
                <a:latin typeface="Times New Roman" pitchFamily="18" charset="0"/>
                <a:cs typeface="Times New Roman" pitchFamily="18" charset="0"/>
              </a:rPr>
              <a:t>STUDY AREA</a:t>
            </a:r>
            <a:endParaRPr lang="en-US" sz="2800" b="1" dirty="0">
              <a:solidFill>
                <a:srgbClr val="00B0F0"/>
              </a:solidFill>
              <a:latin typeface="Times New Roman" pitchFamily="18" charset="0"/>
              <a:cs typeface="Times New Roman" pitchFamily="18" charset="0"/>
            </a:endParaRPr>
          </a:p>
        </p:txBody>
      </p:sp>
      <p:pic>
        <p:nvPicPr>
          <p:cNvPr id="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75657"/>
            <a:ext cx="7692571" cy="56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7692570" y="2373085"/>
            <a:ext cx="4499429" cy="38878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just">
              <a:spcAft>
                <a:spcPts val="600"/>
              </a:spcAft>
              <a:buFont typeface="Wingdings" panose="05000000000000000000" pitchFamily="2" charset="2"/>
              <a:buChar char="Ø"/>
            </a:pPr>
            <a:r>
              <a:rPr lang="en-US" altLang="en-US" sz="2800" dirty="0" smtClean="0">
                <a:latin typeface="Times New Roman" panose="02020603050405020304" pitchFamily="18" charset="0"/>
                <a:cs typeface="Times New Roman" panose="02020603050405020304" pitchFamily="18" charset="0"/>
              </a:rPr>
              <a:t>Past Climatic Condition </a:t>
            </a:r>
          </a:p>
          <a:p>
            <a:pPr marL="457200" indent="-457200" algn="just">
              <a:spcAft>
                <a:spcPts val="600"/>
              </a:spcAft>
              <a:buFont typeface="Wingdings" panose="05000000000000000000" pitchFamily="2" charset="2"/>
              <a:buChar char="Ø"/>
            </a:pPr>
            <a:endParaRPr lang="en-US" altLang="en-US" sz="2800" dirty="0" smtClean="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altLang="en-US" sz="2800" dirty="0" smtClean="0">
                <a:latin typeface="Times New Roman" panose="02020603050405020304" pitchFamily="18" charset="0"/>
                <a:cs typeface="Times New Roman" panose="02020603050405020304" pitchFamily="18" charset="0"/>
              </a:rPr>
              <a:t>Present Climatic Condition (Actual)</a:t>
            </a:r>
          </a:p>
          <a:p>
            <a:pPr marL="457200" indent="-457200" algn="just">
              <a:spcAft>
                <a:spcPts val="600"/>
              </a:spcAft>
              <a:buFont typeface="Wingdings" panose="05000000000000000000" pitchFamily="2" charset="2"/>
              <a:buChar char="Ø"/>
            </a:pPr>
            <a:endParaRPr lang="en-US" altLang="en-US" sz="2800" dirty="0" smtClean="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altLang="en-US" sz="2800" dirty="0" smtClean="0">
                <a:latin typeface="Times New Roman" panose="02020603050405020304" pitchFamily="18" charset="0"/>
                <a:cs typeface="Times New Roman" panose="02020603050405020304" pitchFamily="18" charset="0"/>
              </a:rPr>
              <a:t>Future Climatic Condition (Predicted)</a:t>
            </a:r>
          </a:p>
          <a:p>
            <a:pPr>
              <a:spcAft>
                <a:spcPts val="600"/>
              </a:spcAft>
            </a:pPr>
            <a:endParaRPr lang="en-US" sz="2600" dirty="0"/>
          </a:p>
        </p:txBody>
      </p:sp>
      <p:sp>
        <p:nvSpPr>
          <p:cNvPr id="10" name="Slide Number Placeholder 9"/>
          <p:cNvSpPr>
            <a:spLocks noGrp="1"/>
          </p:cNvSpPr>
          <p:nvPr>
            <p:ph type="sldNum" sz="quarter" idx="12"/>
          </p:nvPr>
        </p:nvSpPr>
        <p:spPr/>
        <p:txBody>
          <a:bodyPr/>
          <a:lstStyle/>
          <a:p>
            <a:fld id="{565CE74E-AB26-4998-AD42-012C4C1AD076}" type="slidenum">
              <a:rPr lang="zh-CN" altLang="en-US" smtClean="0"/>
              <a:t>7</a:t>
            </a:fld>
            <a:endParaRPr lang="zh-CN" alt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60921343"/>
      </p:ext>
    </p:extLst>
  </p:cSld>
  <p:clrMapOvr>
    <a:masterClrMapping/>
  </p:clrMapOvr>
  <mc:AlternateContent xmlns:mc="http://schemas.openxmlformats.org/markup-compatibility/2006">
    <mc:Choice xmlns:p14="http://schemas.microsoft.com/office/powerpoint/2010/main" Requires="p14">
      <p:transition spd="slow" p14:dur="2000" advTm="69810"/>
    </mc:Choice>
    <mc:Fallback>
      <p:transition spd="slow" advTm="69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rgbClr val="00B0F0"/>
                </a:solidFill>
                <a:latin typeface="Times New Roman" pitchFamily="18" charset="0"/>
                <a:cs typeface="Times New Roman" pitchFamily="18" charset="0"/>
              </a:rPr>
              <a:t>OBJECTIVES</a:t>
            </a:r>
          </a:p>
        </p:txBody>
      </p:sp>
      <p:sp>
        <p:nvSpPr>
          <p:cNvPr id="5" name="Rectangle 4"/>
          <p:cNvSpPr/>
          <p:nvPr/>
        </p:nvSpPr>
        <p:spPr>
          <a:xfrm>
            <a:off x="769257" y="1831967"/>
            <a:ext cx="10885714" cy="4411785"/>
          </a:xfrm>
          <a:prstGeom prst="rect">
            <a:avLst/>
          </a:prstGeom>
        </p:spPr>
        <p:txBody>
          <a:bodyPr wrap="square">
            <a:spAutoFit/>
          </a:bodyPr>
          <a:lstStyle/>
          <a:p>
            <a:pPr marL="457200" lvl="0" indent="-457200" algn="just">
              <a:lnSpc>
                <a:spcPct val="20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main study area is focused on the major cities of South Asia but due to lack of resources and accuracy of results, it is started from selected urban cities of Sindh</a:t>
            </a:r>
            <a:endParaRPr lang="en-GB" sz="2400" dirty="0">
              <a:latin typeface="Times New Roman" panose="02020603050405020304" pitchFamily="18" charset="0"/>
              <a:cs typeface="Times New Roman" panose="02020603050405020304" pitchFamily="18" charset="0"/>
            </a:endParaRPr>
          </a:p>
          <a:p>
            <a:pPr marL="457200" lvl="0" indent="-457200" algn="just">
              <a:lnSpc>
                <a:spcPct val="200000"/>
              </a:lnSpc>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To analysis climate prediction of study areas</a:t>
            </a:r>
          </a:p>
          <a:p>
            <a:pPr marL="457200" lvl="0" indent="-457200" algn="just">
              <a:lnSpc>
                <a:spcPct val="200000"/>
              </a:lnSpc>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To asses &amp; determine climatic impact areas under high risk of  study areas</a:t>
            </a:r>
          </a:p>
          <a:p>
            <a:pPr marL="457200" lvl="0" indent="-457200" algn="just">
              <a:lnSpc>
                <a:spcPct val="200000"/>
              </a:lnSpc>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To assess and predict meteorological disasters due to climate effect till the end of 2099</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5131744"/>
      </p:ext>
    </p:extLst>
  </p:cSld>
  <p:clrMapOvr>
    <a:masterClrMapping/>
  </p:clrMapOvr>
  <mc:AlternateContent xmlns:mc="http://schemas.openxmlformats.org/markup-compatibility/2006">
    <mc:Choice xmlns:p14="http://schemas.microsoft.com/office/powerpoint/2010/main" Requires="p14">
      <p:transition spd="slow" p14:dur="2000" advTm="45728"/>
    </mc:Choice>
    <mc:Fallback>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40214" y="1154476"/>
            <a:ext cx="7543800" cy="5297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buClr>
                <a:schemeClr val="accent2">
                  <a:lumMod val="75000"/>
                </a:schemeClr>
              </a:buClr>
            </a:pPr>
            <a:r>
              <a:rPr lang="en-US" sz="2800" b="1" dirty="0">
                <a:solidFill>
                  <a:srgbClr val="00B0F0"/>
                </a:solidFill>
                <a:latin typeface="Times New Roman" pitchFamily="18" charset="0"/>
                <a:cs typeface="Times New Roman" pitchFamily="18" charset="0"/>
              </a:rPr>
              <a:t>RESEARCH DATA</a:t>
            </a:r>
          </a:p>
        </p:txBody>
      </p:sp>
      <p:sp>
        <p:nvSpPr>
          <p:cNvPr id="5" name="Rectangle 4"/>
          <p:cNvSpPr/>
          <p:nvPr/>
        </p:nvSpPr>
        <p:spPr>
          <a:xfrm>
            <a:off x="769257" y="1806209"/>
            <a:ext cx="10885714" cy="4770537"/>
          </a:xfrm>
          <a:prstGeom prst="rect">
            <a:avLst/>
          </a:prstGeom>
        </p:spPr>
        <p:txBody>
          <a:bodyPr wrap="square">
            <a:spAutoFit/>
          </a:bodyPr>
          <a:lstStyle/>
          <a:p>
            <a:pPr marL="457200" indent="-457200" algn="just">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Ground Based Weather Data (Pakistan Meteorological Department)-1961-2018</a:t>
            </a:r>
          </a:p>
          <a:p>
            <a:pPr marL="457200" indent="-457200" algn="just">
              <a:spcAft>
                <a:spcPts val="600"/>
              </a:spcAft>
              <a:buFont typeface="Wingdings" panose="05000000000000000000" pitchFamily="2" charset="2"/>
              <a:buChar char="Ø"/>
            </a:pPr>
            <a:endParaRPr lang="en-GB"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GB" sz="2400" dirty="0">
                <a:latin typeface="Times New Roman" panose="02020603050405020304" pitchFamily="18" charset="0"/>
                <a:cs typeface="Times New Roman" panose="02020603050405020304" pitchFamily="18" charset="0"/>
              </a:rPr>
              <a:t>GIS Data (GIS Shapefile of Study Area)</a:t>
            </a:r>
          </a:p>
          <a:p>
            <a:pPr marL="457200" indent="-457200" algn="just">
              <a:spcAft>
                <a:spcPts val="600"/>
              </a:spcAft>
              <a:buFont typeface="Wingdings" panose="05000000000000000000" pitchFamily="2" charset="2"/>
              <a:buChar char="Ø"/>
            </a:pPr>
            <a:endParaRPr lang="en-GB"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Population Data of Study Area (1951-2017)- Used to identify anthropogenic activities.</a:t>
            </a: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Climate Data (Past, Present &amp; Future Data) on the based of models</a:t>
            </a:r>
          </a:p>
          <a:p>
            <a:pPr marL="457200" indent="-457200" algn="just">
              <a:spcAft>
                <a:spcPts val="600"/>
              </a:spcAft>
              <a:buFont typeface="Wingdings" panose="05000000000000000000" pitchFamily="2" charset="2"/>
              <a:buChar char="Ø"/>
            </a:pPr>
            <a:endParaRPr lang="en-US" sz="2400" dirty="0">
              <a:latin typeface="Times New Roman" panose="02020603050405020304" pitchFamily="18" charset="0"/>
              <a:cs typeface="Times New Roman" panose="02020603050405020304" pitchFamily="18" charset="0"/>
            </a:endParaRPr>
          </a:p>
          <a:p>
            <a:pPr marL="457200" indent="-457200" algn="just">
              <a:spcAft>
                <a:spcPts val="600"/>
              </a:spcAf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Satellite Data- (National Center of Environmental Prediction </a:t>
            </a:r>
            <a:r>
              <a:rPr lang="en-US" sz="2400" b="1" dirty="0">
                <a:latin typeface="Times New Roman" panose="02020603050405020304" pitchFamily="18" charset="0"/>
                <a:cs typeface="Times New Roman" panose="02020603050405020304" pitchFamily="18" charset="0"/>
              </a:rPr>
              <a:t>(NCEP) </a:t>
            </a:r>
            <a:r>
              <a:rPr lang="en-US" sz="2400" dirty="0">
                <a:latin typeface="Times New Roman" panose="02020603050405020304" pitchFamily="18" charset="0"/>
                <a:cs typeface="Times New Roman" panose="02020603050405020304" pitchFamily="18" charset="0"/>
              </a:rPr>
              <a:t>Data) (1979-2014), LANDSAT data, MODIS Imaginary </a:t>
            </a:r>
            <a:endParaRPr lang="en-GB" sz="24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2958167"/>
      </p:ext>
    </p:extLst>
  </p:cSld>
  <p:clrMapOvr>
    <a:masterClrMapping/>
  </p:clrMapOvr>
  <mc:AlternateContent xmlns:mc="http://schemas.openxmlformats.org/markup-compatibility/2006">
    <mc:Choice xmlns:p14="http://schemas.microsoft.com/office/powerpoint/2010/main" Requires="p14">
      <p:transition spd="slow" p14:dur="2000" advTm="34377"/>
    </mc:Choice>
    <mc:Fallback>
      <p:transition spd="slow" advTm="3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4|16.9|0.9|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1211</Words>
  <Application>Microsoft Office PowerPoint</Application>
  <PresentationFormat>Widescreen</PresentationFormat>
  <Paragraphs>123</Paragraphs>
  <Slides>23</Slides>
  <Notes>0</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微软雅黑</vt:lpstr>
      <vt:lpstr>Arial</vt:lpstr>
      <vt:lpstr>Calibri</vt:lpstr>
      <vt:lpstr>Times New Roman</vt:lpstr>
      <vt:lpstr>Wingdings</vt:lpstr>
      <vt:lpstr>Office 主题</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haseeb</cp:lastModifiedBy>
  <cp:revision>41</cp:revision>
  <dcterms:created xsi:type="dcterms:W3CDTF">2021-07-03T03:14:00Z</dcterms:created>
  <dcterms:modified xsi:type="dcterms:W3CDTF">2021-10-26T14:30:24Z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11875ED072054644AFC55C93CAD7271B</vt:lpwstr>
  </property>
  <property fmtid="{D5CDD505-2E9C-101B-9397-08002B2CF9AE}" pid="3" name="KSOProductBuildVer">
    <vt:lpwstr>2052-11.1.0.10700</vt:lpwstr>
  </property>
</Properties>
</file>