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5"/>
  </p:notesMasterIdLst>
  <p:sldIdLst>
    <p:sldId id="257" r:id="rId3"/>
    <p:sldId id="777" r:id="rId4"/>
    <p:sldId id="357" r:id="rId5"/>
    <p:sldId id="783" r:id="rId6"/>
    <p:sldId id="773" r:id="rId7"/>
    <p:sldId id="762" r:id="rId8"/>
    <p:sldId id="781" r:id="rId9"/>
    <p:sldId id="265" r:id="rId10"/>
    <p:sldId id="775" r:id="rId11"/>
    <p:sldId id="784" r:id="rId12"/>
    <p:sldId id="776" r:id="rId13"/>
    <p:sldId id="772" r:id="rId14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5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64" autoAdjust="0"/>
    <p:restoredTop sz="93809" autoAdjust="0"/>
  </p:normalViewPr>
  <p:slideViewPr>
    <p:cSldViewPr snapToGrid="0">
      <p:cViewPr varScale="1">
        <p:scale>
          <a:sx n="67" d="100"/>
          <a:sy n="67" d="100"/>
        </p:scale>
        <p:origin x="12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24CA8-06CA-47E1-AA33-24E6D03EE11C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C6102-F816-480B-90C3-D06CB0C5D3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45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40108-2B11-4BEF-B9E8-D4428C9EA8A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15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40108-2B11-4BEF-B9E8-D4428C9EA8A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15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2" descr="TopBkg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0" descr="Top_JAXA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34" y="5772151"/>
            <a:ext cx="187113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5" name="Rectangle 19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0" y="4316414"/>
            <a:ext cx="12192000" cy="1089025"/>
          </a:xfrm>
        </p:spPr>
        <p:txBody>
          <a:bodyPr tIns="45720" anchor="ctr"/>
          <a:lstStyle>
            <a:lvl1pPr marL="0" indent="0" algn="ctr">
              <a:buFontTx/>
              <a:buNone/>
              <a:defRPr sz="2000" b="1">
                <a:solidFill>
                  <a:srgbClr val="2364CF"/>
                </a:solidFill>
              </a:defRPr>
            </a:lvl1pPr>
          </a:lstStyle>
          <a:p>
            <a:pPr lvl="0"/>
            <a:r>
              <a:rPr lang="ja-JP" altLang="en-US" noProof="0"/>
              <a:t>マスター サブタイトルの書式設定</a:t>
            </a:r>
          </a:p>
        </p:txBody>
      </p:sp>
      <p:sp>
        <p:nvSpPr>
          <p:cNvPr id="9236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0" y="2378075"/>
            <a:ext cx="12192000" cy="1931988"/>
          </a:xfrm>
        </p:spPr>
        <p:txBody>
          <a:bodyPr lIns="91440" tIns="45720" rIns="91440" bIns="45720" anchor="ctr"/>
          <a:lstStyle>
            <a:lvl1pPr algn="ctr">
              <a:defRPr sz="3600"/>
            </a:lvl1pPr>
          </a:lstStyle>
          <a:p>
            <a:pPr lv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6" name="Rectangle 5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90500" y="6453188"/>
            <a:ext cx="1708151" cy="40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00" b="1"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2BF38-77ED-4339-8C30-B4CE0DC0489A}" type="datetime1">
              <a:rPr lang="en-US" altLang="ja-JP" smtClean="0">
                <a:solidFill>
                  <a:srgbClr val="18180E"/>
                </a:solidFill>
              </a:rPr>
              <a:t>10/26/2021</a:t>
            </a:fld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7" name="Rectangle 54"/>
          <p:cNvSpPr>
            <a:spLocks noGrp="1" noChangeArrowheads="1"/>
          </p:cNvSpPr>
          <p:nvPr>
            <p:ph type="ftr" sz="quarter" idx="11"/>
          </p:nvPr>
        </p:nvSpPr>
        <p:spPr>
          <a:xfrm>
            <a:off x="7253818" y="6429376"/>
            <a:ext cx="4726516" cy="4048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0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7253818" y="6488114"/>
            <a:ext cx="4726516" cy="346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D1C2D-FEAF-4660-8A0E-B9E60700260A}" type="slidenum">
              <a:rPr lang="en-US" altLang="ja-JP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96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989484" y="177801"/>
            <a:ext cx="2819400" cy="615791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29167" y="177801"/>
            <a:ext cx="8257117" cy="615791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7253818" y="6488114"/>
            <a:ext cx="4726516" cy="346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0C92E2-0F1B-4E9E-A1E4-A2943A8C411B}" type="slidenum">
              <a:rPr lang="en-US" altLang="ja-JP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04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2151" y="495300"/>
            <a:ext cx="11237383" cy="579438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114300" y="1155700"/>
            <a:ext cx="11836400" cy="5221288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1" y="6453188"/>
            <a:ext cx="1200151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63BBB-F562-432A-A8A8-2F83F35F85EE}" type="datetime1">
              <a:rPr lang="en-US" altLang="ja-JP" smtClean="0">
                <a:solidFill>
                  <a:srgbClr val="18180E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10/26/2021</a:t>
            </a:fld>
            <a:endParaRPr lang="ja-JP" altLang="ja-JP">
              <a:solidFill>
                <a:srgbClr val="18180E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7253818" y="6488114"/>
            <a:ext cx="4726516" cy="346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 dirty="0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04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48A982-12F9-400D-B5DF-173C76A29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E7F171E-9528-4FE8-A128-9BE1601B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4FC0AD-BF0D-479B-A7D6-56B447FE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2BF38-77ED-4339-8C30-B4CE0DC0489A}" type="datetime1">
              <a:rPr lang="en-US" altLang="ja-JP" smtClean="0">
                <a:solidFill>
                  <a:srgbClr val="18180E"/>
                </a:solidFill>
              </a:rPr>
              <a:t>10/26/2021</a:t>
            </a:fld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25652C8-AC23-4F9A-A1AA-29134A02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A9D28F-E8D9-4ABB-AC5C-4AD9BA97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327E-10A7-4916-A15B-41C3557AAF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6982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F1D560-4AA8-4139-8BA8-B087BFE6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94CA10-AA38-4DB3-87BB-F3923FFF5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FD6A0D-EFC1-4385-A8B1-2A2ED49C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67FA40-C8E1-40DA-843E-502CA9F6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EE60F1-1241-4B9C-8C06-BF3FBB75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F153-6B62-4379-87AE-064A7E0213DC}" type="slidenum">
              <a:rPr lang="en-US" altLang="ja-JP" smtClean="0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6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1B1DBB-FD4F-48B2-AA03-CF193020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F24DF5-A0EC-4D30-B1D9-ACDB892D3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EABE79-9B06-4C6F-8376-ECEB5237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C8D7A3-4C59-4193-AED9-45545063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FC6AA7-F8DD-4425-9F8E-59D79E1C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F153-9245-4A1B-BC7E-71F8B3C8DBB4}" type="slidenum">
              <a:rPr lang="en-US" altLang="ja-JP" smtClean="0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58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0272DA-7A96-4AD4-A73C-7D83EB35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1D19DF-77BA-4DE0-A998-D65EAE43A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959A269-C66E-4A2D-8263-AF559D7EF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583424-DD83-431D-8F1B-3A4792C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0E11B9-7C04-4123-A447-DFE36CAB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BD20BB-F012-4E78-88CE-172F9270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14B2E-6A25-4427-B99B-895B182803EC}" type="slidenum">
              <a:rPr lang="en-US" altLang="ja-JP" smtClean="0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03C6DC-3972-418B-B1D5-2278DCE6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29BEB22-2B62-411C-8DA9-50EF3FDD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DDE07C6-94F5-492A-8979-4984145F7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F352AE1-0BB5-4E39-958B-6F01D0615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D1314F0-C079-4619-82C8-D06FA90EB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70AAC31-994A-4EED-B561-D7E4CF9F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7CDEBCE-A913-4302-9CDE-038B9D10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08C4E41-3C9F-43D8-BB45-7578594A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8F42-B343-4A3B-8FEF-97CFB2816587}" type="slidenum">
              <a:rPr lang="en-US" altLang="ja-JP" smtClean="0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09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3376F0-BB90-4B4B-9969-49004634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9CB5B90-4B7F-4CF0-AE0F-03EB9173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C3BF62E-EBF4-4E2F-9F3A-0823389D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61DB49A-62B2-454C-944E-E123D3EB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BE16E-4B4E-4C6E-A817-7B145AFCB112}" type="slidenum">
              <a:rPr lang="en-US" altLang="ja-JP" smtClean="0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54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D1FC550-ADAE-42A6-AEBF-DC6F0DB1B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217D0E1-EA74-410A-A0D1-E3D87ADBE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C6DDCF-7EE1-44E1-9BE4-573D8861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8C220-A77A-4C30-AE81-AC5A89684695}" type="slidenum">
              <a:rPr lang="en-US" altLang="ja-JP" smtClean="0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7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A8F153-6B62-4379-87AE-064A7E0213DC}" type="slidenum">
              <a:rPr lang="en-US" altLang="ja-JP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32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2C4910-E72E-4955-8F4B-F73EC72C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9DD65E-0690-4B88-871D-6B344E153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4ABE035-1A33-4B84-BB94-B89C667A5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3C887EF-904C-4D1F-A478-7086EC89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5E133D9-7DDE-4C2D-8847-5B234A4B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D6EF1D9-AA8B-43E3-A454-4435A212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495642-754C-4778-B104-75602D2B186D}" type="slidenum">
              <a:rPr lang="en-US" altLang="ja-JP" smtClean="0">
                <a:solidFill>
                  <a:srgbClr val="18180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9077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5AB5AA-3F68-4C3B-9BDF-06ADCB84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6D56A52-A2D4-470B-9609-1A411585E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E7FC34C-39F3-46EF-A327-EE37B363E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64BB1F1-69BA-49AF-A938-6319C658D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1EFF692-2267-4FCD-9E7A-5E72E6BD3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4AB8155-2EE6-4B3B-89F4-892B51C7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038D-1DC4-4B7E-A827-FD72405A6AC1}" type="slidenum">
              <a:rPr lang="en-US" altLang="ja-JP" smtClean="0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34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127EEA-006D-4D78-8404-FB0428737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9BF91FA-7850-4316-9A66-661DF29BD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55A639-6C2F-4F74-B173-CEE85787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6CCD12-0417-426C-8A7C-151F71A0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3CA341-1609-4245-B2B4-9B461CDC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495642-754C-4778-B104-75602D2B186D}" type="slidenum">
              <a:rPr lang="en-US" altLang="ja-JP" smtClean="0">
                <a:solidFill>
                  <a:srgbClr val="18180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8240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48CF508-6217-4AA0-8DB5-7CE581A63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54046F-6EDD-4529-AC9D-77809814D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5D7A02-7787-4715-9450-F5AF2F8A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ADA10D-43DD-4E0F-A774-6DCAEE6B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E3C1B4-7F07-492B-998D-55699F47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2E2-0F1B-4E9E-A1E4-A2943A8C411B}" type="slidenum">
              <a:rPr lang="en-US" altLang="ja-JP" smtClean="0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5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7253818" y="6488114"/>
            <a:ext cx="4726516" cy="346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1F153-9245-4A1B-BC7E-71F8B3C8DBB4}" type="slidenum">
              <a:rPr lang="en-US" altLang="ja-JP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5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37634" y="1030289"/>
            <a:ext cx="5532967" cy="530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73801" y="1030289"/>
            <a:ext cx="5535084" cy="530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7253818" y="6488114"/>
            <a:ext cx="4726516" cy="346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14B2E-6A25-4427-B99B-895B182803EC}" type="slidenum">
              <a:rPr lang="en-US" altLang="ja-JP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7253818" y="6488114"/>
            <a:ext cx="4726516" cy="346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8" name="Rectangle 1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68F42-B343-4A3B-8FEF-97CFB2816587}" type="slidenum">
              <a:rPr lang="en-US" altLang="ja-JP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59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7253818" y="6488114"/>
            <a:ext cx="4726516" cy="346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4" name="Rectangle 1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BE16E-4B4E-4C6E-A817-7B145AFCB112}" type="slidenum">
              <a:rPr lang="en-US" altLang="ja-JP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7253818" y="6488114"/>
            <a:ext cx="4726516" cy="346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3" name="Rectangle 1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220-A77A-4C30-AE81-AC5A89684695}" type="slidenum">
              <a:rPr lang="en-US" altLang="ja-JP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6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7253818" y="6488114"/>
            <a:ext cx="4726516" cy="346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30AAB-4064-45FC-AF45-B5427C794880}" type="slidenum">
              <a:rPr lang="en-US" altLang="ja-JP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ftr" sz="quarter" idx="10"/>
          </p:nvPr>
        </p:nvSpPr>
        <p:spPr>
          <a:xfrm>
            <a:off x="7253818" y="6488114"/>
            <a:ext cx="4726516" cy="346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>
              <a:solidFill>
                <a:srgbClr val="18180E"/>
              </a:solidFill>
            </a:endParaRP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A038D-1DC4-4B7E-A827-FD72405A6AC1}" type="slidenum">
              <a:rPr lang="en-US" altLang="ja-JP">
                <a:solidFill>
                  <a:srgbClr val="18180E"/>
                </a:solidFill>
              </a:rPr>
              <a:pPr/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5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3" descr="Footer_Bkgn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76"/>
            <a:ext cx="12192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11" descr="Header_Bkgn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529167" y="177800"/>
            <a:ext cx="10221384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9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7633" y="1030289"/>
            <a:ext cx="11271251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pic>
        <p:nvPicPr>
          <p:cNvPr id="1031" name="Picture 109" descr="Bk_JAXA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6283326"/>
            <a:ext cx="125941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4" name="Rectangle 1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571067" y="6503988"/>
            <a:ext cx="104986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495642-754C-4778-B104-75602D2B186D}" type="slidenum">
              <a:rPr lang="en-US" altLang="ja-JP">
                <a:solidFill>
                  <a:srgbClr val="18180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  <p:pic>
        <p:nvPicPr>
          <p:cNvPr id="1033" name="Picture 112" descr="Header_TitleUnderlin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7713"/>
            <a:ext cx="10748433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スライド番号プレースホルダ 5"/>
          <p:cNvSpPr txBox="1">
            <a:spLocks/>
          </p:cNvSpPr>
          <p:nvPr userDrawn="1"/>
        </p:nvSpPr>
        <p:spPr>
          <a:xfrm>
            <a:off x="9355667" y="6483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2000" kern="1200">
                <a:solidFill>
                  <a:schemeClr val="tx1">
                    <a:tint val="75000"/>
                  </a:schemeClr>
                </a:solidFill>
                <a:latin typeface="Bradley Hand ITC" panose="03070402050302030203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49960-39A9-4FEC-AB45-FA01DC6D221C}" type="slidenum">
              <a:rPr lang="ja-JP" altLang="en-US" sz="2000" smtClean="0">
                <a:solidFill>
                  <a:schemeClr val="tx1"/>
                </a:solidFill>
              </a:rPr>
              <a:pPr/>
              <a:t>‹#›</a:t>
            </a:fld>
            <a:endParaRPr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6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kumimoji="1"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kumimoji="1" sz="2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19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98439D0-007F-4230-8E99-C1FC7770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A4C5AF3-9885-4AEE-BC47-B5182ED1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EE9D04-AA67-47B4-8348-F43166F166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C5C72-8D30-428F-9D34-6C91151C3D98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F2F0B3-8CB0-4223-AFEA-B2FE7F944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1CFB16-6BAC-4845-8AA7-A2A33C017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495642-754C-4778-B104-75602D2B186D}" type="slidenum">
              <a:rPr lang="en-US" altLang="ja-JP" smtClean="0">
                <a:solidFill>
                  <a:srgbClr val="18180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18180E"/>
              </a:solidFill>
            </a:endParaRPr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F5123600-2B05-4CDE-A7C2-9CC40B384A0F}"/>
              </a:ext>
            </a:extLst>
          </p:cNvPr>
          <p:cNvSpPr txBox="1">
            <a:spLocks/>
          </p:cNvSpPr>
          <p:nvPr userDrawn="1"/>
        </p:nvSpPr>
        <p:spPr>
          <a:xfrm>
            <a:off x="9355667" y="6483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2000" kern="1200">
                <a:solidFill>
                  <a:schemeClr val="tx1">
                    <a:tint val="75000"/>
                  </a:schemeClr>
                </a:solidFill>
                <a:latin typeface="Bradley Hand ITC" panose="03070402050302030203" pitchFamily="66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549960-39A9-4FEC-AB45-FA01DC6D221C}" type="slidenum">
              <a:rPr lang="ja-JP" altLang="en-US" sz="2000" smtClean="0">
                <a:solidFill>
                  <a:schemeClr val="tx1"/>
                </a:solidFill>
              </a:rPr>
              <a:pPr/>
              <a:t>‹#›</a:t>
            </a:fld>
            <a:endParaRPr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3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8.t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image" Target="../media/image19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image" Target="../media/image2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用户大会_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6525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E19266D-31CA-4B60-998D-F6F3AC3E5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036" y="1766094"/>
            <a:ext cx="10067925" cy="2387600"/>
          </a:xfrm>
        </p:spPr>
        <p:txBody>
          <a:bodyPr>
            <a:normAutofit/>
          </a:bodyPr>
          <a:lstStyle/>
          <a:p>
            <a:r>
              <a:rPr lang="en-GB" altLang="ja-JP" sz="36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A histogram matching method </a:t>
            </a:r>
            <a:br>
              <a:rPr lang="en-GB" altLang="ja-JP" sz="36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en-GB" altLang="ja-JP" sz="36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for GSMaP improvement in geostationary meteorological satellite observing areas</a:t>
            </a:r>
            <a:endParaRPr lang="ja-JP" altLang="en-US" sz="9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EA158523-5E9C-4010-BEBF-926BD393E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745038"/>
            <a:ext cx="9144000" cy="16557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Hitoshi Hirose, Tomoko Tashima, </a:t>
            </a:r>
            <a:r>
              <a:rPr lang="en-US" altLang="ja-JP" sz="20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Takuji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Kubota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ja-JP" sz="2000" b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Japan Aerospace Exploration Agency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Tomoaki Mega, Tomoo Ushio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000" b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Department of Engineering, Osaka University</a:t>
            </a:r>
          </a:p>
          <a:p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5DA5BF5D-C68B-4943-A79D-03ACD890D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03"/>
    </mc:Choice>
    <mc:Fallback>
      <p:transition spd="slow" advTm="3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A28E46-2BE7-4302-A017-E6073DCC1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Use of the ISCCP cloud classification data</a:t>
            </a:r>
            <a:endParaRPr kumimoji="1" lang="ja-JP" altLang="en-US" dirty="0"/>
          </a:p>
        </p:txBody>
      </p:sp>
      <p:pic>
        <p:nvPicPr>
          <p:cNvPr id="10" name="コンテンツ プレースホルダー 9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17E8A2AB-5584-44E8-8471-A3D39B2FEB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85" y="3179761"/>
            <a:ext cx="4911661" cy="3678239"/>
          </a:xfr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33DEE2-D74C-4B70-9A73-27CC71322F32}"/>
              </a:ext>
            </a:extLst>
          </p:cNvPr>
          <p:cNvSpPr/>
          <p:nvPr/>
        </p:nvSpPr>
        <p:spPr>
          <a:xfrm>
            <a:off x="10031827" y="6014321"/>
            <a:ext cx="1260390" cy="321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E0BE49-7287-40EC-9982-E0478E127185}"/>
              </a:ext>
            </a:extLst>
          </p:cNvPr>
          <p:cNvSpPr txBox="1"/>
          <p:nvPr/>
        </p:nvSpPr>
        <p:spPr>
          <a:xfrm>
            <a:off x="7198261" y="5609036"/>
            <a:ext cx="499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600" dirty="0"/>
              <a:t>ISCCP: </a:t>
            </a:r>
          </a:p>
          <a:p>
            <a:pPr algn="r"/>
            <a:r>
              <a:rPr kumimoji="1" lang="en-US" altLang="ja-JP" sz="1600" dirty="0"/>
              <a:t>International Satellite Cloud Climatology Project</a:t>
            </a:r>
          </a:p>
          <a:p>
            <a:pPr algn="r"/>
            <a:r>
              <a:rPr kumimoji="1" lang="en-US" altLang="ja-JP" sz="1600" dirty="0"/>
              <a:t>(https://isccp.giss.nasa.gov)</a:t>
            </a:r>
            <a:endParaRPr kumimoji="1" lang="ja-JP" altLang="en-US" sz="1600" dirty="0"/>
          </a:p>
        </p:txBody>
      </p:sp>
      <p:pic>
        <p:nvPicPr>
          <p:cNvPr id="14" name="コンテンツ プレースホルダー 13" descr="マップ&#10;&#10;自動的に生成された説明">
            <a:extLst>
              <a:ext uri="{FF2B5EF4-FFF2-40B4-BE49-F238E27FC236}">
                <a16:creationId xmlns:a16="http://schemas.microsoft.com/office/drawing/2014/main" id="{40F9BE32-D743-49FC-979E-5EC4D9C04F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47" y="1298178"/>
            <a:ext cx="5478611" cy="4302180"/>
          </a:xfrm>
        </p:spPr>
      </p:pic>
      <p:sp>
        <p:nvSpPr>
          <p:cNvPr id="15" name="コンテンツ プレースホルダー 5">
            <a:extLst>
              <a:ext uri="{FF2B5EF4-FFF2-40B4-BE49-F238E27FC236}">
                <a16:creationId xmlns:a16="http://schemas.microsoft.com/office/drawing/2014/main" id="{FCE89FC7-7474-4340-AEEA-269ADD0556ED}"/>
              </a:ext>
            </a:extLst>
          </p:cNvPr>
          <p:cNvSpPr txBox="1">
            <a:spLocks/>
          </p:cNvSpPr>
          <p:nvPr/>
        </p:nvSpPr>
        <p:spPr>
          <a:xfrm>
            <a:off x="188242" y="1256558"/>
            <a:ext cx="6411705" cy="1914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dirty="0">
                <a:solidFill>
                  <a:prstClr val="black"/>
                </a:solidFill>
              </a:rPr>
              <a:t>The ISCCP classifies clouds into nine types based on cloud top pressure and cloud optical thickness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dirty="0">
                <a:solidFill>
                  <a:prstClr val="black"/>
                </a:solidFill>
              </a:rPr>
              <a:t>The right figure shows deep convective and cirrostratus derived from it</a:t>
            </a:r>
          </a:p>
        </p:txBody>
      </p:sp>
      <p:pic>
        <p:nvPicPr>
          <p:cNvPr id="17" name="オーディオ 16">
            <a:hlinkClick r:id="" action="ppaction://media"/>
            <a:extLst>
              <a:ext uri="{FF2B5EF4-FFF2-40B4-BE49-F238E27FC236}">
                <a16:creationId xmlns:a16="http://schemas.microsoft.com/office/drawing/2014/main" id="{A9A0767D-BFE8-4D91-86DD-41E367450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7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43"/>
    </mc:Choice>
    <mc:Fallback>
      <p:transition spd="slow" advTm="46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12ECAA-C263-43C2-80A1-A65DAA22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Analysis by cloud type</a:t>
            </a:r>
            <a:endParaRPr kumimoji="1" lang="ja-JP" altLang="en-US" dirty="0"/>
          </a:p>
        </p:txBody>
      </p:sp>
      <p:sp>
        <p:nvSpPr>
          <p:cNvPr id="30" name="コンテンツ プレースホルダー 5">
            <a:extLst>
              <a:ext uri="{FF2B5EF4-FFF2-40B4-BE49-F238E27FC236}">
                <a16:creationId xmlns:a16="http://schemas.microsoft.com/office/drawing/2014/main" id="{DC4D5375-9B01-459A-8ED4-E8013BD16427}"/>
              </a:ext>
            </a:extLst>
          </p:cNvPr>
          <p:cNvSpPr txBox="1">
            <a:spLocks/>
          </p:cNvSpPr>
          <p:nvPr/>
        </p:nvSpPr>
        <p:spPr>
          <a:xfrm>
            <a:off x="300935" y="1221572"/>
            <a:ext cx="6499004" cy="5014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ja-JP" sz="2400" dirty="0">
                <a:solidFill>
                  <a:prstClr val="black"/>
                </a:solidFill>
              </a:rPr>
              <a:t>Figure (a) shows that very large overestimations are occurring in the deep convective and cirrostratus among the upper clouds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ja-JP" sz="2400" dirty="0">
                <a:solidFill>
                  <a:prstClr val="black"/>
                </a:solidFill>
              </a:rPr>
              <a:t>Figure (b) shows the result after applying histogram matching and the rain overestimation for such upper clouds has been greatly reduced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ja-JP" sz="2400" dirty="0">
                <a:solidFill>
                  <a:prstClr val="black"/>
                </a:solidFill>
              </a:rPr>
              <a:t>Nimbostratus showed a large underestimation tendency even after correction, which is an issue to be addressed in the future</a:t>
            </a:r>
          </a:p>
        </p:txBody>
      </p:sp>
      <p:pic>
        <p:nvPicPr>
          <p:cNvPr id="6" name="図 5" descr="グラフ, ウォーターフォール図&#10;&#10;自動的に生成された説明">
            <a:extLst>
              <a:ext uri="{FF2B5EF4-FFF2-40B4-BE49-F238E27FC236}">
                <a16:creationId xmlns:a16="http://schemas.microsoft.com/office/drawing/2014/main" id="{BCFDEAF6-5BE3-42D2-9D57-F9704E9CB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/>
          <a:stretch/>
        </p:blipFill>
        <p:spPr>
          <a:xfrm>
            <a:off x="6903019" y="0"/>
            <a:ext cx="5310168" cy="68580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315CE9C-FDC8-4E35-80B0-25BA7F620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48"/>
    </mc:Choice>
    <mc:Fallback>
      <p:transition spd="slow" advTm="6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83AD08-7D10-452B-8EAB-52F33D51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F8258C-17AE-44FA-BBFB-68135D3D8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67" y="1126809"/>
            <a:ext cx="11271251" cy="5553391"/>
          </a:xfrm>
        </p:spPr>
        <p:txBody>
          <a:bodyPr/>
          <a:lstStyle/>
          <a:p>
            <a:r>
              <a:rPr lang="en-US" altLang="ja-JP" sz="2400" dirty="0"/>
              <a:t>The GSMaP </a:t>
            </a:r>
            <a:r>
              <a:rPr lang="en-US" altLang="ja-JP" sz="2400" dirty="0">
                <a:solidFill>
                  <a:srgbClr val="0070C0"/>
                </a:solidFill>
              </a:rPr>
              <a:t>CMB</a:t>
            </a:r>
            <a:r>
              <a:rPr lang="en-US" altLang="ja-JP" sz="2400" dirty="0"/>
              <a:t> product tended to </a:t>
            </a:r>
            <a:r>
              <a:rPr lang="en-US" altLang="ja-JP" sz="2400" dirty="0">
                <a:solidFill>
                  <a:srgbClr val="0070C0"/>
                </a:solidFill>
              </a:rPr>
              <a:t>overestimate</a:t>
            </a:r>
            <a:r>
              <a:rPr lang="en-US" altLang="ja-JP" sz="2400" dirty="0"/>
              <a:t> rain rate in the tropics compared to the PMW product</a:t>
            </a:r>
          </a:p>
          <a:p>
            <a:endParaRPr lang="en-US" altLang="ja-JP" sz="2400" dirty="0"/>
          </a:p>
          <a:p>
            <a:r>
              <a:rPr lang="en-US" altLang="ja-JP" sz="2400" dirty="0"/>
              <a:t>The </a:t>
            </a:r>
            <a:r>
              <a:rPr lang="en-US" altLang="ja-JP" sz="2400" dirty="0">
                <a:solidFill>
                  <a:srgbClr val="0070C0"/>
                </a:solidFill>
              </a:rPr>
              <a:t>histogram matching</a:t>
            </a:r>
            <a:r>
              <a:rPr lang="en-US" altLang="ja-JP" sz="2400" dirty="0"/>
              <a:t> method was applied to modify the </a:t>
            </a:r>
            <a:r>
              <a:rPr lang="en-US" altLang="ja-JP" sz="2400" dirty="0">
                <a:solidFill>
                  <a:srgbClr val="0070C0"/>
                </a:solidFill>
              </a:rPr>
              <a:t>CMB</a:t>
            </a:r>
            <a:r>
              <a:rPr lang="en-US" altLang="ja-JP" sz="2400" dirty="0"/>
              <a:t> product correspond to the </a:t>
            </a:r>
            <a:r>
              <a:rPr lang="en-US" altLang="ja-JP" sz="2400" dirty="0">
                <a:solidFill>
                  <a:srgbClr val="0070C0"/>
                </a:solidFill>
              </a:rPr>
              <a:t>PMW</a:t>
            </a:r>
            <a:r>
              <a:rPr lang="en-US" altLang="ja-JP" sz="2400" dirty="0"/>
              <a:t> product</a:t>
            </a:r>
          </a:p>
          <a:p>
            <a:r>
              <a:rPr lang="en-US" altLang="ja-JP" sz="2400" dirty="0"/>
              <a:t>Rain rate </a:t>
            </a:r>
            <a:r>
              <a:rPr lang="en-US" altLang="ja-JP" sz="2400" dirty="0">
                <a:solidFill>
                  <a:srgbClr val="0070C0"/>
                </a:solidFill>
              </a:rPr>
              <a:t>overestimation is greatly reduced </a:t>
            </a:r>
            <a:r>
              <a:rPr lang="en-US" altLang="ja-JP" sz="2400" dirty="0"/>
              <a:t>after applying histogram matching</a:t>
            </a:r>
          </a:p>
          <a:p>
            <a:r>
              <a:rPr lang="en-US" altLang="ja-JP" sz="2400" dirty="0"/>
              <a:t>This histogram matching method and another smoothing method will be introduced in the </a:t>
            </a:r>
            <a:r>
              <a:rPr lang="en-US" altLang="ja-JP" sz="2400" dirty="0">
                <a:solidFill>
                  <a:srgbClr val="0070C0"/>
                </a:solidFill>
              </a:rPr>
              <a:t>GSMaP algorithm major update</a:t>
            </a:r>
            <a:r>
              <a:rPr lang="en-US" altLang="ja-JP" sz="2400" dirty="0"/>
              <a:t> to algorithm version 8 between the PMW and CMB products</a:t>
            </a:r>
          </a:p>
          <a:p>
            <a:r>
              <a:rPr lang="en-US" altLang="ja-JP" sz="2400" dirty="0"/>
              <a:t>These two updates are expected to allow us to utilize more </a:t>
            </a:r>
            <a:r>
              <a:rPr lang="en-US" altLang="ja-JP" sz="2400" dirty="0">
                <a:solidFill>
                  <a:srgbClr val="0070C0"/>
                </a:solidFill>
              </a:rPr>
              <a:t>homogeneous</a:t>
            </a:r>
            <a:r>
              <a:rPr lang="en-US" altLang="ja-JP" sz="2400" dirty="0"/>
              <a:t> GSMaP products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708241B8-197B-46F1-9DE7-E259C9181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6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69"/>
    </mc:Choice>
    <mc:Fallback xmlns="">
      <p:transition spd="slow" advTm="5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id="{61984481-3CD3-4F7F-930B-F3726B762FEF}"/>
              </a:ext>
            </a:extLst>
          </p:cNvPr>
          <p:cNvSpPr/>
          <p:nvPr/>
        </p:nvSpPr>
        <p:spPr>
          <a:xfrm>
            <a:off x="8301789" y="1152948"/>
            <a:ext cx="3620070" cy="1193878"/>
          </a:xfrm>
          <a:prstGeom prst="roundRect">
            <a:avLst>
              <a:gd name="adj" fmla="val 1509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Passive Microwave (</a:t>
            </a:r>
            <a:r>
              <a:rPr lang="en-US" altLang="ja-JP" b="1" dirty="0">
                <a:solidFill>
                  <a:srgbClr val="FF0000"/>
                </a:solidFill>
              </a:rPr>
              <a:t>PMW</a:t>
            </a:r>
            <a:r>
              <a:rPr lang="en-US" altLang="ja-JP" b="1" dirty="0">
                <a:solidFill>
                  <a:schemeClr val="tx1"/>
                </a:solidFill>
              </a:rPr>
              <a:t>) sensor onboard </a:t>
            </a:r>
          </a:p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low-orbit satellites </a:t>
            </a: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B43E2873-E080-4277-BEDA-E43BC75B571C}"/>
              </a:ext>
            </a:extLst>
          </p:cNvPr>
          <p:cNvSpPr/>
          <p:nvPr/>
        </p:nvSpPr>
        <p:spPr>
          <a:xfrm>
            <a:off x="8278833" y="3104855"/>
            <a:ext cx="3620070" cy="1441816"/>
          </a:xfrm>
          <a:prstGeom prst="roundRect">
            <a:avLst>
              <a:gd name="adj" fmla="val 1509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Infrared (</a:t>
            </a:r>
            <a:r>
              <a:rPr lang="en-US" altLang="ja-JP" b="1" dirty="0">
                <a:solidFill>
                  <a:srgbClr val="FF0000"/>
                </a:solidFill>
              </a:rPr>
              <a:t>IR</a:t>
            </a:r>
            <a:r>
              <a:rPr lang="en-US" altLang="ja-JP" b="1" dirty="0">
                <a:solidFill>
                  <a:schemeClr val="tx1"/>
                </a:solidFill>
              </a:rPr>
              <a:t>) radiometer onboard geostationary meteorological satellites</a:t>
            </a:r>
          </a:p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(</a:t>
            </a:r>
            <a:r>
              <a:rPr lang="en-US" altLang="ja-JP" b="1" dirty="0">
                <a:solidFill>
                  <a:srgbClr val="FF0000"/>
                </a:solidFill>
              </a:rPr>
              <a:t>GEOs</a:t>
            </a:r>
            <a:r>
              <a:rPr lang="en-US" altLang="ja-JP" b="1" dirty="0">
                <a:solidFill>
                  <a:schemeClr val="tx1"/>
                </a:solidFill>
              </a:rPr>
              <a:t>)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2" name="タイトル 2">
            <a:extLst>
              <a:ext uri="{FF2B5EF4-FFF2-40B4-BE49-F238E27FC236}">
                <a16:creationId xmlns:a16="http://schemas.microsoft.com/office/drawing/2014/main" id="{AB3695A0-479A-477C-9482-A6D656331B6E}"/>
              </a:ext>
            </a:extLst>
          </p:cNvPr>
          <p:cNvSpPr txBox="1">
            <a:spLocks/>
          </p:cNvSpPr>
          <p:nvPr/>
        </p:nvSpPr>
        <p:spPr>
          <a:xfrm>
            <a:off x="152233" y="209266"/>
            <a:ext cx="6829335" cy="5794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en-US" altLang="ja-JP" sz="3000" kern="0" dirty="0"/>
              <a:t>GSMaP</a:t>
            </a:r>
            <a:r>
              <a:rPr lang="ja-JP" altLang="en-US" sz="3000" kern="0" dirty="0"/>
              <a:t> </a:t>
            </a:r>
            <a:r>
              <a:rPr lang="en-US" altLang="ja-JP" sz="3000" kern="0" dirty="0"/>
              <a:t>major</a:t>
            </a:r>
            <a:r>
              <a:rPr lang="ja-JP" altLang="en-US" sz="3000" kern="0" dirty="0"/>
              <a:t> </a:t>
            </a:r>
            <a:r>
              <a:rPr lang="en-US" altLang="ja-JP" sz="3000" kern="0" dirty="0"/>
              <a:t>algorithm</a:t>
            </a:r>
            <a:r>
              <a:rPr lang="ja-JP" altLang="en-US" sz="3000" kern="0" dirty="0"/>
              <a:t> </a:t>
            </a:r>
            <a:r>
              <a:rPr lang="en-US" altLang="ja-JP" sz="3000" kern="0" dirty="0"/>
              <a:t>update</a:t>
            </a:r>
            <a:endParaRPr lang="ja-JP" altLang="en-US" sz="3000" kern="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E8E778-C72E-4EE1-B6E4-A9F56054D203}"/>
              </a:ext>
            </a:extLst>
          </p:cNvPr>
          <p:cNvSpPr txBox="1"/>
          <p:nvPr/>
        </p:nvSpPr>
        <p:spPr>
          <a:xfrm>
            <a:off x="952762" y="1247827"/>
            <a:ext cx="6542912" cy="40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Global Satellite Mapping of Precipitation</a:t>
            </a:r>
            <a:r>
              <a:rPr lang="ja-JP" altLang="en-US" sz="2000" dirty="0"/>
              <a:t>（</a:t>
            </a:r>
            <a:r>
              <a:rPr lang="en-US" altLang="ja-JP" sz="2000" dirty="0"/>
              <a:t>GSMaP</a:t>
            </a:r>
            <a:r>
              <a:rPr lang="ja-JP" altLang="en-US" sz="2000" dirty="0"/>
              <a:t>）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ECC98BB-0B0A-44F3-8B1A-40F5CA0AE9F2}"/>
              </a:ext>
            </a:extLst>
          </p:cNvPr>
          <p:cNvSpPr txBox="1"/>
          <p:nvPr/>
        </p:nvSpPr>
        <p:spPr>
          <a:xfrm>
            <a:off x="354470" y="4546671"/>
            <a:ext cx="77935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ja-JP" altLang="en-US" sz="2000" dirty="0"/>
              <a:t>・</a:t>
            </a:r>
            <a:r>
              <a:rPr lang="en-US" altLang="ja-JP" sz="2000" dirty="0"/>
              <a:t>The update to GSMaP algorithm v8 will add numerous improvements</a:t>
            </a:r>
          </a:p>
          <a:p>
            <a:pPr>
              <a:lnSpc>
                <a:spcPts val="2400"/>
              </a:lnSpc>
            </a:pPr>
            <a:r>
              <a:rPr lang="ja-JP" altLang="en-US" sz="2000" dirty="0"/>
              <a:t>・</a:t>
            </a:r>
            <a:r>
              <a:rPr lang="en-US" altLang="ja-JP" sz="2000" dirty="0"/>
              <a:t>A </a:t>
            </a:r>
            <a:r>
              <a:rPr lang="en-US" altLang="ja-JP" sz="2000" dirty="0">
                <a:solidFill>
                  <a:srgbClr val="FF0000"/>
                </a:solidFill>
              </a:rPr>
              <a:t>histogram matching</a:t>
            </a:r>
            <a:r>
              <a:rPr lang="en-US" altLang="ja-JP" sz="2000" dirty="0"/>
              <a:t> method is introduced into the </a:t>
            </a:r>
          </a:p>
          <a:p>
            <a:pPr>
              <a:lnSpc>
                <a:spcPts val="2400"/>
              </a:lnSpc>
            </a:pPr>
            <a:r>
              <a:rPr lang="en-US" altLang="ja-JP" sz="2000" dirty="0">
                <a:solidFill>
                  <a:srgbClr val="0070C0"/>
                </a:solidFill>
              </a:rPr>
              <a:t>PMW</a:t>
            </a:r>
            <a:r>
              <a:rPr lang="en-US" altLang="ja-JP" sz="2000" dirty="0"/>
              <a:t> + </a:t>
            </a:r>
            <a:r>
              <a:rPr lang="en-US" altLang="ja-JP" sz="2000" dirty="0">
                <a:solidFill>
                  <a:srgbClr val="0070C0"/>
                </a:solidFill>
              </a:rPr>
              <a:t>IR</a:t>
            </a:r>
            <a:r>
              <a:rPr lang="en-US" altLang="ja-JP" sz="2000" dirty="0"/>
              <a:t> combined (</a:t>
            </a:r>
            <a:r>
              <a:rPr lang="en-US" altLang="ja-JP" sz="2000" dirty="0">
                <a:solidFill>
                  <a:srgbClr val="FF0000"/>
                </a:solidFill>
              </a:rPr>
              <a:t>CMB</a:t>
            </a:r>
            <a:r>
              <a:rPr lang="en-US" altLang="ja-JP" sz="2000" dirty="0"/>
              <a:t>) algorithm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B5175DD3-402E-4634-BBE3-9F6D65053259}"/>
              </a:ext>
            </a:extLst>
          </p:cNvPr>
          <p:cNvSpPr/>
          <p:nvPr/>
        </p:nvSpPr>
        <p:spPr>
          <a:xfrm>
            <a:off x="9890347" y="4713413"/>
            <a:ext cx="397042" cy="483922"/>
          </a:xfrm>
          <a:prstGeom prst="downArrow">
            <a:avLst>
              <a:gd name="adj1" fmla="val 42121"/>
              <a:gd name="adj2" fmla="val 5032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3089F47-E879-448E-96B7-A47E5D6813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0" y="1647939"/>
            <a:ext cx="7640916" cy="2546972"/>
          </a:xfrm>
          <a:prstGeom prst="rect">
            <a:avLst/>
          </a:prstGeom>
        </p:spPr>
      </p:pic>
      <p:sp>
        <p:nvSpPr>
          <p:cNvPr id="9" name="加算記号 8">
            <a:extLst>
              <a:ext uri="{FF2B5EF4-FFF2-40B4-BE49-F238E27FC236}">
                <a16:creationId xmlns:a16="http://schemas.microsoft.com/office/drawing/2014/main" id="{88676CCB-9DBF-4CBF-BA2D-217B6EAED4BA}"/>
              </a:ext>
            </a:extLst>
          </p:cNvPr>
          <p:cNvSpPr/>
          <p:nvPr/>
        </p:nvSpPr>
        <p:spPr>
          <a:xfrm>
            <a:off x="9770031" y="2394750"/>
            <a:ext cx="637675" cy="666574"/>
          </a:xfrm>
          <a:prstGeom prst="mathPlus">
            <a:avLst>
              <a:gd name="adj1" fmla="val 2352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B4AF64-082C-47D9-9F8D-C533E0FF6816}"/>
              </a:ext>
            </a:extLst>
          </p:cNvPr>
          <p:cNvSpPr txBox="1"/>
          <p:nvPr/>
        </p:nvSpPr>
        <p:spPr>
          <a:xfrm>
            <a:off x="8147985" y="5358109"/>
            <a:ext cx="392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High frequency </a:t>
            </a:r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global precipitation estimation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2" name="四角形: 角を丸くする 61">
            <a:extLst>
              <a:ext uri="{FF2B5EF4-FFF2-40B4-BE49-F238E27FC236}">
                <a16:creationId xmlns:a16="http://schemas.microsoft.com/office/drawing/2014/main" id="{860EF6F9-7EF0-494E-A0B7-D56FD97F74C1}"/>
              </a:ext>
            </a:extLst>
          </p:cNvPr>
          <p:cNvSpPr/>
          <p:nvPr/>
        </p:nvSpPr>
        <p:spPr>
          <a:xfrm>
            <a:off x="333999" y="1203283"/>
            <a:ext cx="7666038" cy="2991628"/>
          </a:xfrm>
          <a:prstGeom prst="roundRect">
            <a:avLst>
              <a:gd name="adj" fmla="val 48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9C607724-CA4E-410C-BCA1-3DE4E9DA5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0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149"/>
    </mc:Choice>
    <mc:Fallback xmlns="">
      <p:transition advTm="31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2">
            <a:extLst>
              <a:ext uri="{FF2B5EF4-FFF2-40B4-BE49-F238E27FC236}">
                <a16:creationId xmlns:a16="http://schemas.microsoft.com/office/drawing/2014/main" id="{AB3695A0-479A-477C-9482-A6D656331B6E}"/>
              </a:ext>
            </a:extLst>
          </p:cNvPr>
          <p:cNvSpPr txBox="1">
            <a:spLocks/>
          </p:cNvSpPr>
          <p:nvPr/>
        </p:nvSpPr>
        <p:spPr>
          <a:xfrm>
            <a:off x="330505" y="177800"/>
            <a:ext cx="4594035" cy="5794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en-US" altLang="ja-JP" sz="3000" kern="0" dirty="0"/>
              <a:t>Research Objective</a:t>
            </a:r>
            <a:endParaRPr lang="ja-JP" altLang="en-US" sz="3000" kern="0" dirty="0">
              <a:latin typeface="メイリオ"/>
              <a:ea typeface="メイリオ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133BFF-C216-4D9F-8143-1506088AD187}"/>
              </a:ext>
            </a:extLst>
          </p:cNvPr>
          <p:cNvSpPr txBox="1"/>
          <p:nvPr/>
        </p:nvSpPr>
        <p:spPr>
          <a:xfrm>
            <a:off x="5945855" y="5413274"/>
            <a:ext cx="5184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To reduce the accuracy difference </a:t>
            </a:r>
          </a:p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between the PMW and CMB products</a:t>
            </a:r>
            <a:endParaRPr lang="en-US" altLang="ja-JP" sz="2000" b="1" dirty="0">
              <a:solidFill>
                <a:srgbClr val="FF0000"/>
              </a:solidFill>
              <a:latin typeface="メイリオ"/>
              <a:ea typeface="メイリオ"/>
            </a:endParaRPr>
          </a:p>
        </p:txBody>
      </p:sp>
      <p:pic>
        <p:nvPicPr>
          <p:cNvPr id="13" name="コンテンツ プレースホルダー 5">
            <a:extLst>
              <a:ext uri="{FF2B5EF4-FFF2-40B4-BE49-F238E27FC236}">
                <a16:creationId xmlns:a16="http://schemas.microsoft.com/office/drawing/2014/main" id="{78C046B5-3488-41D3-840F-6943988F24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7"/>
          <a:stretch/>
        </p:blipFill>
        <p:spPr>
          <a:xfrm>
            <a:off x="0" y="869060"/>
            <a:ext cx="4594034" cy="546735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A5B6F50-D9E9-4E13-B432-0353BF36E57C}"/>
              </a:ext>
            </a:extLst>
          </p:cNvPr>
          <p:cNvSpPr txBox="1"/>
          <p:nvPr/>
        </p:nvSpPr>
        <p:spPr>
          <a:xfrm>
            <a:off x="5199960" y="1188637"/>
            <a:ext cx="6795524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ja-JP" sz="2200" dirty="0">
                <a:solidFill>
                  <a:prstClr val="black"/>
                </a:solidFill>
                <a:latin typeface="メイリオ"/>
                <a:ea typeface="メイリオ"/>
              </a:rPr>
              <a:t>The black shaded area indicates rain rate observed by </a:t>
            </a:r>
            <a:r>
              <a:rPr lang="en-US" altLang="ja-JP" sz="2200" dirty="0">
                <a:solidFill>
                  <a:srgbClr val="0070C0"/>
                </a:solidFill>
                <a:latin typeface="メイリオ"/>
                <a:ea typeface="メイリオ"/>
              </a:rPr>
              <a:t>PMW</a:t>
            </a:r>
            <a:r>
              <a:rPr lang="en-US" altLang="ja-JP" sz="2200" dirty="0">
                <a:solidFill>
                  <a:prstClr val="black"/>
                </a:solidFill>
                <a:latin typeface="メイリオ"/>
                <a:ea typeface="メイリオ"/>
              </a:rPr>
              <a:t> sensors.</a:t>
            </a:r>
            <a:endParaRPr lang="en-US" altLang="ja-JP" sz="2200" b="1" dirty="0">
              <a:solidFill>
                <a:prstClr val="black"/>
              </a:solidFill>
              <a:latin typeface="メイリオ"/>
              <a:ea typeface="メイリオ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ja-JP" sz="2200" dirty="0">
                <a:solidFill>
                  <a:prstClr val="black"/>
                </a:solidFill>
                <a:latin typeface="メイリオ"/>
                <a:ea typeface="メイリオ"/>
              </a:rPr>
              <a:t>The gray shaded area indicates rain rate complemented by </a:t>
            </a:r>
            <a:r>
              <a:rPr lang="en-US" altLang="ja-JP" sz="2200" dirty="0">
                <a:solidFill>
                  <a:srgbClr val="0070C0"/>
                </a:solidFill>
                <a:latin typeface="メイリオ"/>
                <a:ea typeface="メイリオ"/>
              </a:rPr>
              <a:t>CMB</a:t>
            </a:r>
            <a:r>
              <a:rPr lang="en-US" altLang="ja-JP" sz="2200" dirty="0">
                <a:solidFill>
                  <a:prstClr val="black"/>
                </a:solidFill>
                <a:latin typeface="メイリオ"/>
                <a:ea typeface="メイリオ"/>
              </a:rPr>
              <a:t> algorithm </a:t>
            </a:r>
          </a:p>
        </p:txBody>
      </p:sp>
      <p:sp>
        <p:nvSpPr>
          <p:cNvPr id="3" name="左中かっこ 2">
            <a:extLst>
              <a:ext uri="{FF2B5EF4-FFF2-40B4-BE49-F238E27FC236}">
                <a16:creationId xmlns:a16="http://schemas.microsoft.com/office/drawing/2014/main" id="{F2BC36DB-1932-4063-9D0A-E12B1FB56F1E}"/>
              </a:ext>
            </a:extLst>
          </p:cNvPr>
          <p:cNvSpPr/>
          <p:nvPr/>
        </p:nvSpPr>
        <p:spPr>
          <a:xfrm>
            <a:off x="4768919" y="1212701"/>
            <a:ext cx="431041" cy="1301900"/>
          </a:xfrm>
          <a:prstGeom prst="leftBrace">
            <a:avLst>
              <a:gd name="adj1" fmla="val 39904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コンテンツ プレースホルダー 5">
            <a:extLst>
              <a:ext uri="{FF2B5EF4-FFF2-40B4-BE49-F238E27FC236}">
                <a16:creationId xmlns:a16="http://schemas.microsoft.com/office/drawing/2014/main" id="{B270C275-E5FA-4B4B-840A-CB886693683B}"/>
              </a:ext>
            </a:extLst>
          </p:cNvPr>
          <p:cNvSpPr txBox="1">
            <a:spLocks/>
          </p:cNvSpPr>
          <p:nvPr/>
        </p:nvSpPr>
        <p:spPr>
          <a:xfrm>
            <a:off x="4630130" y="3037399"/>
            <a:ext cx="7436385" cy="229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dirty="0">
                <a:solidFill>
                  <a:prstClr val="black"/>
                </a:solidFill>
              </a:rPr>
              <a:t>The interpolation product using </a:t>
            </a:r>
            <a:r>
              <a:rPr lang="en-US" altLang="ja-JP" sz="2200" dirty="0">
                <a:solidFill>
                  <a:srgbClr val="0070C0"/>
                </a:solidFill>
              </a:rPr>
              <a:t>GEO IR </a:t>
            </a:r>
            <a:r>
              <a:rPr lang="en-US" altLang="ja-JP" sz="2200" dirty="0">
                <a:solidFill>
                  <a:prstClr val="black"/>
                </a:solidFill>
              </a:rPr>
              <a:t>tends to overestimates rain rate compared to </a:t>
            </a:r>
            <a:r>
              <a:rPr lang="en-US" altLang="ja-JP" sz="2200" dirty="0">
                <a:solidFill>
                  <a:srgbClr val="0070C0"/>
                </a:solidFill>
              </a:rPr>
              <a:t>PMW</a:t>
            </a:r>
            <a:r>
              <a:rPr lang="en-US" altLang="ja-JP" sz="2200" dirty="0">
                <a:solidFill>
                  <a:prstClr val="black"/>
                </a:solidFill>
              </a:rPr>
              <a:t> observations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dirty="0">
                <a:solidFill>
                  <a:prstClr val="black"/>
                </a:solidFill>
              </a:rPr>
              <a:t>This has caused a gap in the rain rate at the boundary between the </a:t>
            </a:r>
            <a:r>
              <a:rPr lang="en-US" altLang="ja-JP" sz="2200" dirty="0">
                <a:solidFill>
                  <a:srgbClr val="0070C0"/>
                </a:solidFill>
              </a:rPr>
              <a:t>PMW</a:t>
            </a:r>
            <a:r>
              <a:rPr lang="en-US" altLang="ja-JP" sz="2200" dirty="0">
                <a:solidFill>
                  <a:prstClr val="black"/>
                </a:solidFill>
              </a:rPr>
              <a:t> and </a:t>
            </a:r>
            <a:r>
              <a:rPr lang="en-US" altLang="ja-JP" sz="2200" dirty="0">
                <a:solidFill>
                  <a:srgbClr val="0070C0"/>
                </a:solidFill>
              </a:rPr>
              <a:t>GEO IR </a:t>
            </a:r>
            <a:r>
              <a:rPr lang="en-US" altLang="ja-JP" sz="2200" dirty="0">
                <a:solidFill>
                  <a:prstClr val="black"/>
                </a:solidFill>
              </a:rPr>
              <a:t>observing areas.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3CC3F30-CCDB-4EEE-8E20-6DDA16512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8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605"/>
    </mc:Choice>
    <mc:Fallback xmlns="">
      <p:transition advTm="4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55270B-AD25-495B-876A-80C72F9F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MVK algorithm flowchart</a:t>
            </a:r>
            <a:endParaRPr kumimoji="1" lang="ja-JP" altLang="en-US" dirty="0"/>
          </a:p>
        </p:txBody>
      </p:sp>
      <p:pic>
        <p:nvPicPr>
          <p:cNvPr id="6" name="コンテンツ プレースホルダー 5" descr="ダイアグラム&#10;&#10;自動的に生成された説明">
            <a:extLst>
              <a:ext uri="{FF2B5EF4-FFF2-40B4-BE49-F238E27FC236}">
                <a16:creationId xmlns:a16="http://schemas.microsoft.com/office/drawing/2014/main" id="{862051BE-8837-4BC1-A1A6-67FB8F0DDC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3918" r="5443" b="4791"/>
          <a:stretch/>
        </p:blipFill>
        <p:spPr>
          <a:xfrm>
            <a:off x="6258920" y="88900"/>
            <a:ext cx="5403913" cy="6680200"/>
          </a:xfrm>
        </p:spPr>
      </p:pic>
      <p:sp>
        <p:nvSpPr>
          <p:cNvPr id="7" name="コンテンツ プレースホルダー 5">
            <a:extLst>
              <a:ext uri="{FF2B5EF4-FFF2-40B4-BE49-F238E27FC236}">
                <a16:creationId xmlns:a16="http://schemas.microsoft.com/office/drawing/2014/main" id="{94F1FB05-9D63-4512-9EF0-E408A7712474}"/>
              </a:ext>
            </a:extLst>
          </p:cNvPr>
          <p:cNvSpPr txBox="1">
            <a:spLocks/>
          </p:cNvSpPr>
          <p:nvPr/>
        </p:nvSpPr>
        <p:spPr>
          <a:xfrm>
            <a:off x="300934" y="1221573"/>
            <a:ext cx="5795065" cy="512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ja-JP" sz="2400" kern="1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If </a:t>
            </a:r>
            <a:r>
              <a:rPr lang="en-US" altLang="ja-JP" sz="2400" kern="100" dirty="0">
                <a:solidFill>
                  <a:srgbClr val="0070C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PMW</a:t>
            </a:r>
            <a:r>
              <a:rPr lang="en-US" altLang="ja-JP" sz="2400" kern="1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 observation is not available, the GSMaP calculates a cloud moving vector</a:t>
            </a:r>
          </a:p>
          <a:p>
            <a:pPr algn="just"/>
            <a:r>
              <a:rPr lang="en-US" altLang="ja-JP" sz="2400" kern="1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Furthermore, a Kalman filter is used to correct the rain rate </a:t>
            </a:r>
          </a:p>
          <a:p>
            <a:pPr algn="just"/>
            <a:r>
              <a:rPr lang="en-US" altLang="ja-JP" sz="2400" kern="1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To reduce the accuracy difference between the CMB and PMW algorithms, the </a:t>
            </a:r>
            <a:r>
              <a:rPr lang="en-US" altLang="ja-JP" sz="2400" kern="100" dirty="0">
                <a:solidFill>
                  <a:srgbClr val="0070C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histogram matching</a:t>
            </a:r>
            <a:r>
              <a:rPr lang="en-US" altLang="ja-JP" sz="2400" kern="1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 method is introduced.</a:t>
            </a:r>
          </a:p>
          <a:p>
            <a:pPr algn="just"/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メイリオ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/>
                <a:ea typeface="メイリオ"/>
              </a:rPr>
              <a:t>Histogram matching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</a:rPr>
              <a:t>is applied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/>
                <a:ea typeface="メイリオ"/>
              </a:rPr>
              <a:t>only to CMB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</a:rPr>
              <a:t> product and does not change the observed value of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/>
                <a:ea typeface="メイリオ"/>
              </a:rPr>
              <a:t>PMW</a:t>
            </a: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E9C53023-FC9B-4D79-AD9A-922F13B45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4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68"/>
    </mc:Choice>
    <mc:Fallback>
      <p:transition spd="slow" advTm="68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E1F940-0928-4592-BEC3-85C2036B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Case Analysis: A cause of rain overestimation</a:t>
            </a:r>
            <a:endParaRPr kumimoji="1" lang="ja-JP" altLang="en-US" dirty="0"/>
          </a:p>
        </p:txBody>
      </p:sp>
      <p:sp>
        <p:nvSpPr>
          <p:cNvPr id="18" name="コンテンツ プレースホルダー 5">
            <a:extLst>
              <a:ext uri="{FF2B5EF4-FFF2-40B4-BE49-F238E27FC236}">
                <a16:creationId xmlns:a16="http://schemas.microsoft.com/office/drawing/2014/main" id="{5128DEDF-82B0-4EF6-81B1-1E5F2A775ADE}"/>
              </a:ext>
            </a:extLst>
          </p:cNvPr>
          <p:cNvSpPr txBox="1">
            <a:spLocks/>
          </p:cNvSpPr>
          <p:nvPr/>
        </p:nvSpPr>
        <p:spPr>
          <a:xfrm>
            <a:off x="217871" y="1838220"/>
            <a:ext cx="2686209" cy="4636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dirty="0"/>
              <a:t>The Kalman filter</a:t>
            </a:r>
            <a:r>
              <a:rPr lang="ja-JP" altLang="en-US" sz="2200" dirty="0"/>
              <a:t> </a:t>
            </a:r>
            <a:r>
              <a:rPr lang="en-US" altLang="ja-JP" sz="2200" dirty="0"/>
              <a:t>is used to correct rain rate correspond to </a:t>
            </a:r>
            <a:r>
              <a:rPr lang="en-US" altLang="ja-JP" sz="2200" dirty="0">
                <a:solidFill>
                  <a:srgbClr val="0070C0"/>
                </a:solidFill>
              </a:rPr>
              <a:t>IR TB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200" dirty="0"/>
              <a:t>MVK algorithm may incorrectly estimate the  destination of rainy clouds under </a:t>
            </a:r>
            <a:r>
              <a:rPr lang="en-US" altLang="ja-JP" sz="2200" dirty="0">
                <a:solidFill>
                  <a:srgbClr val="0070C0"/>
                </a:solidFill>
              </a:rPr>
              <a:t>vertical wind shear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ja-JP" sz="2200" dirty="0"/>
          </a:p>
        </p:txBody>
      </p:sp>
      <p:sp>
        <p:nvSpPr>
          <p:cNvPr id="19" name="コンテンツ プレースホルダー 5">
            <a:extLst>
              <a:ext uri="{FF2B5EF4-FFF2-40B4-BE49-F238E27FC236}">
                <a16:creationId xmlns:a16="http://schemas.microsoft.com/office/drawing/2014/main" id="{3261C40A-1FB2-4089-8B4B-F8193F48DB0B}"/>
              </a:ext>
            </a:extLst>
          </p:cNvPr>
          <p:cNvSpPr txBox="1">
            <a:spLocks/>
          </p:cNvSpPr>
          <p:nvPr/>
        </p:nvSpPr>
        <p:spPr>
          <a:xfrm>
            <a:off x="217872" y="970519"/>
            <a:ext cx="10582108" cy="779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dirty="0">
                <a:solidFill>
                  <a:prstClr val="black"/>
                </a:solidFill>
              </a:rPr>
              <a:t>GSMaP calculates the cloud moving vector (MV)</a:t>
            </a:r>
            <a:r>
              <a:rPr lang="ja-JP" altLang="en-US" sz="2200" dirty="0">
                <a:solidFill>
                  <a:prstClr val="black"/>
                </a:solidFill>
              </a:rPr>
              <a:t> </a:t>
            </a:r>
            <a:r>
              <a:rPr lang="en-US" altLang="ja-JP" sz="2200" dirty="0">
                <a:solidFill>
                  <a:prstClr val="black"/>
                </a:solidFill>
              </a:rPr>
              <a:t>by using </a:t>
            </a:r>
            <a:r>
              <a:rPr lang="en-US" altLang="ja-JP" sz="2200" dirty="0">
                <a:solidFill>
                  <a:srgbClr val="0070C0"/>
                </a:solidFill>
              </a:rPr>
              <a:t>GEO IR</a:t>
            </a:r>
            <a:endParaRPr lang="en-US" altLang="ja-JP" sz="22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200" dirty="0">
                <a:solidFill>
                  <a:prstClr val="black"/>
                </a:solidFill>
              </a:rPr>
              <a:t>The MV is used to estimate destination of rainy clouds observed by </a:t>
            </a:r>
            <a:r>
              <a:rPr lang="en-US" altLang="ja-JP" sz="2200" dirty="0">
                <a:solidFill>
                  <a:srgbClr val="0070C0"/>
                </a:solidFill>
              </a:rPr>
              <a:t>PMW</a:t>
            </a:r>
          </a:p>
        </p:txBody>
      </p:sp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id="{6596FFEC-31BA-40BD-8D46-508F80F11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43" y="1750070"/>
            <a:ext cx="9382557" cy="4718713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7031368A-8300-4AE1-A0FE-0A80A8085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80"/>
    </mc:Choice>
    <mc:Fallback xmlns="">
      <p:transition spd="slow" advTm="10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2">
            <a:extLst>
              <a:ext uri="{FF2B5EF4-FFF2-40B4-BE49-F238E27FC236}">
                <a16:creationId xmlns:a16="http://schemas.microsoft.com/office/drawing/2014/main" id="{C3065E92-9986-4418-8965-B2BC578293AF}"/>
              </a:ext>
            </a:extLst>
          </p:cNvPr>
          <p:cNvSpPr txBox="1">
            <a:spLocks/>
          </p:cNvSpPr>
          <p:nvPr/>
        </p:nvSpPr>
        <p:spPr>
          <a:xfrm>
            <a:off x="342899" y="177346"/>
            <a:ext cx="6432473" cy="5794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364CF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r>
              <a:rPr lang="en-US" altLang="ja-JP" sz="3200" kern="0" dirty="0"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メイリオ"/>
                <a:ea typeface="メイリオ"/>
              </a:rPr>
              <a:t>Histogram matching method</a:t>
            </a:r>
            <a:endParaRPr lang="ja-JP" altLang="en-US" sz="3200" kern="0" dirty="0">
              <a:latin typeface="メイリオ"/>
              <a:ea typeface="メイリオ"/>
            </a:endParaRPr>
          </a:p>
        </p:txBody>
      </p:sp>
      <p:pic>
        <p:nvPicPr>
          <p:cNvPr id="7" name="図 6" descr="グラフ&#10;&#10;自動的に生成された説明">
            <a:extLst>
              <a:ext uri="{FF2B5EF4-FFF2-40B4-BE49-F238E27FC236}">
                <a16:creationId xmlns:a16="http://schemas.microsoft.com/office/drawing/2014/main" id="{40D322B2-C4EA-40AF-B847-EEF2A7FCC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3" y="3118654"/>
            <a:ext cx="8333869" cy="3320246"/>
          </a:xfrm>
          <a:prstGeom prst="rect">
            <a:avLst/>
          </a:prstGeom>
        </p:spPr>
      </p:pic>
      <p:pic>
        <p:nvPicPr>
          <p:cNvPr id="6" name="図 5" descr="タイムライン&#10;&#10;自動的に生成された説明">
            <a:extLst>
              <a:ext uri="{FF2B5EF4-FFF2-40B4-BE49-F238E27FC236}">
                <a16:creationId xmlns:a16="http://schemas.microsoft.com/office/drawing/2014/main" id="{10A0FA94-C64C-4C59-906E-B0ACE2428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541" y="930225"/>
            <a:ext cx="6075459" cy="2188429"/>
          </a:xfrm>
          <a:prstGeom prst="rect">
            <a:avLst/>
          </a:prstGeom>
        </p:spPr>
      </p:pic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A34AF9C3-EE63-45F0-BCE7-3EF331D5D118}"/>
              </a:ext>
            </a:extLst>
          </p:cNvPr>
          <p:cNvSpPr txBox="1">
            <a:spLocks/>
          </p:cNvSpPr>
          <p:nvPr/>
        </p:nvSpPr>
        <p:spPr>
          <a:xfrm>
            <a:off x="228528" y="1069173"/>
            <a:ext cx="5867472" cy="2207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</a:rPr>
              <a:t>・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</a:rPr>
              <a:t>M and N indicate the number of PMW and CMB precipitation samples respectively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</a:rPr>
              <a:t>・</a:t>
            </a:r>
            <a:r>
              <a:rPr lang="en-US" altLang="ja-JP" sz="2200" dirty="0">
                <a:effectLst/>
                <a:cs typeface="Times New Roman" panose="02020603050405020304" pitchFamily="18" charset="0"/>
              </a:rPr>
              <a:t>The CMB product has less rain samples below 1.8 mm/h as compared to the PMW observation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メイリオ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FF5B75-6073-4983-8852-92BB1B72D715}"/>
              </a:ext>
            </a:extLst>
          </p:cNvPr>
          <p:cNvSpPr txBox="1"/>
          <p:nvPr/>
        </p:nvSpPr>
        <p:spPr>
          <a:xfrm>
            <a:off x="228528" y="3886225"/>
            <a:ext cx="34642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</a:rPr>
              <a:t>・</a:t>
            </a: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</a:rPr>
              <a:t>MOD indicates the corrected CMB rain rate</a:t>
            </a:r>
            <a:r>
              <a:rPr lang="ja-JP" altLang="en-US" sz="2200" dirty="0">
                <a:solidFill>
                  <a:prstClr val="black"/>
                </a:solidFill>
                <a:latin typeface="メイリオ"/>
                <a:ea typeface="メイリオ"/>
              </a:rPr>
              <a:t> </a:t>
            </a:r>
            <a:r>
              <a:rPr lang="en-US" altLang="ja-JP" sz="2200" dirty="0">
                <a:solidFill>
                  <a:prstClr val="black"/>
                </a:solidFill>
                <a:latin typeface="メイリオ"/>
                <a:ea typeface="メイリオ"/>
              </a:rPr>
              <a:t>and</a:t>
            </a:r>
            <a:r>
              <a:rPr lang="ja-JP" altLang="en-US" sz="2200" dirty="0">
                <a:solidFill>
                  <a:prstClr val="black"/>
                </a:solidFill>
                <a:latin typeface="メイリオ"/>
                <a:ea typeface="メイリオ"/>
              </a:rPr>
              <a:t> </a:t>
            </a:r>
            <a:r>
              <a:rPr lang="en-US" altLang="ja-JP" sz="2200" dirty="0">
                <a:effectLst/>
                <a:cs typeface="Times New Roman" panose="02020603050405020304" pitchFamily="18" charset="0"/>
              </a:rPr>
              <a:t>is in good agreement with the PMW observation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メイリオ"/>
            </a:endParaRP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BD864FEC-1DF0-4185-AD90-8E9DF4089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27"/>
    </mc:Choice>
    <mc:Fallback>
      <p:transition spd="slow" advTm="9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29FE7D-2109-465A-99D8-268871B1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Zoning of the area for histogram matching</a:t>
            </a:r>
            <a:endParaRPr kumimoji="1" lang="ja-JP" altLang="en-US" dirty="0"/>
          </a:p>
        </p:txBody>
      </p:sp>
      <p:pic>
        <p:nvPicPr>
          <p:cNvPr id="6" name="コンテンツ プレースホルダー 5" descr="ダイアグラム, 設計図&#10;&#10;自動的に生成された説明">
            <a:extLst>
              <a:ext uri="{FF2B5EF4-FFF2-40B4-BE49-F238E27FC236}">
                <a16:creationId xmlns:a16="http://schemas.microsoft.com/office/drawing/2014/main" id="{2EB1A2FF-D45C-4B4F-ADC6-9D4BB39E56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06"/>
          <a:stretch/>
        </p:blipFill>
        <p:spPr>
          <a:xfrm>
            <a:off x="6096000" y="883471"/>
            <a:ext cx="6050692" cy="2786979"/>
          </a:xfrm>
        </p:spPr>
      </p:pic>
      <p:pic>
        <p:nvPicPr>
          <p:cNvPr id="4" name="コンテンツ プレースホルダー 5" descr="ダイアグラム, 設計図&#10;&#10;自動的に生成された説明">
            <a:extLst>
              <a:ext uri="{FF2B5EF4-FFF2-40B4-BE49-F238E27FC236}">
                <a16:creationId xmlns:a16="http://schemas.microsoft.com/office/drawing/2014/main" id="{F72FF098-0022-44E7-81C8-2C47F2E7F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4"/>
          <a:stretch/>
        </p:blipFill>
        <p:spPr bwMode="auto">
          <a:xfrm>
            <a:off x="6096000" y="3670450"/>
            <a:ext cx="6050692" cy="276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コンテンツ プレースホルダー 5">
            <a:extLst>
              <a:ext uri="{FF2B5EF4-FFF2-40B4-BE49-F238E27FC236}">
                <a16:creationId xmlns:a16="http://schemas.microsoft.com/office/drawing/2014/main" id="{AE9CD071-D248-4901-AA2E-C9D22AE217AC}"/>
              </a:ext>
            </a:extLst>
          </p:cNvPr>
          <p:cNvSpPr txBox="1">
            <a:spLocks/>
          </p:cNvSpPr>
          <p:nvPr/>
        </p:nvSpPr>
        <p:spPr>
          <a:xfrm>
            <a:off x="397791" y="1286888"/>
            <a:ext cx="5574383" cy="47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ja-JP" sz="2400" kern="1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As shown in the right figure, the area is divided into the regions by a </a:t>
            </a:r>
            <a:r>
              <a:rPr lang="en-US" altLang="ja-JP" sz="2400" kern="100" dirty="0">
                <a:solidFill>
                  <a:srgbClr val="0070C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latitude-longitude orthogonal grid</a:t>
            </a:r>
            <a:r>
              <a:rPr lang="en-US" altLang="ja-JP" sz="2400" kern="1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 considering the continental width, and the samples are collected separately over the </a:t>
            </a:r>
            <a:r>
              <a:rPr lang="en-US" altLang="ja-JP" sz="2400" kern="100" dirty="0">
                <a:solidFill>
                  <a:srgbClr val="0070C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sea</a:t>
            </a:r>
            <a:r>
              <a:rPr lang="en-US" altLang="ja-JP" sz="2400" kern="1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 and </a:t>
            </a:r>
            <a:r>
              <a:rPr lang="en-US" altLang="ja-JP" sz="2400" kern="100" dirty="0">
                <a:solidFill>
                  <a:srgbClr val="0070C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land</a:t>
            </a:r>
            <a:r>
              <a:rPr lang="en-US" altLang="ja-JP" sz="2400" kern="1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ja-JP" altLang="ja-JP" sz="240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400" dirty="0">
                <a:cs typeface="Times New Roman" panose="02020603050405020304" pitchFamily="18" charset="0"/>
              </a:rPr>
              <a:t>R</a:t>
            </a:r>
            <a:r>
              <a:rPr lang="en-US" altLang="ja-JP" sz="2400" dirty="0">
                <a:effectLst/>
                <a:cs typeface="Times New Roman" panose="02020603050405020304" pitchFamily="18" charset="0"/>
              </a:rPr>
              <a:t>ain rate samples are collected for</a:t>
            </a:r>
            <a:r>
              <a:rPr lang="en-US" altLang="ja-JP" sz="2400" dirty="0"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effectLst/>
                <a:cs typeface="Times New Roman" panose="02020603050405020304" pitchFamily="18" charset="0"/>
              </a:rPr>
              <a:t>previous </a:t>
            </a:r>
            <a:r>
              <a:rPr lang="en-US" altLang="ja-JP" sz="2400" dirty="0"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six hours</a:t>
            </a:r>
            <a:endParaRPr lang="en-US" altLang="ja-JP" sz="24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ja-JP" sz="2400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400" dirty="0">
                <a:effectLst/>
                <a:cs typeface="Times New Roman" panose="02020603050405020304" pitchFamily="18" charset="0"/>
              </a:rPr>
              <a:t>The histogram matching is done hourly for each region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400" dirty="0">
              <a:solidFill>
                <a:prstClr val="black"/>
              </a:solidFill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59C3D6DE-6867-4758-A6A1-13278C99A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3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08"/>
    </mc:Choice>
    <mc:Fallback>
      <p:transition spd="slow" advTm="4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103CD1-98D5-4852-B504-FEB31E0CE654}"/>
              </a:ext>
            </a:extLst>
          </p:cNvPr>
          <p:cNvSpPr/>
          <p:nvPr/>
        </p:nvSpPr>
        <p:spPr>
          <a:xfrm>
            <a:off x="5214551" y="6153665"/>
            <a:ext cx="2384854" cy="704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CEAEC8D-16A4-40CD-871F-500D76DD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476250" cy="319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A9A91F-7416-4A73-8BA3-A5047DD183B2}" type="slidenum">
              <a:rPr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5264F0A9-7CB7-4AB8-9177-D5053F73D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67" y="177800"/>
            <a:ext cx="10221384" cy="579438"/>
          </a:xfrm>
        </p:spPr>
        <p:txBody>
          <a:bodyPr/>
          <a:lstStyle/>
          <a:p>
            <a:r>
              <a:rPr kumimoji="1" lang="en-US" altLang="ja-JP" dirty="0"/>
              <a:t>Improvement by histogram matching</a:t>
            </a:r>
            <a:endParaRPr kumimoji="1" lang="ja-JP" altLang="en-US" dirty="0"/>
          </a:p>
        </p:txBody>
      </p:sp>
      <p:pic>
        <p:nvPicPr>
          <p:cNvPr id="8" name="図 7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4324B781-C492-4EB3-968F-A071E27D3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5"/>
          <a:stretch/>
        </p:blipFill>
        <p:spPr>
          <a:xfrm>
            <a:off x="967874" y="1297459"/>
            <a:ext cx="4610464" cy="5560541"/>
          </a:xfrm>
          <a:prstGeom prst="rect">
            <a:avLst/>
          </a:prstGeom>
        </p:spPr>
      </p:pic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19CC6397-7554-4DE0-85CA-3A93485E2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9"/>
          <a:stretch/>
        </p:blipFill>
        <p:spPr>
          <a:xfrm>
            <a:off x="6613664" y="1297458"/>
            <a:ext cx="5051441" cy="5560542"/>
          </a:xfrm>
          <a:prstGeom prst="rect">
            <a:avLst/>
          </a:prstGeom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5AA16336-1529-4600-A068-A638B9E9E50A}"/>
              </a:ext>
            </a:extLst>
          </p:cNvPr>
          <p:cNvSpPr/>
          <p:nvPr/>
        </p:nvSpPr>
        <p:spPr>
          <a:xfrm>
            <a:off x="5639859" y="3718719"/>
            <a:ext cx="933673" cy="579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B19FA20-FC5D-430E-AC5D-158734EBB582}"/>
              </a:ext>
            </a:extLst>
          </p:cNvPr>
          <p:cNvSpPr txBox="1"/>
          <p:nvPr/>
        </p:nvSpPr>
        <p:spPr>
          <a:xfrm>
            <a:off x="1243334" y="897348"/>
            <a:ext cx="439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(a) Before histogram matching</a:t>
            </a:r>
            <a:endParaRPr kumimoji="1" lang="ja-JP" altLang="en-US" sz="20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6B8F96-4B0A-4DE5-9778-9A98E2525F68}"/>
              </a:ext>
            </a:extLst>
          </p:cNvPr>
          <p:cNvSpPr txBox="1"/>
          <p:nvPr/>
        </p:nvSpPr>
        <p:spPr>
          <a:xfrm>
            <a:off x="6944055" y="897348"/>
            <a:ext cx="4193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(b) After</a:t>
            </a:r>
            <a:r>
              <a:rPr kumimoji="1" lang="en-US" altLang="ja-JP" sz="2000" b="1" dirty="0"/>
              <a:t> histogram matching</a:t>
            </a:r>
            <a:endParaRPr kumimoji="1" lang="ja-JP" altLang="en-US" sz="2000" b="1" dirty="0"/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EE6F3A5B-30E1-4B6B-A50B-C028CCE1B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41"/>
    </mc:Choice>
    <mc:Fallback>
      <p:transition spd="slow" advTm="5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3E10E6-E97A-4EF1-ADF1-30F66BFB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Improvement for z</a:t>
            </a:r>
            <a:r>
              <a:rPr kumimoji="1" lang="en-US" altLang="ja-JP" dirty="0"/>
              <a:t>onal mean rain amount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E1B27B-C8F4-4FA5-91EA-0EF0D8C8F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986587"/>
            <a:ext cx="11646561" cy="5285874"/>
          </a:xfrm>
          <a:prstGeom prst="rect">
            <a:avLst/>
          </a:prstGeom>
        </p:spPr>
      </p:pic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8EDA3ABD-B773-4C53-ACE6-9EBE3BC76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6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00"/>
    </mc:Choice>
    <mc:Fallback xmlns="">
      <p:transition spd="slow" advTm="6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SMaP-Ani-130404">
  <a:themeElements>
    <a:clrScheme name="青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​​テーマ">
      <a:majorFont>
        <a:latin typeface="メイリオ"/>
        <a:ea typeface="メイリオ"/>
        <a:cs typeface="メイリオ"/>
      </a:majorFont>
      <a:minorFont>
        <a:latin typeface="メイリオ"/>
        <a:ea typeface="メイリオ"/>
        <a:cs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​​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​​テーマ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​​テーマ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​​テーマ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​​テーマ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​​テーマ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​​テーマ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​​テーマ 13">
        <a:dk1>
          <a:srgbClr val="55552F"/>
        </a:dk1>
        <a:lt1>
          <a:srgbClr val="FFFFFF"/>
        </a:lt1>
        <a:dk2>
          <a:srgbClr val="2364CF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474727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14">
        <a:dk1>
          <a:srgbClr val="2A2A18"/>
        </a:dk1>
        <a:lt1>
          <a:srgbClr val="FFFFFF"/>
        </a:lt1>
        <a:dk2>
          <a:srgbClr val="2364CF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222213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15">
        <a:dk1>
          <a:srgbClr val="18180E"/>
        </a:dk1>
        <a:lt1>
          <a:srgbClr val="FFFFFF"/>
        </a:lt1>
        <a:dk2>
          <a:srgbClr val="2364CF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13130A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6088</TotalTime>
  <Words>645</Words>
  <Application>Microsoft Office PowerPoint</Application>
  <PresentationFormat>ワイド画面</PresentationFormat>
  <Paragraphs>68</Paragraphs>
  <Slides>12</Slides>
  <Notes>2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12</vt:i4>
      </vt:variant>
    </vt:vector>
  </HeadingPairs>
  <TitlesOfParts>
    <vt:vector size="21" baseType="lpstr">
      <vt:lpstr>メイリオ</vt:lpstr>
      <vt:lpstr>游ゴシック</vt:lpstr>
      <vt:lpstr>游ゴシック Light</vt:lpstr>
      <vt:lpstr>Arial</vt:lpstr>
      <vt:lpstr>Bradley Hand ITC</vt:lpstr>
      <vt:lpstr>Calibri</vt:lpstr>
      <vt:lpstr>Times</vt:lpstr>
      <vt:lpstr>GSMaP-Ani-130404</vt:lpstr>
      <vt:lpstr>Office テーマ</vt:lpstr>
      <vt:lpstr>A histogram matching method  for GSMaP improvement in geostationary meteorological satellite observing areas</vt:lpstr>
      <vt:lpstr>PowerPoint プレゼンテーション</vt:lpstr>
      <vt:lpstr>PowerPoint プレゼンテーション</vt:lpstr>
      <vt:lpstr>MVK algorithm flowchart</vt:lpstr>
      <vt:lpstr>Case Analysis: A cause of rain overestimation</vt:lpstr>
      <vt:lpstr>PowerPoint プレゼンテーション</vt:lpstr>
      <vt:lpstr>Zoning of the area for histogram matching</vt:lpstr>
      <vt:lpstr>Improvement by histogram matching</vt:lpstr>
      <vt:lpstr>Improvement for zonal mean rain amount</vt:lpstr>
      <vt:lpstr>Use of the ISCCP cloud classification data</vt:lpstr>
      <vt:lpstr>Analysis by cloud type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広瀬　民志</dc:creator>
  <cp:lastModifiedBy>広瀬　民志</cp:lastModifiedBy>
  <cp:revision>368</cp:revision>
  <cp:lastPrinted>2020-04-06T02:50:44Z</cp:lastPrinted>
  <dcterms:created xsi:type="dcterms:W3CDTF">2020-03-18T00:10:28Z</dcterms:created>
  <dcterms:modified xsi:type="dcterms:W3CDTF">2021-10-26T06:33:54Z</dcterms:modified>
</cp:coreProperties>
</file>