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71" r:id="rId4"/>
    <p:sldId id="272" r:id="rId5"/>
    <p:sldId id="276" r:id="rId6"/>
    <p:sldId id="288" r:id="rId7"/>
    <p:sldId id="277" r:id="rId8"/>
    <p:sldId id="279" r:id="rId9"/>
    <p:sldId id="310" r:id="rId10"/>
    <p:sldId id="289" r:id="rId11"/>
    <p:sldId id="280" r:id="rId12"/>
    <p:sldId id="311" r:id="rId13"/>
    <p:sldId id="290" r:id="rId14"/>
    <p:sldId id="294" r:id="rId15"/>
    <p:sldId id="284" r:id="rId16"/>
    <p:sldId id="305" r:id="rId17"/>
    <p:sldId id="286" r:id="rId18"/>
    <p:sldId id="264" r:id="rId19"/>
    <p:sldId id="266" r:id="rId20"/>
    <p:sldId id="301" r:id="rId21"/>
    <p:sldId id="302" r:id="rId22"/>
    <p:sldId id="308" r:id="rId23"/>
    <p:sldId id="306" r:id="rId24"/>
    <p:sldId id="307" r:id="rId25"/>
    <p:sldId id="298" r:id="rId26"/>
    <p:sldId id="29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F2FA"/>
    <a:srgbClr val="FDF3ED"/>
    <a:srgbClr val="FCEEE4"/>
    <a:srgbClr val="E3E0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66" autoAdjust="0"/>
    <p:restoredTop sz="85037" autoAdjust="0"/>
  </p:normalViewPr>
  <p:slideViewPr>
    <p:cSldViewPr snapToGrid="0">
      <p:cViewPr>
        <p:scale>
          <a:sx n="95" d="100"/>
          <a:sy n="95" d="100"/>
        </p:scale>
        <p:origin x="-6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88BC7-E788-4734-9667-E88997607383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7960C-5F35-47B5-BF2A-98BABB3EA6D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8587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960C-5F35-47B5-BF2A-98BABB3EA6D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99045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3957E-A48F-409C-9A88-D75F03A3C89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06179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AIRS(4-9)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960C-5F35-47B5-BF2A-98BABB3EA6D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03009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177800">
              <a:buFont typeface="Arial" pitchFamily="34" charset="0"/>
              <a:buChar char="•"/>
            </a:pPr>
            <a:endParaRPr lang="en-GB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960C-5F35-47B5-BF2A-98BABB3EA6D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2B11F-516D-4D57-8D76-D59C79E5D9C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7307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1655E-5823-4B19-B855-FB21FB339B3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35556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sz="12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960C-5F35-47B5-BF2A-98BABB3EA6D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420028275" y="0"/>
            <a:ext cx="362581825" cy="203952475"/>
          </a:xfrm>
        </p:spPr>
      </p:sp>
      <p:sp>
        <p:nvSpPr>
          <p:cNvPr id="62467" name="备注占位符 2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661882" y="1189594"/>
            <a:ext cx="11913870" cy="33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xmlns="" val="608466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420028275" y="0"/>
            <a:ext cx="362581825" cy="203952475"/>
          </a:xfrm>
        </p:spPr>
      </p:sp>
      <p:sp>
        <p:nvSpPr>
          <p:cNvPr id="62467" name="备注占位符 2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661882" y="1189594"/>
            <a:ext cx="11913870" cy="33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304800" algn="just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xmlns="" val="2261639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从热镜背瓣辐射订正、热镜发射率订正、热源订正、冷空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RFI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订正、</a:t>
            </a:r>
            <a:r>
              <a:rPr lang="zh-CN" altLang="en-US" sz="1200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接收机非线性订正等方面，建立定标模型。</a:t>
            </a:r>
            <a:endParaRPr lang="en-US" altLang="zh-CN" sz="1200" kern="12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dirty="0" smtClean="0"/>
              <a:t>对</a:t>
            </a:r>
            <a:r>
              <a:rPr lang="zh-CN" altLang="en-US" dirty="0" smtClean="0"/>
              <a:t>热镜背瓣辐射、热镜发射率、冷空</a:t>
            </a:r>
            <a:r>
              <a:rPr lang="en-US" altLang="zh-CN" dirty="0" smtClean="0"/>
              <a:t>RFI</a:t>
            </a:r>
            <a:r>
              <a:rPr lang="zh-CN" altLang="en-US" dirty="0" smtClean="0"/>
              <a:t>、热源效率完成订正后，选取洋面稳定目标；对每个</a:t>
            </a:r>
            <a:r>
              <a:rPr lang="en-US" altLang="zh-CN" dirty="0" smtClean="0"/>
              <a:t>AGC</a:t>
            </a:r>
            <a:r>
              <a:rPr lang="zh-CN" altLang="en-US" dirty="0" smtClean="0"/>
              <a:t>电压进行非线性系数订正，再建立非线性系数与接收机温度关系。</a:t>
            </a:r>
          </a:p>
          <a:p>
            <a:pPr rtl="0" eaLnBrk="1" fontAlgn="auto" latinLnBrk="0" hangingPunct="1"/>
            <a:endParaRPr lang="zh-CN" altLang="en-US" sz="1200" b="1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960C-5F35-47B5-BF2A-98BABB3EA6D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182563">
              <a:buFont typeface="Arial" pitchFamily="34" charset="0"/>
              <a:buChar char="•"/>
            </a:pPr>
            <a:r>
              <a:rPr lang="en-US" altLang="en-GB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en-GB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major issues improved: hot reflector back lobe correction, hot reflector </a:t>
            </a:r>
            <a:r>
              <a:rPr lang="en-GB" sz="12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emissivity</a:t>
            </a:r>
            <a:r>
              <a:rPr lang="en-GB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correction</a:t>
            </a:r>
            <a:r>
              <a:rPr lang="en-US" altLang="en-GB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hot load efficiency correction, non-linear correction,</a:t>
            </a:r>
            <a:r>
              <a:rPr lang="en-GB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and cold reflector correction. </a:t>
            </a:r>
            <a:endParaRPr lang="zh-CN" altLang="en-US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3B40A-F618-49E2-B1E6-2590C67130F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增加了</a:t>
            </a:r>
            <a:r>
              <a:rPr lang="en-US" altLang="zh-CN" dirty="0" smtClean="0"/>
              <a:t>A/B</a:t>
            </a:r>
            <a:r>
              <a:rPr lang="zh-CN" altLang="en-US" dirty="0" smtClean="0"/>
              <a:t>的质量控制和</a:t>
            </a:r>
            <a:r>
              <a:rPr lang="en-US" altLang="zh-CN" dirty="0" smtClean="0"/>
              <a:t>D</a:t>
            </a:r>
            <a:r>
              <a:rPr lang="zh-CN" altLang="en-US" dirty="0" smtClean="0"/>
              <a:t>星的扫描角订正。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960C-5F35-47B5-BF2A-98BABB3EA6D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3386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960C-5F35-47B5-BF2A-98BABB3EA6D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3B40A-F618-49E2-B1E6-2590C67130F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9760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3B40A-F618-49E2-B1E6-2590C67130F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2078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960C-5F35-47B5-BF2A-98BABB3EA6D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Picture 5" descr="E:\文档\局徽01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2783" y="6067425"/>
            <a:ext cx="7953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0500" y="6064250"/>
            <a:ext cx="571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3F93B-0AD2-49E2-9817-0CC554FF970B}" type="datetime1">
              <a:rPr lang="zh-CN" altLang="en-US"/>
              <a:pPr>
                <a:defRPr/>
              </a:pPr>
              <a:t>2021/11/3</a:t>
            </a:fld>
            <a:endParaRPr lang="zh-CN" altLang="en-US" sz="180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50088-3CB0-40CD-8768-8B32B7091F98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  <p:pic>
        <p:nvPicPr>
          <p:cNvPr id="7" name="Picture 5" descr="E:\文档\局徽01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2783" y="6067425"/>
            <a:ext cx="7953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0500" y="6064250"/>
            <a:ext cx="571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961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8B4E-A9E4-45F4-8FD7-E9DD7C1AAA30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7563-3103-49AA-8F5D-EB6C4F8D54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5" descr="E:\文档\局徽01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2783" y="6067425"/>
            <a:ext cx="7953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0500" y="6064250"/>
            <a:ext cx="571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285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pPr lvl="0" algn="r" eaLnBrk="1" fontAlgn="base" hangingPunct="1"/>
              <a:t>‹#›</a:t>
            </a:fld>
            <a:endParaRPr lang="zh-CN" altLang="en-US" sz="900" strike="noStrike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27" name="Rectangle 3"/>
          <p:cNvSpPr>
            <a:spLocks noGrp="1"/>
          </p:cNvSpPr>
          <p:nvPr>
            <p:ph type="body" idx="13"/>
          </p:nvPr>
        </p:nvSpPr>
        <p:spPr>
          <a:xfrm>
            <a:off x="609600" y="1504315"/>
            <a:ext cx="10972800" cy="462216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indent="-257175"/>
            <a:r>
              <a:rPr lang="zh-CN" altLang="zh-CN" dirty="0"/>
              <a:t>单击此处编辑母版文本样式</a:t>
            </a:r>
          </a:p>
          <a:p>
            <a:pPr lvl="1" indent="-214630"/>
            <a:r>
              <a:rPr lang="zh-CN" altLang="zh-CN" dirty="0"/>
              <a:t>第二级</a:t>
            </a:r>
          </a:p>
          <a:p>
            <a:pPr lvl="2" indent="-171450"/>
            <a:r>
              <a:rPr lang="zh-CN" altLang="zh-CN" dirty="0"/>
              <a:t>第三级</a:t>
            </a:r>
          </a:p>
          <a:p>
            <a:pPr lvl="3" indent="-171450"/>
            <a:r>
              <a:rPr lang="zh-CN" altLang="zh-CN" dirty="0"/>
              <a:t>第四级</a:t>
            </a:r>
          </a:p>
          <a:p>
            <a:pPr lvl="4" indent="-171450"/>
            <a:r>
              <a:rPr lang="zh-CN" altLang="zh-CN" dirty="0"/>
              <a:t>第五级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5" descr="E:\文档\局徽01.gif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2783" y="6067425"/>
            <a:ext cx="7953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0500" y="6064250"/>
            <a:ext cx="571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6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png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emf"/><Relationship Id="rId9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png"/><Relationship Id="rId11" Type="http://schemas.openxmlformats.org/officeDocument/2006/relationships/image" Target="../media/image6.jpe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12" Type="http://schemas.openxmlformats.org/officeDocument/2006/relationships/image" Target="../media/image8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chceos.cn/record/cn/detail.html?doi=10.12185/NSMC.RICHCEOS.FCDR.FY3VIRRReproDailyOLR.FY3.VIRR.L2.GBAL.POAD.GLL.5000M.HDF.2021.3.V2" TargetMode="External"/><Relationship Id="rId5" Type="http://schemas.openxmlformats.org/officeDocument/2006/relationships/image" Target="../media/image95.gif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用户大会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6525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altLang="zh-CN" dirty="0"/>
              <a:t>Progress of </a:t>
            </a:r>
            <a:r>
              <a:rPr lang="en-US" altLang="zh-CN" dirty="0" err="1"/>
              <a:t>Fengyun</a:t>
            </a:r>
            <a:r>
              <a:rPr lang="en-US" altLang="zh-CN" dirty="0"/>
              <a:t> series dataset for climate</a:t>
            </a:r>
            <a:endParaRPr lang="zh-CN" altLang="en-US" dirty="0"/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1499062" y="3876358"/>
            <a:ext cx="10163694" cy="2067242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b="1" dirty="0" smtClean="0"/>
              <a:t>Ling SUN, P. </a:t>
            </a:r>
            <a:r>
              <a:rPr lang="en-US" altLang="zh-CN" b="1" dirty="0" smtClean="0"/>
              <a:t>Zhang</a:t>
            </a:r>
          </a:p>
          <a:p>
            <a:r>
              <a:rPr lang="en-US" altLang="zh-CN" b="1" dirty="0" smtClean="0"/>
              <a:t>sunling@cma.gov.cn</a:t>
            </a:r>
            <a:endParaRPr lang="en-US" altLang="zh-CN" b="1" dirty="0" smtClean="0"/>
          </a:p>
          <a:p>
            <a:r>
              <a:rPr lang="en-US" altLang="zh-CN" b="1" dirty="0" smtClean="0"/>
              <a:t>Contributions from S. L. Wu, D. W. An, Y. </a:t>
            </a:r>
            <a:r>
              <a:rPr lang="en-US" altLang="zh-CN" b="1" dirty="0" err="1" smtClean="0"/>
              <a:t>Guo</a:t>
            </a:r>
            <a:r>
              <a:rPr lang="en-US" altLang="zh-CN" b="1" dirty="0" smtClean="0"/>
              <a:t>, H., </a:t>
            </a:r>
            <a:r>
              <a:rPr lang="en-US" altLang="zh-CN" b="1" dirty="0" err="1" smtClean="0"/>
              <a:t>Qiu</a:t>
            </a:r>
            <a:r>
              <a:rPr lang="en-US" altLang="zh-CN" b="1" dirty="0" smtClean="0"/>
              <a:t>, C. L. </a:t>
            </a:r>
            <a:r>
              <a:rPr lang="en-US" altLang="zh-CN" b="1" dirty="0" err="1" smtClean="0"/>
              <a:t>Qi</a:t>
            </a:r>
            <a:r>
              <a:rPr lang="en-US" altLang="zh-CN" b="1" dirty="0" smtClean="0"/>
              <a:t>, W. C. Zhang, X.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H. Zhang, Z. J. </a:t>
            </a:r>
            <a:r>
              <a:rPr lang="en-US" altLang="zh-CN" b="1" dirty="0" err="1" smtClean="0"/>
              <a:t>Zheng</a:t>
            </a:r>
            <a:r>
              <a:rPr lang="en-US" altLang="zh-CN" b="1" dirty="0" smtClean="0"/>
              <a:t>, W. J. Song, D. Xian et al. </a:t>
            </a:r>
          </a:p>
          <a:p>
            <a:endParaRPr lang="en-US" altLang="zh-CN" b="1" dirty="0"/>
          </a:p>
          <a:p>
            <a:r>
              <a:rPr lang="en-US" altLang="zh-CN" b="1" dirty="0" smtClean="0"/>
              <a:t>NSMC</a:t>
            </a:r>
            <a:r>
              <a:rPr lang="zh-CN" altLang="en-US" b="1" dirty="0" smtClean="0"/>
              <a:t>，</a:t>
            </a:r>
            <a:r>
              <a:rPr lang="en-US" altLang="zh-CN" b="1" dirty="0" smtClean="0"/>
              <a:t>CMA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148945" y="2011680"/>
            <a:ext cx="2443942" cy="20449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FY-3/MWHS FCDR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0698" y="1542696"/>
            <a:ext cx="558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smtClean="0"/>
              <a:t>Ten-yr dataset is provided covering FY-3A/B/C from 2008 to 2018. </a:t>
            </a:r>
            <a:endParaRPr lang="zh-CN" altLang="en-US" sz="2400" b="1" dirty="0"/>
          </a:p>
        </p:txBody>
      </p:sp>
      <p:sp>
        <p:nvSpPr>
          <p:cNvPr id="8" name="矩形 7"/>
          <p:cNvSpPr/>
          <p:nvPr/>
        </p:nvSpPr>
        <p:spPr>
          <a:xfrm>
            <a:off x="5769032" y="5356104"/>
            <a:ext cx="6209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Calibration </a:t>
            </a:r>
            <a:r>
              <a:rPr lang="en-US" altLang="zh-CN" sz="2400" b="1" dirty="0" smtClean="0"/>
              <a:t>parameters optimized through OMB.</a:t>
            </a:r>
            <a:endParaRPr lang="zh-CN" altLang="en-US" sz="2400" b="1" dirty="0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67709748"/>
              </p:ext>
            </p:extLst>
          </p:nvPr>
        </p:nvGraphicFramePr>
        <p:xfrm>
          <a:off x="7323818" y="2078611"/>
          <a:ext cx="1447800" cy="247650"/>
        </p:xfrm>
        <a:graphic>
          <a:graphicData uri="http://schemas.openxmlformats.org/presentationml/2006/ole">
            <p:oleObj spid="_x0000_s48129" name="Equation" r:id="rId4" imgW="1447800" imgH="241300" progId="">
              <p:embed/>
            </p:oleObj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03090240"/>
              </p:ext>
            </p:extLst>
          </p:nvPr>
        </p:nvGraphicFramePr>
        <p:xfrm>
          <a:off x="7599205" y="2344336"/>
          <a:ext cx="1343025" cy="1304925"/>
        </p:xfrm>
        <a:graphic>
          <a:graphicData uri="http://schemas.openxmlformats.org/presentationml/2006/ole">
            <p:oleObj spid="_x0000_s48130" name="Equation" r:id="rId5" imgW="1346200" imgH="1308100" progId="">
              <p:embed/>
            </p:oleObj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85836918"/>
              </p:ext>
            </p:extLst>
          </p:nvPr>
        </p:nvGraphicFramePr>
        <p:xfrm>
          <a:off x="7559029" y="3610302"/>
          <a:ext cx="1975670" cy="885825"/>
        </p:xfrm>
        <a:graphic>
          <a:graphicData uri="http://schemas.openxmlformats.org/presentationml/2006/ole">
            <p:oleObj spid="_x0000_s48131" name="Equation" r:id="rId6" imgW="2095500" imgH="889000" progId="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943636" y="1479155"/>
            <a:ext cx="3322581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 smtClean="0"/>
              <a:t>Calibration equation</a:t>
            </a:r>
            <a:endParaRPr lang="zh-CN" altLang="en-US" sz="2400" b="1" dirty="0"/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931652" y="2491374"/>
          <a:ext cx="3838756" cy="1463040"/>
        </p:xfrm>
        <a:graphic>
          <a:graphicData uri="http://schemas.openxmlformats.org/drawingml/2006/table">
            <a:tbl>
              <a:tblPr/>
              <a:tblGrid>
                <a:gridCol w="1195302"/>
                <a:gridCol w="2643454"/>
              </a:tblGrid>
              <a:tr h="229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+mn-lt"/>
                          <a:ea typeface="宋体"/>
                        </a:rPr>
                        <a:t>Platform</a:t>
                      </a:r>
                      <a:endParaRPr lang="zh-CN" sz="18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+mn-lt"/>
                          <a:ea typeface="宋体"/>
                        </a:rPr>
                        <a:t>FCDR </a:t>
                      </a:r>
                      <a:r>
                        <a:rPr lang="en-US" sz="1600" b="1" kern="0" dirty="0" smtClean="0">
                          <a:latin typeface="+mn-lt"/>
                          <a:ea typeface="宋体"/>
                        </a:rPr>
                        <a:t>time range</a:t>
                      </a:r>
                      <a:endParaRPr lang="zh-CN" sz="18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+mn-lt"/>
                          <a:ea typeface="宋体"/>
                        </a:rPr>
                        <a:t>FY-3A</a:t>
                      </a:r>
                      <a:endParaRPr lang="zh-CN" sz="18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1" kern="0" dirty="0" smtClean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2008.07.01-2014.02.22</a:t>
                      </a:r>
                      <a:endParaRPr lang="zh-CN" altLang="zh-CN" sz="1600" b="1" kern="0" dirty="0">
                        <a:solidFill>
                          <a:schemeClr val="tx1"/>
                        </a:solidFill>
                        <a:latin typeface="+mn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>
                          <a:latin typeface="+mn-lt"/>
                          <a:ea typeface="宋体"/>
                        </a:rPr>
                        <a:t>FY-3B</a:t>
                      </a:r>
                      <a:endParaRPr lang="zh-CN" sz="18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600" b="1" kern="0" dirty="0" smtClean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2010.11.19- 2018.12.31</a:t>
                      </a:r>
                      <a:endParaRPr lang="zh-CN" altLang="zh-CN" sz="1600" b="1" kern="0" dirty="0">
                        <a:solidFill>
                          <a:schemeClr val="tx1"/>
                        </a:solidFill>
                        <a:latin typeface="+mn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>
                          <a:latin typeface="+mn-lt"/>
                          <a:ea typeface="宋体"/>
                        </a:rPr>
                        <a:t>FY-3C</a:t>
                      </a:r>
                      <a:endParaRPr lang="zh-CN" sz="18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600" b="1" kern="0" dirty="0" smtClean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2013.10.02-2018.12.31</a:t>
                      </a:r>
                      <a:endParaRPr lang="zh-CN" altLang="zh-CN" sz="1600" b="1" kern="0" dirty="0">
                        <a:solidFill>
                          <a:schemeClr val="tx1"/>
                        </a:solidFill>
                        <a:latin typeface="+mn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82137" y="4114794"/>
            <a:ext cx="4430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b="1" dirty="0" smtClean="0"/>
              <a:t>Frequency</a:t>
            </a:r>
            <a:r>
              <a:rPr lang="en-US" altLang="zh-CN" b="1" dirty="0" smtClean="0"/>
              <a:t>: </a:t>
            </a:r>
            <a:r>
              <a:rPr lang="en-US" b="1" dirty="0" smtClean="0"/>
              <a:t>89.0</a:t>
            </a:r>
            <a:r>
              <a:rPr lang="en-US" dirty="0" smtClean="0"/>
              <a:t>, 118.75</a:t>
            </a:r>
            <a:r>
              <a:rPr lang="en-US" dirty="0" smtClean="0">
                <a:sym typeface="Symbol"/>
              </a:rPr>
              <a:t></a:t>
            </a:r>
            <a:r>
              <a:rPr lang="en-US" dirty="0" smtClean="0"/>
              <a:t>0.08, 118.75</a:t>
            </a:r>
            <a:r>
              <a:rPr lang="en-US" dirty="0" smtClean="0">
                <a:sym typeface="Symbol"/>
              </a:rPr>
              <a:t></a:t>
            </a:r>
            <a:r>
              <a:rPr lang="en-US" dirty="0" smtClean="0"/>
              <a:t>0.2, 118.75</a:t>
            </a:r>
            <a:r>
              <a:rPr lang="en-US" dirty="0" smtClean="0">
                <a:sym typeface="Symbol"/>
              </a:rPr>
              <a:t></a:t>
            </a:r>
            <a:r>
              <a:rPr lang="en-US" dirty="0" smtClean="0"/>
              <a:t>0.3, 118.75</a:t>
            </a:r>
            <a:r>
              <a:rPr lang="en-US" dirty="0" smtClean="0">
                <a:sym typeface="Symbol"/>
              </a:rPr>
              <a:t></a:t>
            </a:r>
            <a:r>
              <a:rPr lang="en-US" dirty="0" smtClean="0"/>
              <a:t>0.8, 118.75</a:t>
            </a:r>
            <a:r>
              <a:rPr lang="en-US" dirty="0" smtClean="0">
                <a:sym typeface="Symbol"/>
              </a:rPr>
              <a:t></a:t>
            </a:r>
            <a:r>
              <a:rPr lang="en-US" dirty="0" smtClean="0"/>
              <a:t>1.1, 118.75</a:t>
            </a:r>
            <a:r>
              <a:rPr lang="en-US" dirty="0" smtClean="0">
                <a:sym typeface="Symbol"/>
              </a:rPr>
              <a:t></a:t>
            </a:r>
            <a:r>
              <a:rPr lang="en-US" dirty="0" smtClean="0"/>
              <a:t>2.5, 118.75</a:t>
            </a:r>
            <a:r>
              <a:rPr lang="en-US" dirty="0" smtClean="0">
                <a:sym typeface="Symbol"/>
              </a:rPr>
              <a:t></a:t>
            </a:r>
            <a:r>
              <a:rPr lang="en-US" dirty="0" smtClean="0"/>
              <a:t>3.0, 118.75</a:t>
            </a:r>
            <a:r>
              <a:rPr lang="en-US" dirty="0" smtClean="0">
                <a:sym typeface="Symbol"/>
              </a:rPr>
              <a:t></a:t>
            </a:r>
            <a:r>
              <a:rPr lang="en-US" dirty="0" smtClean="0"/>
              <a:t>5.0, </a:t>
            </a:r>
            <a:r>
              <a:rPr lang="en-US" b="1" dirty="0" smtClean="0"/>
              <a:t>150.0</a:t>
            </a:r>
            <a:r>
              <a:rPr lang="en-US" dirty="0" smtClean="0"/>
              <a:t>, </a:t>
            </a:r>
            <a:r>
              <a:rPr lang="en-US" b="1" dirty="0" smtClean="0"/>
              <a:t>183.31±1</a:t>
            </a:r>
            <a:r>
              <a:rPr lang="en-US" dirty="0" smtClean="0"/>
              <a:t>, 183.31±1.8, </a:t>
            </a:r>
            <a:r>
              <a:rPr lang="en-US" b="1" dirty="0" smtClean="0"/>
              <a:t>183.31±3</a:t>
            </a:r>
            <a:r>
              <a:rPr lang="en-US" dirty="0" smtClean="0"/>
              <a:t>, 183.31±4.5,</a:t>
            </a:r>
            <a:r>
              <a:rPr lang="en-US" b="1" dirty="0" smtClean="0"/>
              <a:t>183.31±7 </a:t>
            </a:r>
            <a:r>
              <a:rPr lang="en-US" dirty="0" smtClean="0"/>
              <a:t> GHz</a:t>
            </a:r>
            <a:endParaRPr lang="zh-CN" altLang="en-US" dirty="0" smtClean="0"/>
          </a:p>
          <a:p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899563" y="4089862"/>
            <a:ext cx="2759826" cy="473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86153" y="4093031"/>
            <a:ext cx="6132021" cy="121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http://10.25.16.2:7000/omb/img_0">
            <a:extLst>
              <a:ext uri="{FF2B5EF4-FFF2-40B4-BE49-F238E27FC236}">
                <a16:creationId xmlns:a16="http://schemas.microsoft.com/office/drawing/2014/main" xmlns="" id="{97C28461-F9A6-FD49-8555-81BFEE2071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3759" y="4932094"/>
            <a:ext cx="5353298" cy="179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4" descr="http://10.25.16.2:7000/omb/img_1">
            <a:extLst>
              <a:ext uri="{FF2B5EF4-FFF2-40B4-BE49-F238E27FC236}">
                <a16:creationId xmlns:a16="http://schemas.microsoft.com/office/drawing/2014/main" xmlns="" id="{38AD4E7D-4694-6549-A2BF-0B5D1C9EE4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500" y="3019166"/>
            <a:ext cx="5353298" cy="179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5" descr="http://10.25.16.2:7000/omb/img_2">
            <a:extLst>
              <a:ext uri="{FF2B5EF4-FFF2-40B4-BE49-F238E27FC236}">
                <a16:creationId xmlns:a16="http://schemas.microsoft.com/office/drawing/2014/main" xmlns="" id="{23ADD853-2038-E948-9F47-4541164F306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500" y="1172338"/>
            <a:ext cx="5353298" cy="179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6" descr="http://10.25.16.2:7000/omb/img_0">
            <a:extLst>
              <a:ext uri="{FF2B5EF4-FFF2-40B4-BE49-F238E27FC236}">
                <a16:creationId xmlns:a16="http://schemas.microsoft.com/office/drawing/2014/main" xmlns="" id="{8CC93528-2F84-1649-8FB3-7CFF4D5FD19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513" y="4887138"/>
            <a:ext cx="5016472" cy="179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7" descr="http://10.25.16.2:7000/omb/img_1">
            <a:extLst>
              <a:ext uri="{FF2B5EF4-FFF2-40B4-BE49-F238E27FC236}">
                <a16:creationId xmlns:a16="http://schemas.microsoft.com/office/drawing/2014/main" xmlns="" id="{295EBEBE-6F06-454B-B115-79FCB5F63F7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665" y="3006527"/>
            <a:ext cx="5016472" cy="179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9" descr="http://10.25.16.2:7000/omb/img_2">
            <a:extLst>
              <a:ext uri="{FF2B5EF4-FFF2-40B4-BE49-F238E27FC236}">
                <a16:creationId xmlns:a16="http://schemas.microsoft.com/office/drawing/2014/main" xmlns="" id="{A24D8875-FCE6-2042-A3DF-30289AC989B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861" y="1184953"/>
            <a:ext cx="5016472" cy="1792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642519" y="742662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Operational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6667" y="751288"/>
            <a:ext cx="174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Re-processed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5886" y="188640"/>
            <a:ext cx="10925598" cy="75713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MWHS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dataset evaluation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219200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FY-3/IRAS FCDR</a:t>
            </a:r>
            <a:endParaRPr lang="zh-CN" altLang="en-US" dirty="0">
              <a:latin typeface="+mn-lt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6059" y="2154563"/>
          <a:ext cx="4088573" cy="1234440"/>
        </p:xfrm>
        <a:graphic>
          <a:graphicData uri="http://schemas.openxmlformats.org/drawingml/2006/table">
            <a:tbl>
              <a:tblPr/>
              <a:tblGrid>
                <a:gridCol w="1396846"/>
                <a:gridCol w="2691727"/>
              </a:tblGrid>
              <a:tr h="229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latin typeface="+mn-lt"/>
                          <a:ea typeface="宋体" panose="02010600030101010101" pitchFamily="2" charset="-122"/>
                        </a:rPr>
                        <a:t>Platform</a:t>
                      </a:r>
                      <a:endParaRPr lang="zh-CN" sz="2000" b="1" kern="100" dirty="0"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latin typeface="+mn-lt"/>
                          <a:ea typeface="宋体" panose="02010600030101010101" pitchFamily="2" charset="-122"/>
                        </a:rPr>
                        <a:t>FCDR </a:t>
                      </a:r>
                      <a:r>
                        <a:rPr lang="en-US" sz="1800" b="1" kern="0" dirty="0" smtClean="0">
                          <a:latin typeface="+mn-lt"/>
                          <a:ea typeface="宋体" panose="02010600030101010101" pitchFamily="2" charset="-122"/>
                        </a:rPr>
                        <a:t>time range</a:t>
                      </a:r>
                      <a:endParaRPr lang="zh-CN" sz="2000" b="1" kern="100" dirty="0"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latin typeface="+mn-lt"/>
                          <a:ea typeface="宋体" panose="02010600030101010101" pitchFamily="2" charset="-122"/>
                        </a:rPr>
                        <a:t>FY-3B</a:t>
                      </a:r>
                      <a:endParaRPr lang="zh-CN" sz="2000" b="1" kern="100" dirty="0"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chemeClr val="tx1"/>
                          </a:solidFill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2010.11.12–2019.07.03</a:t>
                      </a:r>
                      <a:endParaRPr lang="zh-CN" sz="1800" b="1" kern="0" dirty="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latin typeface="+mn-lt"/>
                          <a:ea typeface="宋体" panose="02010600030101010101" pitchFamily="2" charset="-122"/>
                        </a:rPr>
                        <a:t>FY-3C</a:t>
                      </a:r>
                      <a:endParaRPr lang="zh-CN" sz="2000" b="1" kern="100"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chemeClr val="tx1"/>
                          </a:solidFill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2013.09.29–2020.02.04</a:t>
                      </a:r>
                      <a:endParaRPr lang="zh-CN" sz="1800" b="1" kern="0" dirty="0">
                        <a:solidFill>
                          <a:schemeClr val="tx1"/>
                        </a:solidFill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0511" y="1251295"/>
            <a:ext cx="5426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smtClean="0"/>
              <a:t>9-yr dataset is provided covering FY-3B/C from 2010 to 2019. </a:t>
            </a:r>
            <a:endParaRPr lang="zh-CN" altLang="en-US" sz="2400" b="1" dirty="0"/>
          </a:p>
        </p:txBody>
      </p:sp>
      <p:sp>
        <p:nvSpPr>
          <p:cNvPr id="12" name="矩形 11"/>
          <p:cNvSpPr/>
          <p:nvPr/>
        </p:nvSpPr>
        <p:spPr>
          <a:xfrm>
            <a:off x="159053" y="3697913"/>
            <a:ext cx="6530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ea typeface="微软雅黑" panose="020B0503020204020204" pitchFamily="34" charset="-122"/>
              </a:rPr>
              <a:t>A</a:t>
            </a:r>
            <a:r>
              <a:rPr lang="zh-CN" altLang="en-US" sz="1600" b="1" dirty="0" smtClean="0">
                <a:ea typeface="微软雅黑" panose="020B0503020204020204" pitchFamily="34" charset="-122"/>
              </a:rPr>
              <a:t> </a:t>
            </a:r>
            <a:r>
              <a:rPr lang="en-GB" altLang="zh-CN" sz="1600" b="1" dirty="0" smtClean="0">
                <a:ea typeface="微软雅黑" panose="020B0503020204020204" pitchFamily="34" charset="-122"/>
              </a:rPr>
              <a:t>refined TEB onboard </a:t>
            </a:r>
            <a:r>
              <a:rPr lang="en-GB" altLang="zh-CN" sz="1600" b="1" dirty="0" smtClean="0">
                <a:ea typeface="微软雅黑" panose="020B0503020204020204" pitchFamily="34" charset="-122"/>
              </a:rPr>
              <a:t>calibration model</a:t>
            </a:r>
            <a:r>
              <a:rPr lang="en-US" altLang="zh-CN" sz="1600" b="1" dirty="0" smtClean="0">
                <a:ea typeface="微软雅黑" panose="020B0503020204020204" pitchFamily="34" charset="-122"/>
              </a:rPr>
              <a:t>,</a:t>
            </a:r>
            <a:r>
              <a:rPr lang="zh-CN" altLang="en-US" sz="1600" b="1" dirty="0" smtClean="0">
                <a:ea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ea typeface="微软雅黑" panose="020B0503020204020204" pitchFamily="34" charset="-122"/>
              </a:rPr>
              <a:t>considering </a:t>
            </a:r>
            <a:r>
              <a:rPr lang="en-US" sz="1600" b="1" dirty="0" smtClean="0"/>
              <a:t>the </a:t>
            </a:r>
            <a:r>
              <a:rPr lang="en-US" sz="1600" b="1" dirty="0" smtClean="0"/>
              <a:t>influence of </a:t>
            </a:r>
            <a:r>
              <a:rPr lang="en-US" sz="1600" b="1" dirty="0" smtClean="0"/>
              <a:t>ambient </a:t>
            </a:r>
            <a:r>
              <a:rPr lang="en-US" sz="1600" b="1" dirty="0" smtClean="0"/>
              <a:t>radiation varying with temperature, including </a:t>
            </a:r>
            <a:r>
              <a:rPr lang="en-US" sz="1600" b="1" dirty="0" smtClean="0"/>
              <a:t>self-emission and reflected radiance , </a:t>
            </a:r>
            <a:r>
              <a:rPr lang="en-US" sz="1600" b="1" dirty="0" smtClean="0"/>
              <a:t>as well as </a:t>
            </a:r>
            <a:r>
              <a:rPr lang="en-US" sz="1600" b="1" dirty="0" smtClean="0"/>
              <a:t>spectral </a:t>
            </a:r>
            <a:r>
              <a:rPr lang="en-US" sz="1600" b="1" dirty="0" smtClean="0"/>
              <a:t>shift</a:t>
            </a:r>
            <a:r>
              <a:rPr lang="en-US" altLang="zh-CN" sz="1600" b="1" dirty="0" smtClean="0">
                <a:ea typeface="微软雅黑" panose="020B0503020204020204" pitchFamily="34" charset="-122"/>
              </a:rPr>
              <a:t>.</a:t>
            </a:r>
          </a:p>
          <a:p>
            <a:endParaRPr lang="en-US" altLang="zh-CN" sz="1600" b="1" dirty="0" smtClean="0">
              <a:ea typeface="微软雅黑" panose="020B0503020204020204" pitchFamily="34" charset="-122"/>
            </a:endParaRPr>
          </a:p>
          <a:p>
            <a:r>
              <a:rPr lang="en-US" altLang="zh-CN" sz="1600" b="1" dirty="0" smtClean="0"/>
              <a:t>C</a:t>
            </a:r>
            <a:r>
              <a:rPr lang="en-US" sz="1600" b="1" dirty="0" smtClean="0"/>
              <a:t>orrection parameters optimized using SNO data.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55870"/>
            <a:ext cx="3869055" cy="1855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055" y="5103495"/>
            <a:ext cx="3896995" cy="1787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050" y="5008880"/>
            <a:ext cx="4006850" cy="19024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993864" y="1016902"/>
            <a:ext cx="580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Recalibration equation and main error contributions:</a:t>
            </a:r>
          </a:p>
        </p:txBody>
      </p:sp>
      <p:sp>
        <p:nvSpPr>
          <p:cNvPr id="22" name="文本框 5"/>
          <p:cNvSpPr txBox="1"/>
          <p:nvPr/>
        </p:nvSpPr>
        <p:spPr>
          <a:xfrm>
            <a:off x="6511992" y="1574031"/>
            <a:ext cx="1212850" cy="521969"/>
          </a:xfrm>
          <a:prstGeom prst="wedgeRectCallout">
            <a:avLst>
              <a:gd name="adj1" fmla="val -2537"/>
              <a:gd name="adj2" fmla="val 7773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>
                <a:cs typeface="Times New Roman" panose="02020603050405020304" pitchFamily="18" charset="0"/>
              </a:rPr>
              <a:t>BB emitted radiance term</a:t>
            </a:r>
          </a:p>
        </p:txBody>
      </p:sp>
      <p:sp>
        <p:nvSpPr>
          <p:cNvPr id="23" name="文本框 12"/>
          <p:cNvSpPr txBox="1"/>
          <p:nvPr/>
        </p:nvSpPr>
        <p:spPr>
          <a:xfrm>
            <a:off x="7006022" y="2689091"/>
            <a:ext cx="1311810" cy="523220"/>
          </a:xfrm>
          <a:prstGeom prst="wedgeRectCallout">
            <a:avLst>
              <a:gd name="adj1" fmla="val 13464"/>
              <a:gd name="adj2" fmla="val -8759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>
                <a:cs typeface="Times New Roman" panose="02020603050405020304" pitchFamily="18" charset="0"/>
              </a:rPr>
              <a:t>Self-emission radiance term</a:t>
            </a:r>
          </a:p>
        </p:txBody>
      </p:sp>
      <p:sp>
        <p:nvSpPr>
          <p:cNvPr id="24" name="文本框 15"/>
          <p:cNvSpPr txBox="1"/>
          <p:nvPr/>
        </p:nvSpPr>
        <p:spPr>
          <a:xfrm>
            <a:off x="8015037" y="1552441"/>
            <a:ext cx="1320800" cy="521969"/>
          </a:xfrm>
          <a:prstGeom prst="wedgeRectCallout">
            <a:avLst>
              <a:gd name="adj1" fmla="val -21971"/>
              <a:gd name="adj2" fmla="val 9440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>
                <a:cs typeface="Times New Roman" panose="02020603050405020304" pitchFamily="18" charset="0"/>
              </a:rPr>
              <a:t>BB reflected radiance term</a:t>
            </a:r>
          </a:p>
        </p:txBody>
      </p:sp>
      <p:pic>
        <p:nvPicPr>
          <p:cNvPr id="25" name="图片 -2147482258"/>
          <p:cNvPicPr/>
          <p:nvPr/>
        </p:nvPicPr>
        <p:blipFill>
          <a:blip r:embed="rId8"/>
          <a:stretch>
            <a:fillRect/>
          </a:stretch>
        </p:blipFill>
        <p:spPr>
          <a:xfrm>
            <a:off x="6724082" y="3884897"/>
            <a:ext cx="3234055" cy="349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左大括号 27"/>
          <p:cNvSpPr/>
          <p:nvPr/>
        </p:nvSpPr>
        <p:spPr>
          <a:xfrm>
            <a:off x="6724082" y="2399531"/>
            <a:ext cx="215265" cy="11226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-2147482319"/>
          <p:cNvPicPr/>
          <p:nvPr/>
        </p:nvPicPr>
        <p:blipFill>
          <a:blip r:embed="rId9"/>
          <a:stretch>
            <a:fillRect/>
          </a:stretch>
        </p:blipFill>
        <p:spPr>
          <a:xfrm>
            <a:off x="6644072" y="3218681"/>
            <a:ext cx="233235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-2147482373"/>
          <p:cNvPicPr/>
          <p:nvPr/>
        </p:nvPicPr>
        <p:blipFill>
          <a:blip r:embed="rId10"/>
          <a:stretch>
            <a:fillRect/>
          </a:stretch>
        </p:blipFill>
        <p:spPr>
          <a:xfrm>
            <a:off x="6637087" y="1956936"/>
            <a:ext cx="3605530" cy="724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矩形标注 30"/>
          <p:cNvSpPr/>
          <p:nvPr/>
        </p:nvSpPr>
        <p:spPr>
          <a:xfrm>
            <a:off x="9758747" y="1552441"/>
            <a:ext cx="1342390" cy="537845"/>
          </a:xfrm>
          <a:prstGeom prst="wedgeRectCallout">
            <a:avLst>
              <a:gd name="adj1" fmla="val -76158"/>
              <a:gd name="adj2" fmla="val 73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cs typeface="Times New Roman" panose="02020603050405020304" pitchFamily="18" charset="0"/>
                <a:sym typeface="+mn-ea"/>
              </a:rPr>
              <a:t>Non-linearity correction term</a:t>
            </a:r>
          </a:p>
        </p:txBody>
      </p:sp>
      <p:sp>
        <p:nvSpPr>
          <p:cNvPr id="32" name="矩形标注 31"/>
          <p:cNvSpPr/>
          <p:nvPr/>
        </p:nvSpPr>
        <p:spPr>
          <a:xfrm>
            <a:off x="8375082" y="2689091"/>
            <a:ext cx="1342390" cy="534035"/>
          </a:xfrm>
          <a:prstGeom prst="wedgeRectCallout">
            <a:avLst>
              <a:gd name="adj1" fmla="val -11305"/>
              <a:gd name="adj2" fmla="val -101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cs typeface="Times New Roman" panose="02020603050405020304" pitchFamily="18" charset="0"/>
                <a:sym typeface="+mn-ea"/>
              </a:rPr>
              <a:t>Radianc correct term</a:t>
            </a:r>
          </a:p>
        </p:txBody>
      </p:sp>
      <p:sp>
        <p:nvSpPr>
          <p:cNvPr id="33" name="文本框 33"/>
          <p:cNvSpPr txBox="1"/>
          <p:nvPr/>
        </p:nvSpPr>
        <p:spPr>
          <a:xfrm>
            <a:off x="10110236" y="2617303"/>
            <a:ext cx="1320800" cy="306704"/>
          </a:xfrm>
          <a:prstGeom prst="wedgeRectCallout">
            <a:avLst>
              <a:gd name="adj1" fmla="val -56009"/>
              <a:gd name="adj2" fmla="val -9318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>
                <a:cs typeface="Times New Roman" panose="02020603050405020304" pitchFamily="18" charset="0"/>
              </a:rPr>
              <a:t>Slope term</a:t>
            </a:r>
          </a:p>
        </p:txBody>
      </p:sp>
      <p:pic>
        <p:nvPicPr>
          <p:cNvPr id="34" name="图片 -2147482352"/>
          <p:cNvPicPr/>
          <p:nvPr/>
        </p:nvPicPr>
        <p:blipFill>
          <a:blip r:embed="rId11"/>
          <a:stretch>
            <a:fillRect/>
          </a:stretch>
        </p:blipFill>
        <p:spPr>
          <a:xfrm>
            <a:off x="4082715" y="4459705"/>
            <a:ext cx="3772635" cy="3457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圆角矩形 34"/>
          <p:cNvSpPr/>
          <p:nvPr/>
        </p:nvSpPr>
        <p:spPr>
          <a:xfrm>
            <a:off x="7511181" y="4419600"/>
            <a:ext cx="394335" cy="4892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19"/>
          <p:cNvSpPr txBox="1"/>
          <p:nvPr/>
        </p:nvSpPr>
        <p:spPr>
          <a:xfrm>
            <a:off x="8073156" y="4380630"/>
            <a:ext cx="1624297" cy="5219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>
                <a:cs typeface="Times New Roman" panose="02020603050405020304" pitchFamily="18" charset="0"/>
              </a:rPr>
              <a:t>Spectral </a:t>
            </a:r>
            <a:r>
              <a:rPr lang="en-US" altLang="zh-CN" sz="1400" dirty="0" smtClean="0">
                <a:cs typeface="Times New Roman" panose="02020603050405020304" pitchFamily="18" charset="0"/>
              </a:rPr>
              <a:t>response function </a:t>
            </a:r>
            <a:endParaRPr lang="en-US" altLang="zh-CN" sz="1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" y="1472084"/>
            <a:ext cx="5445766" cy="1956917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5"/>
          <a:stretch>
            <a:fillRect/>
          </a:stretch>
        </p:blipFill>
        <p:spPr bwMode="auto">
          <a:xfrm>
            <a:off x="4837993" y="1434888"/>
            <a:ext cx="5353378" cy="201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8" y="3280227"/>
            <a:ext cx="5445767" cy="20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5"/>
          <a:stretch>
            <a:fillRect/>
          </a:stretch>
        </p:blipFill>
        <p:spPr bwMode="auto">
          <a:xfrm>
            <a:off x="4837993" y="3290470"/>
            <a:ext cx="5353381" cy="206612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矩形 21"/>
          <p:cNvSpPr/>
          <p:nvPr/>
        </p:nvSpPr>
        <p:spPr>
          <a:xfrm>
            <a:off x="1156975" y="5717407"/>
            <a:ext cx="9031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Systematic biases are corrected for most channels, </a:t>
            </a:r>
            <a:r>
              <a:rPr lang="en-GB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bias 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within </a:t>
            </a:r>
            <a:r>
              <a:rPr lang="en-GB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0.5 K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GB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Seasonal </a:t>
            </a:r>
            <a:r>
              <a:rPr lang="en-US" altLang="en-GB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fluctuation </a:t>
            </a:r>
            <a:r>
              <a:rPr lang="en-US" altLang="en-GB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 </a:t>
            </a:r>
            <a:r>
              <a:rPr lang="en-GB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corrected.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5886" y="407325"/>
            <a:ext cx="10925598" cy="77308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IRAS dataset evaluation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684327" y="1462206"/>
          <a:ext cx="2302625" cy="39984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4196"/>
                <a:gridCol w="806335"/>
                <a:gridCol w="556952"/>
                <a:gridCol w="615142"/>
              </a:tblGrid>
              <a:tr h="363134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</a:rPr>
                        <a:t>Ch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Wavelength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(um)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Typical BT (K)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Lifetime</a:t>
                      </a:r>
                      <a:r>
                        <a:rPr lang="en-US" altLang="zh-CN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 bias </a:t>
                      </a:r>
                      <a:r>
                        <a:rPr lang="en-US" altLang="zh-CN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(K)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</a:tr>
              <a:tr h="175260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239.3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-0.085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233.8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0.54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231.5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0.44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231.1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0.15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236.2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0.39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241.3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0.21</a:t>
                      </a:r>
                    </a:p>
                  </a:txBody>
                  <a:tcPr marL="68580" marR="68580" marT="0" marB="0" anchor="ctr"/>
                </a:tc>
              </a:tr>
              <a:tr h="181610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247.9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0.084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254.8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-0.23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sz="10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254.7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-1.03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243.6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-0.057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247.2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0.24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246.4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0.016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231.3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0.19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248.0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0.038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243.2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0.67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237.1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0.27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zh-CN" sz="10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236.2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0.23</a:t>
                      </a:r>
                    </a:p>
                  </a:txBody>
                  <a:tcPr marL="68580" marR="68580" marT="0" marB="0" anchor="ctr"/>
                </a:tc>
              </a:tr>
              <a:tr h="181610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zh-CN" sz="10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247.9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</a:t>
                      </a: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lang="zh-CN" sz="10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259.4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0.39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181567"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261.2</a:t>
                      </a: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48000" algn="ctr"/>
                          <a:tab pos="6096000" algn="r"/>
                        </a:tabLst>
                      </a:pPr>
                      <a:r>
                        <a:rPr lang="en-US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-0.44</a:t>
                      </a:r>
                      <a:endParaRPr 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31024" y="1064028"/>
            <a:ext cx="336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Red </a:t>
            </a:r>
            <a:r>
              <a:rPr lang="en-US" altLang="zh-CN" sz="1400" b="1" dirty="0" smtClean="0"/>
              <a:t>: </a:t>
            </a:r>
            <a:r>
              <a:rPr lang="en-US" altLang="zh-CN" sz="1400" b="1" dirty="0" smtClean="0"/>
              <a:t>operational </a:t>
            </a:r>
            <a:r>
              <a:rPr lang="en-US" altLang="zh-CN" sz="1400" b="1" dirty="0" smtClean="0"/>
              <a:t> </a:t>
            </a:r>
            <a:r>
              <a:rPr lang="en-US" altLang="zh-CN" sz="1400" b="1" dirty="0" smtClean="0"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en-US" altLang="zh-CN" sz="1400" b="1" dirty="0" smtClean="0"/>
              <a:t>: </a:t>
            </a:r>
            <a:r>
              <a:rPr lang="en-US" altLang="zh-CN" sz="1400" b="1" dirty="0" smtClean="0"/>
              <a:t>Re-processed</a:t>
            </a:r>
            <a:endParaRPr lang="zh-CN" altLang="en-US" sz="1400" b="1" dirty="0"/>
          </a:p>
        </p:txBody>
      </p:sp>
      <p:sp>
        <p:nvSpPr>
          <p:cNvPr id="14" name="矩形 13"/>
          <p:cNvSpPr/>
          <p:nvPr/>
        </p:nvSpPr>
        <p:spPr>
          <a:xfrm>
            <a:off x="9651077" y="1114011"/>
            <a:ext cx="2410273" cy="33855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altLang="zh-CN" sz="1600" b="1" dirty="0">
                <a:ea typeface="微软雅黑" pitchFamily="34" charset="-122"/>
                <a:cs typeface="Times New Roman" pitchFamily="18" charset="0"/>
              </a:rPr>
              <a:t>SNO VS</a:t>
            </a:r>
            <a:r>
              <a:rPr lang="en-US" altLang="zh-CN" sz="1600" b="1" dirty="0" smtClean="0">
                <a:ea typeface="微软雅黑" pitchFamily="34" charset="-122"/>
                <a:cs typeface="Times New Roman" pitchFamily="18" charset="0"/>
              </a:rPr>
              <a:t>. IASI</a:t>
            </a:r>
            <a:endParaRPr lang="zh-CN" altLang="en-US" sz="1600" b="1" dirty="0"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6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图片 137" descr="J:\5.ProcedureMe\MultiSiteCal\VIRR_result\ReProV1\TgCor\Daily\PolyfitOrder2\Site1_28\CLD0.3_MN20\FY3B\FY3B_VIRR_Cal_ReProV1_BDAM_US1962_10Day-0.020CV60SolZ50SenZ40GlintA-2Sig2Sig.dat0.50R2-3Sig_SlopeSeries_B1.dat_Slope.e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761" y="4422371"/>
            <a:ext cx="1933666" cy="141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03733" y="1972396"/>
          <a:ext cx="5343994" cy="1280160"/>
        </p:xfrm>
        <a:graphic>
          <a:graphicData uri="http://schemas.openxmlformats.org/drawingml/2006/table">
            <a:tbl>
              <a:tblPr/>
              <a:tblGrid>
                <a:gridCol w="769124"/>
                <a:gridCol w="1086589"/>
                <a:gridCol w="2238358"/>
                <a:gridCol w="124992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j-lt"/>
                          <a:ea typeface="宋体"/>
                        </a:rPr>
                        <a:t>Satellite</a:t>
                      </a:r>
                      <a:endParaRPr lang="zh-CN" sz="1400" b="1" dirty="0">
                        <a:latin typeface="+mj-lt"/>
                        <a:ea typeface="宋体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j-lt"/>
                          <a:ea typeface="宋体"/>
                        </a:rPr>
                        <a:t>Launch date</a:t>
                      </a:r>
                      <a:endParaRPr lang="zh-CN" sz="1400" b="1" dirty="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j-lt"/>
                          <a:ea typeface="宋体"/>
                        </a:rPr>
                        <a:t>Time range</a:t>
                      </a:r>
                      <a:endParaRPr lang="zh-CN" sz="1400" b="1" dirty="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宋体"/>
                          <a:cs typeface="+mn-cs"/>
                        </a:rPr>
                        <a:t>Channels</a:t>
                      </a:r>
                      <a:endParaRPr lang="zh-CN" sz="1400" b="1" kern="1200" dirty="0">
                        <a:solidFill>
                          <a:schemeClr val="tx1"/>
                        </a:solidFill>
                        <a:latin typeface="+mj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/>
                        </a:rPr>
                        <a:t>FY-1C</a:t>
                      </a:r>
                      <a:endParaRPr lang="zh-CN" sz="1400" dirty="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/>
                        </a:rPr>
                        <a:t>1999/05/10</a:t>
                      </a:r>
                      <a:endParaRPr lang="zh-CN" sz="140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/>
                        </a:rPr>
                        <a:t>2000/01/21–2004/06/30</a:t>
                      </a:r>
                      <a:endParaRPr lang="zh-CN" sz="1400" dirty="0">
                        <a:latin typeface="+mj-lt"/>
                        <a:ea typeface="宋体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宋体"/>
                          <a:cs typeface="+mn-cs"/>
                        </a:rPr>
                        <a:t>1, 2, 4 and 5</a:t>
                      </a:r>
                      <a:endParaRPr lang="zh-CN" sz="1400" kern="1200" dirty="0">
                        <a:solidFill>
                          <a:schemeClr val="tx1"/>
                        </a:solidFill>
                        <a:latin typeface="+mj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/>
                        </a:rPr>
                        <a:t>FY-1D</a:t>
                      </a:r>
                      <a:endParaRPr lang="zh-CN" sz="140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/>
                        </a:rPr>
                        <a:t>2002/05/15</a:t>
                      </a:r>
                      <a:endParaRPr lang="zh-CN" sz="140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/>
                        </a:rPr>
                        <a:t>2002/07/11–2012/01/13</a:t>
                      </a:r>
                      <a:endParaRPr lang="zh-CN" sz="1400" dirty="0">
                        <a:latin typeface="+mj-lt"/>
                        <a:ea typeface="宋体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宋体"/>
                          <a:cs typeface="+mn-cs"/>
                        </a:rPr>
                        <a:t>1, 2, 4 and 5</a:t>
                      </a:r>
                      <a:endParaRPr lang="zh-CN" sz="1400" kern="1200" dirty="0">
                        <a:solidFill>
                          <a:schemeClr val="tx1"/>
                        </a:solidFill>
                        <a:latin typeface="+mj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/>
                        </a:rPr>
                        <a:t>FY-3A</a:t>
                      </a:r>
                      <a:endParaRPr lang="zh-CN" sz="140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/>
                        </a:rPr>
                        <a:t>2008/05/27</a:t>
                      </a:r>
                      <a:endParaRPr lang="zh-CN" sz="140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/>
                        </a:rPr>
                        <a:t>2008/07/01–2015/01/04</a:t>
                      </a:r>
                      <a:endParaRPr lang="zh-CN" sz="1400" dirty="0">
                        <a:latin typeface="+mj-lt"/>
                        <a:ea typeface="宋体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宋体"/>
                          <a:cs typeface="+mn-cs"/>
                        </a:rPr>
                        <a:t>1 to 10</a:t>
                      </a:r>
                      <a:endParaRPr lang="zh-CN" sz="1400" kern="1200" dirty="0">
                        <a:solidFill>
                          <a:schemeClr val="tx1"/>
                        </a:solidFill>
                        <a:latin typeface="+mj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/>
                        </a:rPr>
                        <a:t>FY-3B</a:t>
                      </a:r>
                      <a:endParaRPr lang="zh-CN" sz="140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/>
                        </a:rPr>
                        <a:t>2010/11/05</a:t>
                      </a:r>
                      <a:endParaRPr lang="zh-CN" sz="140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/>
                        </a:rPr>
                        <a:t>2010/11/14 till now</a:t>
                      </a:r>
                      <a:endParaRPr lang="zh-CN" sz="1400" dirty="0">
                        <a:latin typeface="+mj-lt"/>
                        <a:ea typeface="宋体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宋体"/>
                          <a:cs typeface="+mn-cs"/>
                        </a:rPr>
                        <a:t>1 to 10</a:t>
                      </a:r>
                      <a:endParaRPr lang="zh-CN" sz="1400" kern="1200" dirty="0">
                        <a:solidFill>
                          <a:schemeClr val="tx1"/>
                        </a:solidFill>
                        <a:latin typeface="+mj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/>
                        </a:rPr>
                        <a:t>FY-3C</a:t>
                      </a:r>
                      <a:endParaRPr lang="zh-CN" sz="140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/>
                        </a:rPr>
                        <a:t>2013/09/23</a:t>
                      </a:r>
                      <a:endParaRPr lang="zh-CN" sz="1400">
                        <a:latin typeface="+mj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/>
                        </a:rPr>
                        <a:t>2013/10/01 till now </a:t>
                      </a:r>
                      <a:endParaRPr lang="zh-CN" sz="1400" dirty="0">
                        <a:latin typeface="+mj-lt"/>
                        <a:ea typeface="宋体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宋体"/>
                          <a:cs typeface="+mn-cs"/>
                        </a:rPr>
                        <a:t>1 to 10</a:t>
                      </a:r>
                      <a:endParaRPr lang="zh-CN" sz="1400" kern="1200" dirty="0">
                        <a:solidFill>
                          <a:schemeClr val="tx1"/>
                        </a:solidFill>
                        <a:latin typeface="+mj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42851" y="100071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FY-1/3 VIRR RSB FCDR</a:t>
            </a:r>
            <a:endParaRPr lang="zh-CN" altLang="en-US" dirty="0"/>
          </a:p>
        </p:txBody>
      </p:sp>
      <p:pic>
        <p:nvPicPr>
          <p:cNvPr id="11" name="图片 10" descr="I:\ShareCache\孙凌\待办事项\袁明鸽\PICS_stability\ToSunLAll\ToSunLAll\FY3_MultiSite_fix_point_AllStyle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7243" y="4856671"/>
            <a:ext cx="2144876" cy="97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5242" y="989219"/>
            <a:ext cx="5013517" cy="199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204" y="3726610"/>
            <a:ext cx="2617576" cy="113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6431" y="1115614"/>
            <a:ext cx="6263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smtClean="0"/>
              <a:t>20-yr dataset is provided covering FY-1C/D FY-3A/B/C from 2000 to 2019. </a:t>
            </a:r>
            <a:endParaRPr lang="zh-CN" alt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330422"/>
            <a:ext cx="7215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Reflective solar bands: </a:t>
            </a:r>
            <a:r>
              <a:rPr lang="en-US" altLang="zh-CN" dirty="0" smtClean="0"/>
              <a:t>stable targets +RTM simulation + time trending</a:t>
            </a:r>
            <a:endParaRPr lang="zh-CN" altLang="en-US" dirty="0" smtClean="0"/>
          </a:p>
          <a:p>
            <a:endParaRPr lang="zh-CN" altLang="en-US" b="1" dirty="0"/>
          </a:p>
        </p:txBody>
      </p:sp>
      <p:pic>
        <p:nvPicPr>
          <p:cNvPr id="60419" name="图片 1" descr="V:\ReCalResult\MultiSite\MODIS\6.PDifmea_20210126\pic\1.3sigma\5.all_sation\3.78month_3\Band01Refsim_Refmea_fit_2005.png"/>
          <p:cNvPicPr>
            <a:picLocks noChangeAspect="1" noChangeArrowheads="1"/>
          </p:cNvPicPr>
          <p:nvPr/>
        </p:nvPicPr>
        <p:blipFill>
          <a:blip r:embed="rId8" cstate="print"/>
          <a:srcRect t="9684"/>
          <a:stretch>
            <a:fillRect/>
          </a:stretch>
        </p:blipFill>
        <p:spPr bwMode="auto">
          <a:xfrm>
            <a:off x="3524522" y="4497186"/>
            <a:ext cx="1520033" cy="137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3526144" y="3941169"/>
          <a:ext cx="3157288" cy="309418"/>
        </p:xfrm>
        <a:graphic>
          <a:graphicData uri="http://schemas.openxmlformats.org/presentationml/2006/ole">
            <p:oleObj spid="_x0000_s60420" name="公式" r:id="rId9" imgW="2336760" imgH="241200" progId="Equation.3">
              <p:embed/>
            </p:oleObj>
          </a:graphicData>
        </a:graphic>
      </p:graphicFrame>
      <p:pic>
        <p:nvPicPr>
          <p:cNvPr id="60423" name="图片 21" descr="FY1CDFY3ABC_VIRR_Cal_BDAM_US1962_10Day-0"/>
          <p:cNvPicPr>
            <a:picLocks noChangeAspect="1" noChangeArrowheads="1"/>
          </p:cNvPicPr>
          <p:nvPr/>
        </p:nvPicPr>
        <p:blipFill>
          <a:blip r:embed="rId10"/>
          <a:srcRect r="7294" b="-6451"/>
          <a:stretch>
            <a:fillRect/>
          </a:stretch>
        </p:blipFill>
        <p:spPr bwMode="auto">
          <a:xfrm>
            <a:off x="6741620" y="2934391"/>
            <a:ext cx="5069549" cy="1881471"/>
          </a:xfrm>
          <a:prstGeom prst="rect">
            <a:avLst/>
          </a:prstGeom>
          <a:noFill/>
        </p:spPr>
      </p:pic>
      <p:pic>
        <p:nvPicPr>
          <p:cNvPr id="60422" name="图片 22" descr="FY1CDFY3ABC_VIRR_Cal_BDAM_US1962_10Day-0"/>
          <p:cNvPicPr>
            <a:picLocks noChangeAspect="1" noChangeArrowheads="1"/>
          </p:cNvPicPr>
          <p:nvPr/>
        </p:nvPicPr>
        <p:blipFill>
          <a:blip r:embed="rId11"/>
          <a:srcRect r="7294" b="-6451"/>
          <a:stretch>
            <a:fillRect/>
          </a:stretch>
        </p:blipFill>
        <p:spPr bwMode="auto">
          <a:xfrm>
            <a:off x="6749933" y="4727168"/>
            <a:ext cx="5069549" cy="1881471"/>
          </a:xfrm>
          <a:prstGeom prst="rect">
            <a:avLst/>
          </a:prstGeom>
          <a:noFill/>
        </p:spPr>
      </p:pic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-3175" y="29718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42737" y="5807243"/>
            <a:ext cx="2237874" cy="105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" name="图片 15" descr="SNO_VIRR_MODIS_PDif_CH01_V1_0_202106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287" y="749239"/>
            <a:ext cx="5761618" cy="1935534"/>
          </a:xfrm>
          <a:prstGeom prst="rect">
            <a:avLst/>
          </a:prstGeom>
        </p:spPr>
      </p:pic>
      <p:pic>
        <p:nvPicPr>
          <p:cNvPr id="18" name="图片 17" descr="SNO_VIRR_MODIS_PDif_CH01_V1_1_2021060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4190" y="832314"/>
            <a:ext cx="5519626" cy="1854250"/>
          </a:xfrm>
          <a:prstGeom prst="rect">
            <a:avLst/>
          </a:prstGeom>
        </p:spPr>
      </p:pic>
      <p:pic>
        <p:nvPicPr>
          <p:cNvPr id="22" name="图片 21" descr="SNO_VIRR_MODIS_PDif_CH02_V1_0_2021060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287" y="2465542"/>
            <a:ext cx="5761618" cy="1935534"/>
          </a:xfrm>
          <a:prstGeom prst="rect">
            <a:avLst/>
          </a:prstGeom>
        </p:spPr>
      </p:pic>
      <p:pic>
        <p:nvPicPr>
          <p:cNvPr id="23" name="图片 22" descr="SNO_VIRR_MODIS_PDif_CH02_V1_1_2021060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4189" y="2473069"/>
            <a:ext cx="5556706" cy="1866486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65886" y="89965"/>
            <a:ext cx="10925598" cy="75713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ea typeface="微软雅黑" pitchFamily="34" charset="-122"/>
                <a:cs typeface="Times New Roman" panose="02020603050405020304" pitchFamily="18" charset="0"/>
              </a:rPr>
              <a:t>FY-1&amp;3 VIRR RSB</a:t>
            </a:r>
            <a:r>
              <a:rPr lang="zh-CN" altLang="en-US" sz="3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FCDR</a:t>
            </a:r>
            <a:endParaRPr lang="zh-CN" altLang="en-US" sz="3200" b="1" dirty="0"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48303" y="6417219"/>
            <a:ext cx="7903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400" b="1" dirty="0" smtClean="0">
                <a:solidFill>
                  <a:srgbClr val="00B0F0"/>
                </a:solidFill>
                <a:ea typeface="微软雅黑" panose="020B0503020204020204" pitchFamily="34" charset="-122"/>
              </a:rPr>
              <a:t>DOI: 10.12185</a:t>
            </a:r>
            <a:r>
              <a:rPr lang="en-US" altLang="zh-CN" sz="1400" b="1" dirty="0" smtClean="0">
                <a:solidFill>
                  <a:srgbClr val="00B0F0"/>
                </a:solidFill>
                <a:ea typeface="微软雅黑" panose="020B0503020204020204" pitchFamily="34" charset="-122"/>
              </a:rPr>
              <a:t>/</a:t>
            </a:r>
            <a:r>
              <a:rPr lang="en-US" sz="1400" b="1" dirty="0" smtClean="0">
                <a:solidFill>
                  <a:srgbClr val="00B0F0"/>
                </a:solidFill>
                <a:ea typeface="微软雅黑" panose="020B0503020204020204" pitchFamily="34" charset="-122"/>
              </a:rPr>
              <a:t>NSMC.RICHCEOS.FCDR.VIRRRSBsRecalCoef.FY.VIRR.L1.GBAL.POAD.NUL.TXT.2021.1.V1</a:t>
            </a:r>
          </a:p>
          <a:p>
            <a:pPr fontAlgn="ctr"/>
            <a:r>
              <a:rPr lang="en-US" sz="1400" b="1" dirty="0" smtClean="0">
                <a:solidFill>
                  <a:srgbClr val="00B0F0"/>
                </a:solidFill>
                <a:ea typeface="微软雅黑" panose="020B0503020204020204" pitchFamily="34" charset="-122"/>
              </a:rPr>
              <a:t>Sun L, </a:t>
            </a:r>
            <a:r>
              <a:rPr lang="en-US" sz="1400" b="1" dirty="0" err="1" smtClean="0">
                <a:solidFill>
                  <a:srgbClr val="00B0F0"/>
                </a:solidFill>
                <a:ea typeface="微软雅黑" panose="020B0503020204020204" pitchFamily="34" charset="-122"/>
              </a:rPr>
              <a:t>Qiu</a:t>
            </a:r>
            <a:r>
              <a:rPr lang="en-US" sz="1400" b="1" dirty="0" smtClean="0">
                <a:solidFill>
                  <a:srgbClr val="00B0F0"/>
                </a:solidFill>
                <a:ea typeface="微软雅黑" panose="020B0503020204020204" pitchFamily="34" charset="-122"/>
              </a:rPr>
              <a:t> H., Wu R., et al. JMR, 2021, DOI: 10.1007/s13351-022-1034-5</a:t>
            </a:r>
            <a:endParaRPr lang="en-US" sz="1400" b="1" dirty="0">
              <a:solidFill>
                <a:srgbClr val="00B0F0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64028" y="5694483"/>
            <a:ext cx="10000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en-GB" altLang="zh-CN" sz="1600" b="1" dirty="0" smtClean="0"/>
              <a:t>Variation of sensor radiometric response both gradual and sudden degradation is corrected, and the radiometric stability and inter-platform consistency is improved after recalibration. </a:t>
            </a:r>
          </a:p>
          <a:p>
            <a:pPr indent="177800">
              <a:buFont typeface="Arial" pitchFamily="34" charset="0"/>
              <a:buChar char="•"/>
            </a:pPr>
            <a:r>
              <a:rPr lang="en-US" altLang="zh-CN" sz="1600" b="1" dirty="0" smtClean="0"/>
              <a:t>L</a:t>
            </a:r>
            <a:r>
              <a:rPr lang="en-GB" altLang="zh-CN" sz="1600" b="1" dirty="0" err="1" smtClean="0"/>
              <a:t>ifetime</a:t>
            </a:r>
            <a:r>
              <a:rPr lang="en-GB" altLang="zh-CN" sz="1600" b="1" dirty="0" smtClean="0"/>
              <a:t> RMS of the relative difference is within 5% for Ch1, 2, 6, 7, 8, while relatively larger for Ch9 at low signal</a:t>
            </a:r>
            <a:r>
              <a:rPr lang="en-US" altLang="zh-CN" sz="1600" b="1" dirty="0" smtClean="0"/>
              <a:t>.</a:t>
            </a:r>
            <a:endParaRPr lang="zh-CN" altLang="en-US" sz="16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640327" y="534516"/>
            <a:ext cx="132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ea typeface="微软雅黑" pitchFamily="34" charset="-122"/>
                <a:cs typeface="Times New Roman" pitchFamily="18" charset="0"/>
              </a:rPr>
              <a:t>Operational</a:t>
            </a:r>
            <a:endParaRPr lang="zh-CN" altLang="en-US" b="1" dirty="0"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67317" y="543142"/>
            <a:ext cx="145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ea typeface="微软雅黑" pitchFamily="34" charset="-122"/>
                <a:cs typeface="Times New Roman" pitchFamily="18" charset="0"/>
              </a:rPr>
              <a:t>Re-processed</a:t>
            </a:r>
            <a:endParaRPr lang="zh-CN" altLang="en-US" b="1" dirty="0">
              <a:ea typeface="微软雅黑" pitchFamily="34" charset="-122"/>
              <a:cs typeface="Times New Roman" pitchFamily="18" charset="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482243"/>
              </p:ext>
            </p:extLst>
          </p:nvPr>
        </p:nvGraphicFramePr>
        <p:xfrm>
          <a:off x="979931" y="4382687"/>
          <a:ext cx="7698558" cy="1341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9959"/>
                <a:gridCol w="1032199"/>
                <a:gridCol w="1180407"/>
                <a:gridCol w="1064029"/>
                <a:gridCol w="1064030"/>
                <a:gridCol w="1030778"/>
                <a:gridCol w="114715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Ch1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Ch2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  <a:r>
                        <a:rPr lang="en-US" altLang="zh-CN" sz="1100" b="1" dirty="0" err="1" smtClean="0">
                          <a:effectLst/>
                        </a:rPr>
                        <a:t>PDif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Lifetime Mean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Mean of monthly RMS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Std  of monthly RMS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Lifetime Mean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Mean of monthly RMS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Std  of monthly RMS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FY-1C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2.04±2.07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3.24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1.01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0.62±2.84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2.91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1.06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FY-1D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0.87±2.01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2.11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0.66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2.08±2.86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2.70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1.17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FY-3A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0.60±1.60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1.63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0.49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4.31±2.40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4.48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1.44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FY-3B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0.65±1.61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1.57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0.38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4.31±2.47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4.31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1.43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FY-3C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2.62±1.43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3.03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0.60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1.69±2.10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2.46 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0.72 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2645" marR="82645" marT="0" marB="0"/>
                </a:tc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7905403" y="1995052"/>
            <a:ext cx="3707477" cy="19036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VIRR_CH05_SRF_BT"/>
          <p:cNvPicPr>
            <a:picLocks noChangeAspect="1"/>
          </p:cNvPicPr>
          <p:nvPr/>
        </p:nvPicPr>
        <p:blipFill>
          <a:blip r:embed="rId4"/>
          <a:srcRect l="7094" r="4887" b="5426"/>
          <a:stretch>
            <a:fillRect/>
          </a:stretch>
        </p:blipFill>
        <p:spPr>
          <a:xfrm>
            <a:off x="454660" y="3535448"/>
            <a:ext cx="2734945" cy="1612265"/>
          </a:xfrm>
          <a:prstGeom prst="rect">
            <a:avLst/>
          </a:prstGeom>
        </p:spPr>
      </p:pic>
      <p:pic>
        <p:nvPicPr>
          <p:cNvPr id="7" name="图片 6" descr="VIRR_CH04_SRF_BT"/>
          <p:cNvPicPr>
            <a:picLocks noChangeAspect="1"/>
          </p:cNvPicPr>
          <p:nvPr/>
        </p:nvPicPr>
        <p:blipFill>
          <a:blip r:embed="rId5"/>
          <a:srcRect l="8260" r="5005" b="7731"/>
          <a:stretch>
            <a:fillRect/>
          </a:stretch>
        </p:blipFill>
        <p:spPr>
          <a:xfrm>
            <a:off x="3535045" y="3490879"/>
            <a:ext cx="2540635" cy="164274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64198" y="1872639"/>
          <a:ext cx="4094071" cy="1280160"/>
        </p:xfrm>
        <a:graphic>
          <a:graphicData uri="http://schemas.openxmlformats.org/drawingml/2006/table">
            <a:tbl>
              <a:tblPr/>
              <a:tblGrid>
                <a:gridCol w="769124"/>
                <a:gridCol w="1086589"/>
                <a:gridCol w="223835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j-lt"/>
                          <a:ea typeface="宋体" panose="02010600030101010101" pitchFamily="2" charset="-122"/>
                        </a:rPr>
                        <a:t>Satellite</a:t>
                      </a:r>
                      <a:endParaRPr lang="zh-CN" sz="1400" b="1" dirty="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j-lt"/>
                          <a:ea typeface="宋体" panose="02010600030101010101" pitchFamily="2" charset="-122"/>
                        </a:rPr>
                        <a:t>Launch date</a:t>
                      </a:r>
                      <a:endParaRPr lang="zh-CN" sz="1400" b="1" dirty="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j-lt"/>
                          <a:ea typeface="宋体" panose="02010600030101010101" pitchFamily="2" charset="-122"/>
                        </a:rPr>
                        <a:t>Time range</a:t>
                      </a:r>
                      <a:endParaRPr lang="zh-CN" sz="1400" b="1" dirty="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 panose="02010600030101010101" pitchFamily="2" charset="-122"/>
                        </a:rPr>
                        <a:t>FY-1C</a:t>
                      </a:r>
                      <a:endParaRPr lang="zh-CN" sz="1400" dirty="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 panose="02010600030101010101" pitchFamily="2" charset="-122"/>
                        </a:rPr>
                        <a:t>1999/05/10</a:t>
                      </a:r>
                      <a:endParaRPr lang="zh-CN" sz="140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 panose="02010600030101010101" pitchFamily="2" charset="-122"/>
                        </a:rPr>
                        <a:t>2000/01/21–2004/06/30</a:t>
                      </a:r>
                      <a:endParaRPr lang="zh-CN" sz="1400" dirty="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 panose="02010600030101010101" pitchFamily="2" charset="-122"/>
                        </a:rPr>
                        <a:t>FY-1D</a:t>
                      </a:r>
                      <a:endParaRPr lang="zh-CN" sz="140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 panose="02010600030101010101" pitchFamily="2" charset="-122"/>
                        </a:rPr>
                        <a:t>2002/05/15</a:t>
                      </a:r>
                      <a:endParaRPr lang="zh-CN" sz="140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 panose="02010600030101010101" pitchFamily="2" charset="-122"/>
                        </a:rPr>
                        <a:t>2002/07/11–2012/01/13</a:t>
                      </a:r>
                      <a:endParaRPr lang="zh-CN" sz="1400" dirty="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 panose="02010600030101010101" pitchFamily="2" charset="-122"/>
                        </a:rPr>
                        <a:t>FY-3A</a:t>
                      </a:r>
                      <a:endParaRPr lang="zh-CN" sz="140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 panose="02010600030101010101" pitchFamily="2" charset="-122"/>
                        </a:rPr>
                        <a:t>2008/05/27</a:t>
                      </a:r>
                      <a:endParaRPr lang="zh-CN" sz="140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j-lt"/>
                          <a:ea typeface="宋体" panose="02010600030101010101" pitchFamily="2" charset="-122"/>
                        </a:rPr>
                        <a:t>2008/07/01–2015/01/04</a:t>
                      </a:r>
                      <a:endParaRPr lang="zh-CN" sz="1400" dirty="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 panose="02010600030101010101" pitchFamily="2" charset="-122"/>
                        </a:rPr>
                        <a:t>FY-3B</a:t>
                      </a:r>
                      <a:endParaRPr lang="zh-CN" sz="140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 panose="02010600030101010101" pitchFamily="2" charset="-122"/>
                        </a:rPr>
                        <a:t>2010/11/05</a:t>
                      </a:r>
                      <a:endParaRPr lang="zh-CN" sz="140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  <a:ea typeface="宋体" panose="02010600030101010101" pitchFamily="2" charset="-122"/>
                        </a:rPr>
                        <a:t>2010/11/14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–2021/09/29</a:t>
                      </a:r>
                      <a:endParaRPr lang="zh-CN" sz="1400" dirty="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 panose="02010600030101010101" pitchFamily="2" charset="-122"/>
                        </a:rPr>
                        <a:t>FY-3C</a:t>
                      </a:r>
                      <a:endParaRPr lang="zh-CN" sz="140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+mj-lt"/>
                          <a:ea typeface="宋体" panose="02010600030101010101" pitchFamily="2" charset="-122"/>
                        </a:rPr>
                        <a:t>2013/09/23</a:t>
                      </a:r>
                      <a:endParaRPr lang="zh-CN" sz="140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  <a:ea typeface="宋体" panose="02010600030101010101" pitchFamily="2" charset="-122"/>
                        </a:rPr>
                        <a:t>2013/10/01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–2020/02/04</a:t>
                      </a:r>
                      <a:endParaRPr lang="zh-CN" sz="1400" dirty="0"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42851" y="100071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FY-1/3 VIRR TEB FCDR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6431" y="1007545"/>
            <a:ext cx="6122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smtClean="0"/>
              <a:t>20-yr dataset is provided covering FY-1C/D FY-3A/B/C from 2000 to 2019. </a:t>
            </a:r>
            <a:endParaRPr lang="zh-CN" alt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6380" y="3264201"/>
            <a:ext cx="7204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Thermal emissive bands: </a:t>
            </a:r>
            <a:r>
              <a:rPr lang="en-US" altLang="zh-CN" dirty="0" smtClean="0"/>
              <a:t>SNO with </a:t>
            </a:r>
            <a:r>
              <a:rPr lang="en-US" altLang="zh-CN" dirty="0" err="1" smtClean="0"/>
              <a:t>hyperspectral</a:t>
            </a:r>
            <a:r>
              <a:rPr lang="en-US" altLang="zh-CN" dirty="0" smtClean="0"/>
              <a:t> </a:t>
            </a:r>
            <a:r>
              <a:rPr lang="en-US" altLang="zh-CN" dirty="0" smtClean="0"/>
              <a:t>IR + nonlinear correction</a:t>
            </a:r>
            <a:r>
              <a:rPr lang="en-US" altLang="zh-CN" b="1" dirty="0" smtClean="0"/>
              <a:t> </a:t>
            </a: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-3175" y="29718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 descr="FENGYUN-3B_METOP-A_20120502_worldmap"/>
          <p:cNvPicPr>
            <a:picLocks noChangeAspect="1"/>
          </p:cNvPicPr>
          <p:nvPr/>
        </p:nvPicPr>
        <p:blipFill>
          <a:blip r:embed="rId6"/>
          <a:srcRect l="3082" t="6852" r="2778"/>
          <a:stretch>
            <a:fillRect/>
          </a:stretch>
        </p:blipFill>
        <p:spPr>
          <a:xfrm>
            <a:off x="1481167" y="5097780"/>
            <a:ext cx="3566795" cy="1760220"/>
          </a:xfrm>
          <a:prstGeom prst="rect">
            <a:avLst/>
          </a:prstGeom>
        </p:spPr>
      </p:pic>
      <p:pic>
        <p:nvPicPr>
          <p:cNvPr id="8" name="图片 7" descr="AIRSwithVIRR_RAD"/>
          <p:cNvPicPr>
            <a:picLocks noChangeAspect="1"/>
          </p:cNvPicPr>
          <p:nvPr/>
        </p:nvPicPr>
        <p:blipFill>
          <a:blip r:embed="rId7"/>
          <a:srcRect l="3179" r="6976"/>
          <a:stretch>
            <a:fillRect/>
          </a:stretch>
        </p:blipFill>
        <p:spPr>
          <a:xfrm>
            <a:off x="6691745" y="4426412"/>
            <a:ext cx="2435630" cy="2195016"/>
          </a:xfrm>
          <a:prstGeom prst="rect">
            <a:avLst/>
          </a:prstGeom>
        </p:spPr>
      </p:pic>
      <p:graphicFrame>
        <p:nvGraphicFramePr>
          <p:cNvPr id="3" name="对象 -2147482601"/>
          <p:cNvGraphicFramePr>
            <a:graphicFrameLocks noChangeAspect="1"/>
          </p:cNvGraphicFramePr>
          <p:nvPr/>
        </p:nvGraphicFramePr>
        <p:xfrm>
          <a:off x="7897092" y="2060912"/>
          <a:ext cx="2718261" cy="487467"/>
        </p:xfrm>
        <a:graphic>
          <a:graphicData uri="http://schemas.openxmlformats.org/presentationml/2006/ole">
            <p:oleObj spid="_x0000_s90114" r:id="rId8" imgW="1358310" imgH="241195" progId="Equation.3">
              <p:embed/>
            </p:oleObj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8493298" y="2597264"/>
          <a:ext cx="3111269" cy="1245934"/>
        </p:xfrm>
        <a:graphic>
          <a:graphicData uri="http://schemas.openxmlformats.org/presentationml/2006/ole">
            <p:oleObj spid="_x0000_s90115" r:id="rId9" imgW="1460160" imgH="711000" progId="Equation.3">
              <p:embed/>
            </p:oleObj>
          </a:graphicData>
        </a:graphic>
      </p:graphicFrame>
      <p:pic>
        <p:nvPicPr>
          <p:cNvPr id="13" name="图片 12" descr="BiasAIRSfromVIRR"/>
          <p:cNvPicPr>
            <a:picLocks noChangeAspect="1"/>
          </p:cNvPicPr>
          <p:nvPr/>
        </p:nvPicPr>
        <p:blipFill>
          <a:blip r:embed="rId10"/>
          <a:srcRect l="4226" t="3381" r="5714"/>
          <a:stretch>
            <a:fillRect/>
          </a:stretch>
        </p:blipFill>
        <p:spPr>
          <a:xfrm>
            <a:off x="9114791" y="4483100"/>
            <a:ext cx="2631094" cy="21704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25033" y="1487469"/>
            <a:ext cx="3322581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 smtClean="0"/>
              <a:t>Calibration equation</a:t>
            </a:r>
            <a:endParaRPr lang="zh-CN" altLang="en-US" sz="2400" b="1" dirty="0"/>
          </a:p>
        </p:txBody>
      </p:sp>
      <p:sp>
        <p:nvSpPr>
          <p:cNvPr id="19" name="矩形 18"/>
          <p:cNvSpPr/>
          <p:nvPr/>
        </p:nvSpPr>
        <p:spPr>
          <a:xfrm>
            <a:off x="6317673" y="4026068"/>
            <a:ext cx="5874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Systematic calibration parameters determined through SNO</a:t>
            </a:r>
            <a:endParaRPr lang="zh-CN" altLang="en-US" b="1" dirty="0"/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65886" y="129396"/>
            <a:ext cx="10925598" cy="101358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FY-1&amp;3 VIRR TEB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FCDR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4029" y="5805636"/>
            <a:ext cx="1064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lifetime biases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are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less than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0.4K; </a:t>
            </a:r>
            <a:r>
              <a:rPr lang="en-GB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RMSE </a:t>
            </a:r>
            <a:r>
              <a:rPr lang="en-GB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less than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0.7K, 0.</a:t>
            </a:r>
            <a:r>
              <a:rPr lang="en-GB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65K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0.6K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and 0.5K for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FY-1D, FY-3A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FY-3B, FY-3C, respectively.</a:t>
            </a:r>
            <a:endParaRPr lang="zh-CN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684757" y="744876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Operational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164" y="706567"/>
            <a:ext cx="174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Re-processed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199113" y="1732168"/>
          <a:ext cx="2756823" cy="2853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127"/>
                <a:gridCol w="529830"/>
                <a:gridCol w="208280"/>
                <a:gridCol w="645043"/>
                <a:gridCol w="93067"/>
                <a:gridCol w="704476"/>
              </a:tblGrid>
              <a:tr h="1617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CH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BT(K)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Lifetime  bias (K)</a:t>
                      </a:r>
                      <a:endParaRPr lang="zh-CN" altLang="zh-CN" sz="105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1983" marR="61983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1983" marR="6198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Mean of RMSE (K)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1983" marR="61983" marT="0" marB="0"/>
                </a:tc>
              </a:tr>
              <a:tr h="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FY1C(A)</a:t>
                      </a:r>
                    </a:p>
                  </a:txBody>
                  <a:tcPr marL="61983" marR="61983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48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B4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  <a:sym typeface="+mn-ea"/>
                        </a:rPr>
                        <a:t>250.7</a:t>
                      </a:r>
                      <a:endParaRPr lang="zh-CN" altLang="en-US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0.2273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1.1168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1983" marR="61983" marT="0" marB="0" anchor="ctr"/>
                </a:tc>
              </a:tr>
              <a:tr h="122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B5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  <a:sym typeface="+mn-ea"/>
                        </a:rPr>
                        <a:t>250.1</a:t>
                      </a:r>
                      <a:endParaRPr lang="zh-CN" altLang="en-US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0.2067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1.1890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1983" marR="61983" marT="0" marB="0" anchor="ctr"/>
                </a:tc>
              </a:tr>
              <a:tr h="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FY1D(B)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1435" marR="51435" marT="0" marB="0"/>
                </a:tc>
              </a:tr>
              <a:tr h="16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B4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  <a:sym typeface="+mn-ea"/>
                        </a:rPr>
                        <a:t>260.9</a:t>
                      </a:r>
                      <a:endParaRPr lang="zh-CN" altLang="en-US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0.3931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0.6208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1983" marR="61983" marT="0" marB="0" anchor="ctr"/>
                </a:tc>
              </a:tr>
              <a:tr h="122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B5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  <a:sym typeface="+mn-ea"/>
                        </a:rPr>
                        <a:t>261.5</a:t>
                      </a:r>
                      <a:endParaRPr lang="zh-CN" altLang="en-US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0.3045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0.6761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1983" marR="61983" marT="0" marB="0" anchor="ctr"/>
                </a:tc>
              </a:tr>
              <a:tr h="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FY3A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22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B4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5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240.7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5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-0.3166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5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0.6342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1983" marR="61983" marT="0" marB="0" anchor="ctr"/>
                </a:tc>
              </a:tr>
              <a:tr h="1822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B5</a:t>
                      </a:r>
                      <a:endParaRPr lang="zh-CN" sz="105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5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240.2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5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-0.1816</a:t>
                      </a: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5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0.6078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1983" marR="61983" marT="0" marB="0" anchor="ctr"/>
                </a:tc>
              </a:tr>
              <a:tr h="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FY3B</a:t>
                      </a:r>
                      <a:endParaRPr lang="zh-CN" altLang="zh-CN" sz="105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22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B4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246.1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-0.1963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0.5951</a:t>
                      </a:r>
                      <a:endParaRPr lang="zh-CN" altLang="zh-CN" sz="1050" b="1" kern="10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</a:tr>
              <a:tr h="1822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B5</a:t>
                      </a:r>
                      <a:endParaRPr lang="zh-CN" sz="105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245.1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-0.1158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0.5813</a:t>
                      </a:r>
                      <a:endParaRPr lang="zh-CN" altLang="zh-CN" sz="1050" b="1" kern="10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</a:tr>
              <a:tr h="16002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FY3C</a:t>
                      </a:r>
                      <a:endParaRPr lang="zh-CN" altLang="zh-CN" sz="105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B4</a:t>
                      </a:r>
                      <a:endParaRPr lang="zh-CN" sz="105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241.7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-0.0646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050" b="1" kern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0.4109</a:t>
                      </a:r>
                      <a:endParaRPr lang="zh-CN" altLang="zh-CN" sz="105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</a:tr>
              <a:tr h="18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B5</a:t>
                      </a:r>
                      <a:endParaRPr lang="zh-CN" sz="105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241.2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0.1688</a:t>
                      </a:r>
                    </a:p>
                  </a:txBody>
                  <a:tcPr marL="61983" marR="61983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050" b="1" kern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0.4201</a:t>
                      </a:r>
                      <a:endParaRPr lang="zh-CN" altLang="zh-CN" sz="105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1983" marR="61983" marT="0" marB="0" anchor="ctr"/>
                </a:tc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9335193" y="1296891"/>
            <a:ext cx="2410273" cy="33855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altLang="zh-CN" sz="1600" b="1" dirty="0">
                <a:ea typeface="微软雅黑" pitchFamily="34" charset="-122"/>
                <a:cs typeface="Times New Roman" pitchFamily="18" charset="0"/>
              </a:rPr>
              <a:t>SNO VS. </a:t>
            </a:r>
            <a:r>
              <a:rPr lang="en-US" altLang="zh-CN" sz="1600" b="1" dirty="0" smtClean="0">
                <a:ea typeface="微软雅黑" pitchFamily="34" charset="-122"/>
                <a:cs typeface="Times New Roman" pitchFamily="18" charset="0"/>
              </a:rPr>
              <a:t>IASI/AIRS </a:t>
            </a:r>
            <a:endParaRPr lang="zh-CN" altLang="en-US" sz="1600" b="1" dirty="0"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20" name="图片 19" descr="TimeLine_of_Bright_Temperature_Dif(VIRR_vs_IASI_AIRS)VIRRX_CH_04 (6)"/>
          <p:cNvPicPr>
            <a:picLocks noChangeAspect="1"/>
          </p:cNvPicPr>
          <p:nvPr/>
        </p:nvPicPr>
        <p:blipFill>
          <a:blip r:embed="rId5" cstate="print"/>
          <a:srcRect l="4317" r="8634"/>
          <a:stretch>
            <a:fillRect/>
          </a:stretch>
        </p:blipFill>
        <p:spPr>
          <a:xfrm>
            <a:off x="234315" y="1231900"/>
            <a:ext cx="4142105" cy="2172970"/>
          </a:xfrm>
          <a:prstGeom prst="rect">
            <a:avLst/>
          </a:prstGeom>
        </p:spPr>
      </p:pic>
      <p:pic>
        <p:nvPicPr>
          <p:cNvPr id="21" name="图片 20" descr="TimeLine_of_Bright_Temperature_Dif(VIRR_vs_IASI_AIRS)VIRRX_CH_04 (7)"/>
          <p:cNvPicPr>
            <a:picLocks noChangeAspect="1"/>
          </p:cNvPicPr>
          <p:nvPr/>
        </p:nvPicPr>
        <p:blipFill>
          <a:blip r:embed="rId6" cstate="print"/>
          <a:srcRect l="4317" r="10266"/>
          <a:stretch>
            <a:fillRect/>
          </a:stretch>
        </p:blipFill>
        <p:spPr>
          <a:xfrm>
            <a:off x="4552882" y="1158875"/>
            <a:ext cx="4393565" cy="2248535"/>
          </a:xfrm>
          <a:prstGeom prst="rect">
            <a:avLst/>
          </a:prstGeom>
        </p:spPr>
      </p:pic>
      <p:pic>
        <p:nvPicPr>
          <p:cNvPr id="22" name="图片 21" descr="TimeLine_of_Bright_Temperature_Dif(VIRR_vs_IASI_AIRS)VIRRX_CH_05 (6)"/>
          <p:cNvPicPr>
            <a:picLocks noChangeAspect="1"/>
          </p:cNvPicPr>
          <p:nvPr/>
        </p:nvPicPr>
        <p:blipFill>
          <a:blip r:embed="rId7" cstate="print"/>
          <a:srcRect l="3912" t="-1673" r="9456" b="1673"/>
          <a:stretch>
            <a:fillRect/>
          </a:stretch>
        </p:blipFill>
        <p:spPr>
          <a:xfrm>
            <a:off x="4547938" y="3404870"/>
            <a:ext cx="4398510" cy="2371725"/>
          </a:xfrm>
          <a:prstGeom prst="rect">
            <a:avLst/>
          </a:prstGeom>
        </p:spPr>
      </p:pic>
      <p:pic>
        <p:nvPicPr>
          <p:cNvPr id="23" name="图片 22" descr="TimeLine_of_Bright_Temperature_Dif(VIRR_vs_IASI_AIRS)VIRRX_CH_05 (7)"/>
          <p:cNvPicPr>
            <a:picLocks noChangeAspect="1"/>
          </p:cNvPicPr>
          <p:nvPr/>
        </p:nvPicPr>
        <p:blipFill>
          <a:blip r:embed="rId8" cstate="print"/>
          <a:srcRect l="3900" r="9248"/>
          <a:stretch>
            <a:fillRect/>
          </a:stretch>
        </p:blipFill>
        <p:spPr>
          <a:xfrm>
            <a:off x="184785" y="3488690"/>
            <a:ext cx="4191000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00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19994" y="0"/>
            <a:ext cx="8810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ea typeface="微软雅黑" panose="020B0503020204020204" pitchFamily="34" charset="-122"/>
                <a:cs typeface="Times New Roman" panose="02020603050405020304" pitchFamily="18" charset="0"/>
              </a:rPr>
              <a:t>FY-2 Atmospheric </a:t>
            </a:r>
            <a:r>
              <a:rPr lang="en-US" altLang="zh-CN" sz="3200" b="1" dirty="0">
                <a:ea typeface="微软雅黑" panose="020B0503020204020204" pitchFamily="34" charset="-122"/>
                <a:cs typeface="Times New Roman" panose="02020603050405020304" pitchFamily="18" charset="0"/>
              </a:rPr>
              <a:t>Motion </a:t>
            </a:r>
            <a:r>
              <a:rPr lang="en-US" altLang="zh-CN" sz="3200" b="1" dirty="0" smtClean="0">
                <a:ea typeface="微软雅黑" panose="020B0503020204020204" pitchFamily="34" charset="-122"/>
                <a:cs typeface="Times New Roman" panose="02020603050405020304" pitchFamily="18" charset="0"/>
              </a:rPr>
              <a:t>Vectors (2005-2017)</a:t>
            </a:r>
            <a:endParaRPr lang="zh-CN" altLang="en-US" sz="3200" b="1" dirty="0" smtClean="0"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3200" b="1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73193" y="767447"/>
            <a:ext cx="573555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General Information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b="1" dirty="0" smtClean="0">
                <a:cs typeface="Times New Roman" panose="02020603050405020304" pitchFamily="18" charset="0"/>
              </a:rPr>
              <a:t>  </a:t>
            </a:r>
            <a:r>
              <a:rPr lang="en-US" altLang="zh-CN" sz="2400" b="1" dirty="0" smtClean="0">
                <a:cs typeface="Times New Roman" panose="02020603050405020304" pitchFamily="18" charset="0"/>
              </a:rPr>
              <a:t>  </a:t>
            </a:r>
            <a:r>
              <a:rPr lang="en-US" altLang="zh-CN" sz="2400" b="1" dirty="0" smtClean="0">
                <a:cs typeface="Times New Roman" panose="02020603050405020304" pitchFamily="18" charset="0"/>
              </a:rPr>
              <a:t>Observation</a:t>
            </a:r>
            <a:endParaRPr lang="en-US" altLang="zh-CN" sz="2400" b="1" dirty="0"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cs typeface="Times New Roman" panose="02020603050405020304" pitchFamily="18" charset="0"/>
              </a:rPr>
              <a:t>SSP=105°E</a:t>
            </a:r>
            <a:endParaRPr lang="en-US" altLang="zh-CN" b="1" dirty="0">
              <a:cs typeface="Times New Roman" panose="02020603050405020304" pitchFamily="18" charset="0"/>
            </a:endParaRPr>
          </a:p>
          <a:p>
            <a:pPr lvl="2"/>
            <a:r>
              <a:rPr lang="en-US" altLang="zh-CN" sz="1600" b="1" dirty="0">
                <a:cs typeface="Times New Roman" panose="02020603050405020304" pitchFamily="18" charset="0"/>
              </a:rPr>
              <a:t>FY-2C: 2005/06/01 - 2009/11/24</a:t>
            </a:r>
          </a:p>
          <a:p>
            <a:pPr lvl="2"/>
            <a:r>
              <a:rPr lang="en-US" altLang="zh-CN" sz="1600" b="1" dirty="0">
                <a:cs typeface="Times New Roman" panose="02020603050405020304" pitchFamily="18" charset="0"/>
              </a:rPr>
              <a:t>FY-2E: 2009/11/25 - 2015/06/01</a:t>
            </a:r>
          </a:p>
          <a:p>
            <a:pPr lvl="2"/>
            <a:r>
              <a:rPr lang="en-US" altLang="zh-CN" sz="1600" b="1" dirty="0">
                <a:cs typeface="Times New Roman" panose="02020603050405020304" pitchFamily="18" charset="0"/>
              </a:rPr>
              <a:t>FY-2G: 2015/06/02 - 2017/06/30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cs typeface="Times New Roman" panose="02020603050405020304" pitchFamily="18" charset="0"/>
              </a:rPr>
              <a:t>SSP=86.5°E</a:t>
            </a:r>
          </a:p>
          <a:p>
            <a:pPr lvl="2"/>
            <a:r>
              <a:rPr lang="en-US" altLang="zh-CN" sz="1600" b="1" dirty="0">
                <a:cs typeface="Times New Roman" panose="02020603050405020304" pitchFamily="18" charset="0"/>
              </a:rPr>
              <a:t>FY-2D: 2007/02/14 - 2015/06/30</a:t>
            </a:r>
          </a:p>
          <a:p>
            <a:pPr lvl="2"/>
            <a:r>
              <a:rPr lang="en-US" altLang="zh-CN" sz="1600" b="1" dirty="0">
                <a:cs typeface="Times New Roman" panose="02020603050405020304" pitchFamily="18" charset="0"/>
              </a:rPr>
              <a:t>FY-2E: 2015/07/01 - 2017/06/30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cs typeface="Times New Roman" panose="02020603050405020304" pitchFamily="18" charset="0"/>
              </a:rPr>
              <a:t>Horizontal Resolution</a:t>
            </a:r>
          </a:p>
          <a:p>
            <a:r>
              <a:rPr lang="en-US" altLang="zh-CN" sz="1600" b="1" dirty="0">
                <a:cs typeface="Times New Roman" panose="02020603050405020304" pitchFamily="18" charset="0"/>
              </a:rPr>
              <a:t>    N/A, AMVs are provided when a target could be tracked.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cs typeface="Times New Roman" panose="02020603050405020304" pitchFamily="18" charset="0"/>
              </a:rPr>
              <a:t>Temporal Resolution</a:t>
            </a:r>
          </a:p>
          <a:p>
            <a:r>
              <a:rPr lang="en-US" altLang="zh-CN" sz="1600" b="1" dirty="0">
                <a:cs typeface="Times New Roman" panose="02020603050405020304" pitchFamily="18" charset="0"/>
              </a:rPr>
              <a:t>    6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cs typeface="Times New Roman" panose="02020603050405020304" pitchFamily="18" charset="0"/>
              </a:rPr>
              <a:t>Start/End Time</a:t>
            </a:r>
          </a:p>
          <a:p>
            <a:r>
              <a:rPr lang="en-US" altLang="zh-CN" sz="1600" b="1" dirty="0">
                <a:cs typeface="Times New Roman" panose="02020603050405020304" pitchFamily="18" charset="0"/>
              </a:rPr>
              <a:t>    2005/06/01 - 2017/06/30 (SSP=105°E)</a:t>
            </a:r>
          </a:p>
          <a:p>
            <a:r>
              <a:rPr lang="en-US" altLang="zh-CN" sz="1600" b="1" dirty="0">
                <a:cs typeface="Times New Roman" panose="02020603050405020304" pitchFamily="18" charset="0"/>
              </a:rPr>
              <a:t>    2007/02/14 - 2017/06/30 (SSP=86.5°E)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cs typeface="Times New Roman" panose="02020603050405020304" pitchFamily="18" charset="0"/>
              </a:rPr>
              <a:t>Data Format</a:t>
            </a:r>
          </a:p>
          <a:p>
            <a:r>
              <a:rPr lang="en-US" altLang="zh-CN" sz="1600" b="1" dirty="0" smtClean="0">
                <a:cs typeface="Times New Roman" panose="02020603050405020304" pitchFamily="18" charset="0"/>
              </a:rPr>
              <a:t>   CMA </a:t>
            </a:r>
            <a:r>
              <a:rPr lang="en-US" altLang="zh-CN" sz="1600" b="1" dirty="0">
                <a:cs typeface="Times New Roman" panose="02020603050405020304" pitchFamily="18" charset="0"/>
              </a:rPr>
              <a:t>native format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A60DAC6-EF77-4629-A223-ED5791DDE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9158" y="1203218"/>
            <a:ext cx="2520000" cy="252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1B982095-C9AC-4C97-9E9A-E0477F9F8FC4}"/>
              </a:ext>
            </a:extLst>
          </p:cNvPr>
          <p:cNvSpPr txBox="1"/>
          <p:nvPr/>
        </p:nvSpPr>
        <p:spPr>
          <a:xfrm>
            <a:off x="7319159" y="848741"/>
            <a:ext cx="32200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Times New Roman" panose="02020603050405020304" pitchFamily="18" charset="0"/>
              </a:rPr>
              <a:t>SSP=105°E(FY-2C,FY-2E,FY2G)</a:t>
            </a:r>
            <a:endParaRPr lang="zh-CN" altLang="en-US" sz="1600" dirty="0">
              <a:cs typeface="Times New Roman" panose="02020603050405020304" pitchFamily="18" charset="0"/>
            </a:endParaRPr>
          </a:p>
        </p:txBody>
      </p:sp>
      <p:pic>
        <p:nvPicPr>
          <p:cNvPr id="16" name="内容占位符 4">
            <a:extLst>
              <a:ext uri="{FF2B5EF4-FFF2-40B4-BE49-F238E27FC236}">
                <a16:creationId xmlns="" xmlns:a16="http://schemas.microsoft.com/office/drawing/2014/main" id="{FEADB874-30D8-4CBE-8B01-BAB08495C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9158" y="4095514"/>
            <a:ext cx="2520000" cy="252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5B12AC3-7AB7-4A8D-8028-667D8EB3538E}"/>
              </a:ext>
            </a:extLst>
          </p:cNvPr>
          <p:cNvSpPr txBox="1"/>
          <p:nvPr/>
        </p:nvSpPr>
        <p:spPr>
          <a:xfrm>
            <a:off x="7319159" y="3756960"/>
            <a:ext cx="28441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Times New Roman" panose="02020603050405020304" pitchFamily="18" charset="0"/>
              </a:rPr>
              <a:t>SSP=86.5°E(FY-2D,FY-2E)</a:t>
            </a:r>
            <a:endParaRPr lang="zh-CN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493983" y="576664"/>
            <a:ext cx="11014841" cy="3875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72093" y="6178728"/>
            <a:ext cx="4156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Data has applied to join ECV Inventory</a:t>
            </a:r>
            <a:endParaRPr lang="en-US" altLang="zh-CN" b="1" dirty="0">
              <a:solidFill>
                <a:srgbClr val="0A3DF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36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883"/>
          <a:stretch/>
        </p:blipFill>
        <p:spPr>
          <a:xfrm>
            <a:off x="0" y="3441940"/>
            <a:ext cx="6094868" cy="28877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76166" y="0"/>
            <a:ext cx="9204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ea typeface="微软雅黑" panose="020B0503020204020204" pitchFamily="34" charset="-122"/>
                <a:cs typeface="Times New Roman" panose="02020603050405020304" pitchFamily="18" charset="0"/>
              </a:rPr>
              <a:t>FY-3 MWRI ASI</a:t>
            </a:r>
            <a:r>
              <a:rPr lang="zh-CN" altLang="en-US" sz="3200" b="1" dirty="0"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ea typeface="微软雅黑" panose="020B0503020204020204" pitchFamily="34" charset="-122"/>
                <a:cs typeface="Times New Roman" panose="02020603050405020304" pitchFamily="18" charset="0"/>
              </a:rPr>
              <a:t>sea ice </a:t>
            </a:r>
            <a:r>
              <a:rPr lang="en-US" altLang="zh-CN" sz="3200" b="1" dirty="0" smtClean="0">
                <a:ea typeface="微软雅黑" panose="020B0503020204020204" pitchFamily="34" charset="-122"/>
                <a:cs typeface="Times New Roman" panose="02020603050405020304" pitchFamily="18" charset="0"/>
              </a:rPr>
              <a:t>concentration (2010-2019)</a:t>
            </a:r>
            <a:endParaRPr lang="zh-CN" altLang="en-US" sz="3200" b="1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1789" y="1628274"/>
            <a:ext cx="6190211" cy="34699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575"/>
          <a:stretch/>
        </p:blipFill>
        <p:spPr>
          <a:xfrm>
            <a:off x="0" y="1025122"/>
            <a:ext cx="5983945" cy="223085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55608" y="652222"/>
            <a:ext cx="496881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Difference between MWRI-ASI </a:t>
            </a:r>
            <a:r>
              <a:rPr lang="en-US" altLang="zh-CN" sz="1600" b="1" dirty="0">
                <a:ea typeface="宋体" panose="02010600030101010101" pitchFamily="2" charset="-122"/>
                <a:cs typeface="Times New Roman" panose="02020603050405020304" pitchFamily="18" charset="0"/>
              </a:rPr>
              <a:t>SIC </a:t>
            </a:r>
            <a:r>
              <a:rPr lang="en-US" altLang="zh-CN" sz="1600" b="1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and </a:t>
            </a:r>
            <a:r>
              <a:rPr lang="en-US" altLang="zh-CN" sz="1600" b="1" dirty="0">
                <a:ea typeface="宋体" panose="02010600030101010101" pitchFamily="2" charset="-122"/>
                <a:cs typeface="Times New Roman" panose="02020603050405020304" pitchFamily="18" charset="0"/>
              </a:rPr>
              <a:t>SSMIS-ASI SIC</a:t>
            </a:r>
            <a:endParaRPr lang="zh-CN" altLang="en-US" sz="1600" b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269305" y="1235706"/>
            <a:ext cx="3877665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ea typeface="宋体" panose="02010600030101010101" pitchFamily="2" charset="-122"/>
                <a:cs typeface="Times New Roman" panose="02020603050405020304" pitchFamily="18" charset="0"/>
              </a:rPr>
              <a:t>Monthly sea ice </a:t>
            </a:r>
            <a:r>
              <a:rPr lang="en-US" altLang="zh-CN" sz="1600" b="1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extent</a:t>
            </a:r>
            <a:endParaRPr lang="zh-CN" altLang="en-US" sz="1600" b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84030" y="6351563"/>
            <a:ext cx="5385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spc="-20" dirty="0">
                <a:solidFill>
                  <a:srgbClr val="0070C0"/>
                </a:solidFill>
                <a:ea typeface="宋体" panose="02010600030101010101" pitchFamily="2" charset="-122"/>
              </a:rPr>
              <a:t>MWRI-ASI SIC has lower difference with SSMI ASI </a:t>
            </a:r>
            <a:r>
              <a:rPr lang="en-US" altLang="zh-CN" b="1" kern="100" spc="-20" dirty="0" smtClean="0">
                <a:solidFill>
                  <a:srgbClr val="0070C0"/>
                </a:solidFill>
                <a:ea typeface="宋体" panose="02010600030101010101" pitchFamily="2" charset="-122"/>
              </a:rPr>
              <a:t>SIC.</a:t>
            </a:r>
            <a:endParaRPr lang="en-US" altLang="zh-CN" b="1" kern="100" spc="-20" dirty="0">
              <a:solidFill>
                <a:srgbClr val="0070C0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DB8ED38-5850-4CF2-8883-0EFFA8CF3C16}"/>
              </a:ext>
            </a:extLst>
          </p:cNvPr>
          <p:cNvGrpSpPr/>
          <p:nvPr/>
        </p:nvGrpSpPr>
        <p:grpSpPr>
          <a:xfrm>
            <a:off x="6459215" y="5359197"/>
            <a:ext cx="3911523" cy="1464936"/>
            <a:chOff x="7117695" y="5359197"/>
            <a:chExt cx="3911523" cy="1464936"/>
          </a:xfrm>
        </p:grpSpPr>
        <p:pic>
          <p:nvPicPr>
            <p:cNvPr id="1026" name="Picture 2" descr="daily_sic_si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7712" r="45048" b="34391"/>
            <a:stretch/>
          </p:blipFill>
          <p:spPr bwMode="auto">
            <a:xfrm>
              <a:off x="7117695" y="5359197"/>
              <a:ext cx="3911523" cy="146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7901355" y="5802923"/>
              <a:ext cx="668215" cy="7737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9465286" y="5802922"/>
              <a:ext cx="668215" cy="7737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B2797475-C566-454F-9E66-59C348C76D0D}"/>
              </a:ext>
            </a:extLst>
          </p:cNvPr>
          <p:cNvSpPr txBox="1"/>
          <p:nvPr/>
        </p:nvSpPr>
        <p:spPr>
          <a:xfrm>
            <a:off x="10413391" y="6222637"/>
            <a:ext cx="14479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cs typeface="Times New Roman" panose="02020603050405020304" pitchFamily="18" charset="0"/>
              </a:rPr>
              <a:t>Zhao, Chen, Wu</a:t>
            </a:r>
          </a:p>
          <a:p>
            <a:r>
              <a:rPr lang="en-US" altLang="zh-CN" sz="1400" dirty="0">
                <a:cs typeface="Times New Roman" panose="02020603050405020304" pitchFamily="18" charset="0"/>
              </a:rPr>
              <a:t>(In prep.)</a:t>
            </a:r>
            <a:endParaRPr lang="zh-CN" altLang="en-US" sz="1400" dirty="0">
              <a:cs typeface="Times New Roman" panose="02020603050405020304" pitchFamily="18" charset="0"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493983" y="576664"/>
            <a:ext cx="11014841" cy="3875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686799" y="722222"/>
            <a:ext cx="2815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altLang="zh-CN" sz="1400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Spatial resolution: </a:t>
            </a:r>
            <a:r>
              <a:rPr lang="en-US" altLang="zh-CN" sz="1400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12.5km</a:t>
            </a:r>
            <a:endParaRPr lang="en-US" altLang="zh-CN" sz="1400" b="1" dirty="0" smtClean="0">
              <a:solidFill>
                <a:srgbClr val="0A3DF6"/>
              </a:solidFill>
              <a:cs typeface="Times New Roman" panose="02020603050405020304" pitchFamily="18" charset="0"/>
            </a:endParaRPr>
          </a:p>
          <a:p>
            <a:pPr marL="285750" indent="-285750"/>
            <a:r>
              <a:rPr lang="en-US" altLang="zh-CN" sz="1400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Temporal resolution: 1 </a:t>
            </a:r>
            <a:r>
              <a:rPr lang="en-US" altLang="zh-CN" sz="1400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day</a:t>
            </a:r>
            <a:endParaRPr lang="en-US" altLang="zh-CN" sz="1400" b="1" dirty="0">
              <a:solidFill>
                <a:srgbClr val="0A3DF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"/>
          <p:cNvSpPr txBox="1"/>
          <p:nvPr/>
        </p:nvSpPr>
        <p:spPr>
          <a:xfrm>
            <a:off x="3666226" y="2134891"/>
            <a:ext cx="6011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630238">
              <a:buFont typeface="Wingdings" pitchFamily="2" charset="2"/>
              <a:buChar char="p"/>
            </a:pPr>
            <a:r>
              <a:rPr lang="en-US" altLang="zh-CN" sz="4000" b="1" dirty="0" smtClean="0"/>
              <a:t>FCDR progress</a:t>
            </a:r>
          </a:p>
          <a:p>
            <a:pPr marL="630238" indent="-630238">
              <a:buFont typeface="Wingdings" pitchFamily="2" charset="2"/>
              <a:buChar char="p"/>
            </a:pPr>
            <a:r>
              <a:rPr lang="en-US" altLang="zh-CN" sz="4000" b="1" dirty="0" smtClean="0"/>
              <a:t>CDR progress </a:t>
            </a:r>
            <a:endParaRPr lang="zh-CN" altLang="en-US" sz="4000" b="1" dirty="0"/>
          </a:p>
        </p:txBody>
      </p:sp>
      <p:pic>
        <p:nvPicPr>
          <p:cNvPr id="7" name="图片 6" descr="用户大会_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0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604" y="839583"/>
            <a:ext cx="3362779" cy="1619493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1213658" y="559429"/>
            <a:ext cx="1220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/>
              <a:t>MERSI-SE DT</a:t>
            </a:r>
            <a:endParaRPr lang="zh-CN" altLang="en-US" sz="1400" b="1" dirty="0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04" y="5025341"/>
            <a:ext cx="3677120" cy="1832659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108" y="2672515"/>
            <a:ext cx="925284" cy="2235568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7563" y="2625276"/>
            <a:ext cx="841678" cy="2277323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721888" y="2442247"/>
            <a:ext cx="9476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MWRI-SD </a:t>
            </a:r>
            <a:endParaRPr lang="zh-CN" altLang="en-US" sz="1400" b="1" dirty="0"/>
          </a:p>
        </p:txBody>
      </p:sp>
      <p:sp>
        <p:nvSpPr>
          <p:cNvPr id="72" name="矩形 71"/>
          <p:cNvSpPr/>
          <p:nvPr/>
        </p:nvSpPr>
        <p:spPr>
          <a:xfrm>
            <a:off x="1899102" y="2403755"/>
            <a:ext cx="936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MWRI-SIC</a:t>
            </a:r>
            <a:endParaRPr lang="zh-CN" altLang="en-US" sz="1400" b="1" dirty="0"/>
          </a:p>
        </p:txBody>
      </p:sp>
      <p:sp>
        <p:nvSpPr>
          <p:cNvPr id="68" name="矩形 67"/>
          <p:cNvSpPr/>
          <p:nvPr/>
        </p:nvSpPr>
        <p:spPr>
          <a:xfrm>
            <a:off x="470102" y="4840413"/>
            <a:ext cx="2708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Blended </a:t>
            </a:r>
            <a:r>
              <a:rPr lang="en-US" altLang="zh-CN" sz="1400" b="1" dirty="0"/>
              <a:t>snow and sea ice </a:t>
            </a:r>
            <a:r>
              <a:rPr lang="en-US" altLang="zh-CN" sz="1400" b="1" dirty="0" smtClean="0"/>
              <a:t>extent </a:t>
            </a:r>
            <a:endParaRPr lang="zh-CN" altLang="en-US" sz="1400" b="1" dirty="0"/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501" y="3106296"/>
            <a:ext cx="1330591" cy="1100137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8475" y="3098864"/>
            <a:ext cx="1329724" cy="1097988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8734" y="1391959"/>
            <a:ext cx="2946357" cy="1469660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9483670" y="1034162"/>
            <a:ext cx="1177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MODIS-SE DT</a:t>
            </a:r>
            <a:endParaRPr lang="zh-CN" altLang="en-US" sz="1400" b="1" dirty="0"/>
          </a:p>
        </p:txBody>
      </p:sp>
      <p:sp>
        <p:nvSpPr>
          <p:cNvPr id="78" name="矩形 77"/>
          <p:cNvSpPr/>
          <p:nvPr/>
        </p:nvSpPr>
        <p:spPr>
          <a:xfrm>
            <a:off x="9482065" y="2830911"/>
            <a:ext cx="1284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NISE(SE &amp; SIC) </a:t>
            </a:r>
            <a:endParaRPr lang="zh-CN" altLang="en-US" sz="1400" b="1" dirty="0"/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28609" y="4537719"/>
            <a:ext cx="2846717" cy="1423925"/>
          </a:xfrm>
          <a:prstGeom prst="rect">
            <a:avLst/>
          </a:prstGeom>
        </p:spPr>
      </p:pic>
      <p:pic>
        <p:nvPicPr>
          <p:cNvPr id="80" name="Picture 123" descr="H:\20130420_中芬合作2013\20140701_ISSPI会议POSTER\s2Evaluatio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7838" y="4879571"/>
            <a:ext cx="3449113" cy="184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Line 4"/>
          <p:cNvSpPr>
            <a:spLocks noChangeShapeType="1"/>
          </p:cNvSpPr>
          <p:nvPr/>
        </p:nvSpPr>
        <p:spPr bwMode="auto">
          <a:xfrm>
            <a:off x="493983" y="576664"/>
            <a:ext cx="11014841" cy="3875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8744034" y="4244667"/>
            <a:ext cx="2708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Blended </a:t>
            </a:r>
            <a:r>
              <a:rPr lang="en-US" altLang="zh-CN" sz="1400" b="1" dirty="0"/>
              <a:t>snow and sea ice </a:t>
            </a:r>
            <a:r>
              <a:rPr lang="en-US" altLang="zh-CN" sz="1400" b="1" dirty="0" smtClean="0"/>
              <a:t>extent </a:t>
            </a:r>
            <a:endParaRPr lang="zh-CN" altLang="en-US" sz="1400" b="1" dirty="0"/>
          </a:p>
        </p:txBody>
      </p:sp>
      <p:sp>
        <p:nvSpPr>
          <p:cNvPr id="28" name="文本框 14"/>
          <p:cNvSpPr txBox="1"/>
          <p:nvPr/>
        </p:nvSpPr>
        <p:spPr>
          <a:xfrm>
            <a:off x="944881" y="108065"/>
            <a:ext cx="10637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now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and sea ice 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extent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blended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 dataset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from optical and microwave imagers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775439" y="685956"/>
            <a:ext cx="4270878" cy="4075361"/>
            <a:chOff x="7922323" y="1624419"/>
            <a:chExt cx="4270878" cy="4075361"/>
          </a:xfrm>
        </p:grpSpPr>
        <p:grpSp>
          <p:nvGrpSpPr>
            <p:cNvPr id="29" name="组合 5"/>
            <p:cNvGrpSpPr>
              <a:grpSpLocks/>
            </p:cNvGrpSpPr>
            <p:nvPr/>
          </p:nvGrpSpPr>
          <p:grpSpPr bwMode="auto">
            <a:xfrm>
              <a:off x="7949909" y="1624419"/>
              <a:ext cx="4055286" cy="3533348"/>
              <a:chOff x="1055959" y="131972"/>
              <a:chExt cx="7046747" cy="6245557"/>
            </a:xfrm>
          </p:grpSpPr>
          <p:grpSp>
            <p:nvGrpSpPr>
              <p:cNvPr id="31" name="组合 30"/>
              <p:cNvGrpSpPr>
                <a:grpSpLocks/>
              </p:cNvGrpSpPr>
              <p:nvPr/>
            </p:nvGrpSpPr>
            <p:grpSpPr bwMode="auto">
              <a:xfrm>
                <a:off x="1055959" y="131972"/>
                <a:ext cx="7046747" cy="6099146"/>
                <a:chOff x="626672" y="65984"/>
                <a:chExt cx="7924082" cy="6612903"/>
              </a:xfrm>
            </p:grpSpPr>
            <p:pic>
              <p:nvPicPr>
                <p:cNvPr id="33" name="图片 2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672" y="65984"/>
                  <a:ext cx="7924082" cy="66129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矩形 33"/>
                <p:cNvSpPr/>
                <p:nvPr/>
              </p:nvSpPr>
              <p:spPr>
                <a:xfrm>
                  <a:off x="781976" y="659837"/>
                  <a:ext cx="7588483" cy="586451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2" name="Picture 14" descr="F:\20120101_气象行业专项（除多）\20121124_课题年度总结\SnowCover_Product_ColorBar_Col1600Row47_201103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4466" y="6078237"/>
                <a:ext cx="6768000" cy="299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矩形 29"/>
            <p:cNvSpPr/>
            <p:nvPr/>
          </p:nvSpPr>
          <p:spPr>
            <a:xfrm>
              <a:off x="7922323" y="5115005"/>
              <a:ext cx="42708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</a:rPr>
                <a:t>Red【+】</a:t>
              </a:r>
              <a:r>
                <a:rPr lang="zh-CN" altLang="en-US" sz="1600" b="1" dirty="0" smtClean="0">
                  <a:solidFill>
                    <a:srgbClr val="FF0000"/>
                  </a:solidFill>
                </a:rPr>
                <a:t>：</a:t>
              </a:r>
              <a:r>
                <a:rPr lang="en-US" altLang="zh-CN" sz="1600" b="1" dirty="0" smtClean="0">
                  <a:solidFill>
                    <a:srgbClr val="FF0000"/>
                  </a:solidFill>
                </a:rPr>
                <a:t>snow on ground</a:t>
              </a:r>
            </a:p>
            <a:p>
              <a:pPr algn="ctr"/>
              <a:r>
                <a:rPr lang="en-US" altLang="zh-CN" sz="1600" b="1" dirty="0" smtClean="0">
                  <a:solidFill>
                    <a:srgbClr val="008000"/>
                  </a:solidFill>
                </a:rPr>
                <a:t>Green【+】</a:t>
              </a:r>
              <a:r>
                <a:rPr lang="zh-CN" altLang="en-US" sz="1600" b="1" dirty="0" smtClean="0">
                  <a:solidFill>
                    <a:srgbClr val="008000"/>
                  </a:solidFill>
                </a:rPr>
                <a:t>：</a:t>
              </a:r>
              <a:r>
                <a:rPr lang="en-US" altLang="zh-CN" sz="1600" b="1" dirty="0" smtClean="0">
                  <a:solidFill>
                    <a:srgbClr val="008000"/>
                  </a:solidFill>
                </a:rPr>
                <a:t>non-snow on </a:t>
              </a:r>
              <a:r>
                <a:rPr lang="en-US" altLang="zh-CN" sz="1600" b="1" dirty="0" err="1" smtClean="0">
                  <a:solidFill>
                    <a:srgbClr val="008000"/>
                  </a:solidFill>
                </a:rPr>
                <a:t>groud</a:t>
              </a:r>
              <a:endParaRPr lang="zh-CN" altLang="en-US" sz="1600" b="1" dirty="0" smtClean="0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06" y="752734"/>
            <a:ext cx="8929014" cy="57062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3" name="Line 4"/>
          <p:cNvSpPr>
            <a:spLocks noChangeShapeType="1"/>
          </p:cNvSpPr>
          <p:nvPr/>
        </p:nvSpPr>
        <p:spPr bwMode="auto">
          <a:xfrm>
            <a:off x="493983" y="576664"/>
            <a:ext cx="11014841" cy="3875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14"/>
          <p:cNvSpPr txBox="1"/>
          <p:nvPr/>
        </p:nvSpPr>
        <p:spPr>
          <a:xfrm>
            <a:off x="789709" y="108065"/>
            <a:ext cx="1124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now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and sea ice 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extent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blended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 dataset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from optical and microwave imagers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42516" y="2687380"/>
            <a:ext cx="25852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altLang="zh-CN" sz="1400" b="1" dirty="0" smtClean="0">
                <a:solidFill>
                  <a:srgbClr val="0A3D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resolution: 0.05°</a:t>
            </a:r>
          </a:p>
          <a:p>
            <a:pPr marL="285750" indent="-285750"/>
            <a:r>
              <a:rPr lang="en-US" altLang="zh-CN" sz="1400" b="1" dirty="0" smtClean="0">
                <a:solidFill>
                  <a:srgbClr val="0A3D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resolution: 1 day</a:t>
            </a:r>
          </a:p>
          <a:p>
            <a:pPr marL="285750" indent="-285750"/>
            <a:r>
              <a:rPr lang="en-US" altLang="zh-CN" sz="1400" b="1" dirty="0" smtClean="0">
                <a:solidFill>
                  <a:srgbClr val="0A3D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coverage: 2000-2021</a:t>
            </a:r>
          </a:p>
          <a:p>
            <a:pPr marL="285750" indent="-285750"/>
            <a:endParaRPr lang="en-US" altLang="zh-CN" sz="1400" b="1" dirty="0">
              <a:solidFill>
                <a:srgbClr val="0A3D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I:\ShareCache\孙凌\AOMSUC\FY3_Repro_Mon\FY3C_VIRRD_GBAL_L2_SST_MLT_GLL_20140131_POAD_5000M_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465" y="3882565"/>
            <a:ext cx="4238970" cy="2144161"/>
          </a:xfrm>
          <a:prstGeom prst="rect">
            <a:avLst/>
          </a:prstGeom>
          <a:noFill/>
        </p:spPr>
      </p:pic>
      <p:sp>
        <p:nvSpPr>
          <p:cNvPr id="4" name="文本框 3"/>
          <p:cNvSpPr txBox="1"/>
          <p:nvPr/>
        </p:nvSpPr>
        <p:spPr>
          <a:xfrm>
            <a:off x="4108451" y="0"/>
            <a:ext cx="7711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FY-3 SST dataset (2009-2019)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7971" y="1148661"/>
            <a:ext cx="4751347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2"/>
              </a:spcBef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Reprocessed SST</a:t>
            </a:r>
            <a:r>
              <a:rPr lang="zh-CN" altLang="en-US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：</a:t>
            </a:r>
            <a:endParaRPr lang="en-US" altLang="zh-CN" sz="20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2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FY3A/B/C VIRR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Spatial resolution: 0.05°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Temporal resolution: 1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Temporal coverage: 2009.1~2019.12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Algorithm: NLSST(first </a:t>
            </a:r>
            <a:r>
              <a:rPr lang="en-US" altLang="zh-CN" b="1" dirty="0">
                <a:solidFill>
                  <a:srgbClr val="0A3DF6"/>
                </a:solidFill>
                <a:cs typeface="Times New Roman" panose="02020603050405020304" pitchFamily="18" charset="0"/>
              </a:rPr>
              <a:t>guess: OSTIA </a:t>
            </a: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v2.0)</a:t>
            </a:r>
            <a:r>
              <a:rPr lang="zh-CN" altLang="en-US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with monthly coefficients tuned by </a:t>
            </a:r>
            <a:r>
              <a:rPr lang="en-US" altLang="zh-CN" b="1" dirty="0">
                <a:solidFill>
                  <a:srgbClr val="0A3DF6"/>
                </a:solidFill>
                <a:cs typeface="Times New Roman" panose="02020603050405020304" pitchFamily="18" charset="0"/>
              </a:rPr>
              <a:t>regression against </a:t>
            </a:r>
            <a:r>
              <a:rPr lang="en-US" altLang="zh-CN" b="1" dirty="0" err="1">
                <a:solidFill>
                  <a:srgbClr val="0A3DF6"/>
                </a:solidFill>
                <a:cs typeface="Times New Roman" panose="02020603050405020304" pitchFamily="18" charset="0"/>
              </a:rPr>
              <a:t>QC’ed</a:t>
            </a:r>
            <a:r>
              <a:rPr lang="en-US" altLang="zh-CN" b="1" dirty="0">
                <a:solidFill>
                  <a:srgbClr val="0A3DF6"/>
                </a:solidFill>
                <a:cs typeface="Times New Roman" panose="02020603050405020304" pitchFamily="18" charset="0"/>
              </a:rPr>
              <a:t>  in-situ data from </a:t>
            </a:r>
            <a:r>
              <a:rPr lang="en-US" altLang="zh-CN" b="1" dirty="0" err="1" smtClean="0">
                <a:solidFill>
                  <a:srgbClr val="0A3DF6"/>
                </a:solidFill>
                <a:cs typeface="Times New Roman" panose="02020603050405020304" pitchFamily="18" charset="0"/>
              </a:rPr>
              <a:t>iQUAM</a:t>
            </a: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.</a:t>
            </a:r>
            <a:endParaRPr lang="zh-CN" altLang="en-US" b="1" dirty="0">
              <a:solidFill>
                <a:srgbClr val="0A3DF6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Wangsj\AppData\Local\Temp\ksohtml\wps_clip_image-224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308"/>
          <a:stretch>
            <a:fillRect/>
          </a:stretch>
        </p:blipFill>
        <p:spPr bwMode="auto">
          <a:xfrm>
            <a:off x="4134136" y="690174"/>
            <a:ext cx="5367311" cy="1670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7165571" y="2443734"/>
            <a:ext cx="502642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ctr"/>
            <a:r>
              <a:rPr lang="en-US" sz="1200" b="1" dirty="0" smtClean="0">
                <a:solidFill>
                  <a:srgbClr val="00B0F0"/>
                </a:solidFill>
                <a:ea typeface="微软雅黑" panose="020B0503020204020204" pitchFamily="34" charset="-122"/>
              </a:rPr>
              <a:t>Liu Y. Y., Wang S. J., Liu J., et al. JMR, 2021, DOI: 10.1007/s13351-021-1055-5</a:t>
            </a:r>
            <a:endParaRPr lang="en-US" sz="1200" b="1" dirty="0">
              <a:solidFill>
                <a:srgbClr val="00B0F0"/>
              </a:solidFill>
              <a:ea typeface="微软雅黑" panose="020B0503020204020204" pitchFamily="34" charset="-122"/>
            </a:endParaRPr>
          </a:p>
        </p:txBody>
      </p:sp>
      <p:pic>
        <p:nvPicPr>
          <p:cNvPr id="12" name="Picture 2" descr="2015-2016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377" y="2683422"/>
            <a:ext cx="5858159" cy="403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5"/>
          <a:srcRect r="2998"/>
          <a:stretch>
            <a:fillRect/>
          </a:stretch>
        </p:blipFill>
        <p:spPr bwMode="auto">
          <a:xfrm>
            <a:off x="9534699" y="548641"/>
            <a:ext cx="2657302" cy="185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4569868" y="2223905"/>
            <a:ext cx="4981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ea typeface="等线" panose="02010600030101010101" pitchFamily="2" charset="-122"/>
              </a:rPr>
              <a:t>SSTAs </a:t>
            </a:r>
            <a:r>
              <a:rPr lang="en-US" altLang="zh-CN" sz="1200" dirty="0" smtClean="0">
                <a:ea typeface="等线" panose="02010600030101010101" pitchFamily="2" charset="-122"/>
              </a:rPr>
              <a:t>in (a</a:t>
            </a:r>
            <a:r>
              <a:rPr lang="en-US" altLang="zh-CN" sz="1200" dirty="0">
                <a:ea typeface="等线" panose="02010600030101010101" pitchFamily="2" charset="-122"/>
              </a:rPr>
              <a:t>) OIv2 and (b) FY-3/VIRR </a:t>
            </a:r>
            <a:r>
              <a:rPr lang="en-US" altLang="zh-CN" sz="1200" dirty="0" smtClean="0">
                <a:ea typeface="等线" panose="02010600030101010101" pitchFamily="2" charset="-122"/>
              </a:rPr>
              <a:t>data</a:t>
            </a:r>
            <a:endParaRPr lang="en-US" altLang="zh-CN" sz="1200" dirty="0">
              <a:ea typeface="等线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66558" y="2174028"/>
            <a:ext cx="3227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Monthly tropical Pacific Ocean SST indices</a:t>
            </a:r>
            <a:endParaRPr lang="en-US" altLang="zh-CN" sz="1200" dirty="0">
              <a:ea typeface="等线" panose="02010600030101010101" pitchFamily="2" charset="-122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93983" y="576664"/>
            <a:ext cx="11014841" cy="3875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196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8CE91D4D-FB18-44FE-81D8-7037906F772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28" r="19963" b="7579"/>
          <a:stretch/>
        </p:blipFill>
        <p:spPr bwMode="auto">
          <a:xfrm>
            <a:off x="6502854" y="571690"/>
            <a:ext cx="2528168" cy="2845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471E8A3F-50B9-45CE-B16D-A8EFDEF8014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23" r="18008" b="8735"/>
          <a:stretch/>
        </p:blipFill>
        <p:spPr bwMode="auto">
          <a:xfrm>
            <a:off x="9250759" y="580225"/>
            <a:ext cx="2592288" cy="2812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315285" y="798023"/>
            <a:ext cx="516280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2"/>
              </a:spcBef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Reprocessed OLR</a:t>
            </a:r>
            <a:r>
              <a:rPr lang="zh-CN" altLang="en-US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：</a:t>
            </a:r>
            <a:endParaRPr lang="en-US" altLang="zh-CN" sz="20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2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FY3A/B/C VIRR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Spatial </a:t>
            </a:r>
            <a:r>
              <a:rPr lang="en-US" altLang="zh-CN" b="1" dirty="0">
                <a:solidFill>
                  <a:srgbClr val="0A3DF6"/>
                </a:solidFill>
                <a:cs typeface="Times New Roman" panose="02020603050405020304" pitchFamily="18" charset="0"/>
              </a:rPr>
              <a:t>resolution: 0.05°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Temporal resolution: 1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Temporal coverage: 2008.12.25~2019.12.30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Algorithm:</a:t>
            </a:r>
          </a:p>
          <a:p>
            <a:endParaRPr lang="en-US" altLang="zh-CN" b="1" dirty="0" smtClean="0">
              <a:solidFill>
                <a:srgbClr val="0A3DF6"/>
              </a:solidFill>
              <a:cs typeface="Times New Roman" panose="02020603050405020304" pitchFamily="18" charset="0"/>
            </a:endParaRPr>
          </a:p>
          <a:p>
            <a:pPr marL="449263" lvl="1" indent="7938"/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TOA BTs simulated using LBLTRM from ECMWF selected 2521 profiles.</a:t>
            </a:r>
          </a:p>
        </p:txBody>
      </p:sp>
      <p:grpSp>
        <p:nvGrpSpPr>
          <p:cNvPr id="3" name="组合 15">
            <a:extLst>
              <a:ext uri="{FF2B5EF4-FFF2-40B4-BE49-F238E27FC236}">
                <a16:creationId xmlns="" xmlns:a16="http://schemas.microsoft.com/office/drawing/2014/main" id="{1D47D729-60F9-4F0D-A959-BE9D7100EF23}"/>
              </a:ext>
            </a:extLst>
          </p:cNvPr>
          <p:cNvGrpSpPr/>
          <p:nvPr/>
        </p:nvGrpSpPr>
        <p:grpSpPr>
          <a:xfrm>
            <a:off x="155148" y="3383965"/>
            <a:ext cx="5328592" cy="2886194"/>
            <a:chOff x="1921397" y="1377391"/>
            <a:chExt cx="7799834" cy="4809035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E478029-1BA6-43BD-9100-D95E0ADC1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01231" y="1423926"/>
              <a:ext cx="7620000" cy="4762500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="" xmlns:a16="http://schemas.microsoft.com/office/drawing/2014/main" id="{57835439-4EE9-40AD-8CC3-930C9FCA4653}"/>
                </a:ext>
              </a:extLst>
            </p:cNvPr>
            <p:cNvSpPr txBox="1"/>
            <p:nvPr/>
          </p:nvSpPr>
          <p:spPr>
            <a:xfrm>
              <a:off x="1921397" y="1377391"/>
              <a:ext cx="2511707" cy="5000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1350" dirty="0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A5137F9B-A4DA-45BA-BEA0-C6AAE349D676}"/>
              </a:ext>
            </a:extLst>
          </p:cNvPr>
          <p:cNvSpPr/>
          <p:nvPr/>
        </p:nvSpPr>
        <p:spPr>
          <a:xfrm>
            <a:off x="4691516" y="6550223"/>
            <a:ext cx="750048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u="sng" dirty="0" smtClean="0">
                <a:solidFill>
                  <a:srgbClr val="00B0F0"/>
                </a:solidFill>
                <a:cs typeface="Times New Roman" panose="02020603050405020304" pitchFamily="18" charset="0"/>
                <a:hlinkClick r:id="rId6"/>
              </a:rPr>
              <a:t>d</a:t>
            </a:r>
            <a:r>
              <a:rPr lang="en-US" altLang="zh-CN" sz="1200" b="1" u="sng" dirty="0" smtClean="0">
                <a:solidFill>
                  <a:srgbClr val="00B0F0"/>
                </a:solidFill>
                <a:ea typeface="微软雅黑" panose="020B0503020204020204" pitchFamily="34" charset="-122"/>
                <a:hlinkClick r:id="rId6"/>
              </a:rPr>
              <a:t>OI: 10.12185/NSMC.RICHCEOS.FCDR.FY3VIRRReproDailyOLR.FY3.VIRR.L2.GBAL.POAD.GLL.5000M.HDF.2021.3.V</a:t>
            </a:r>
            <a:r>
              <a:rPr lang="en-US" altLang="zh-CN" sz="1400" b="1" u="sng" dirty="0" smtClean="0">
                <a:solidFill>
                  <a:srgbClr val="00B0F0"/>
                </a:solidFill>
                <a:cs typeface="Times New Roman" panose="02020603050405020304" pitchFamily="18" charset="0"/>
                <a:hlinkClick r:id="rId6"/>
              </a:rPr>
              <a:t>2</a:t>
            </a:r>
            <a:endParaRPr lang="en-US" altLang="zh-CN" sz="1400" b="1" u="sng" dirty="0">
              <a:solidFill>
                <a:srgbClr val="00B0F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08451" y="0"/>
            <a:ext cx="7711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FY-3 OLR dataset (2008-2019)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493983" y="576664"/>
            <a:ext cx="11014841" cy="3875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4641" y="2257917"/>
            <a:ext cx="2586413" cy="70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矩形 19"/>
          <p:cNvSpPr/>
          <p:nvPr/>
        </p:nvSpPr>
        <p:spPr>
          <a:xfrm>
            <a:off x="972633" y="6178728"/>
            <a:ext cx="3840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zh-CN" b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Data has applied to join ECV Inventory</a:t>
            </a:r>
            <a:endParaRPr lang="en-US" altLang="zh-CN" b="1" dirty="0">
              <a:solidFill>
                <a:srgbClr val="0A3DF6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AF72555-87EA-4ABD-9B09-95DDC9F2CF2B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3" t="6323" r="7562" b="5923"/>
          <a:stretch/>
        </p:blipFill>
        <p:spPr bwMode="auto">
          <a:xfrm>
            <a:off x="6633291" y="3657600"/>
            <a:ext cx="5328592" cy="2768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6" name="文本框 5">
            <a:extLst>
              <a:ext uri="{FF2B5EF4-FFF2-40B4-BE49-F238E27FC236}">
                <a16:creationId xmlns="" xmlns:a16="http://schemas.microsoft.com/office/drawing/2014/main" id="{075FC543-6532-4EBB-8BB9-A58A0067E111}"/>
              </a:ext>
            </a:extLst>
          </p:cNvPr>
          <p:cNvSpPr txBox="1"/>
          <p:nvPr/>
        </p:nvSpPr>
        <p:spPr>
          <a:xfrm>
            <a:off x="6325985" y="3358841"/>
            <a:ext cx="6051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ea typeface="黑体" panose="02010609060101010101" pitchFamily="49" charset="-122"/>
              </a:rPr>
              <a:t>Instantaneous </a:t>
            </a:r>
            <a:r>
              <a:rPr lang="en-US" altLang="zh-CN" sz="1400" dirty="0">
                <a:ea typeface="黑体" panose="02010609060101010101" pitchFamily="49" charset="-122"/>
              </a:rPr>
              <a:t>comparisons between FY3B </a:t>
            </a:r>
            <a:r>
              <a:rPr lang="en-US" altLang="zh-CN" sz="1400" dirty="0" smtClean="0">
                <a:ea typeface="黑体" panose="02010609060101010101" pitchFamily="49" charset="-122"/>
              </a:rPr>
              <a:t>and </a:t>
            </a:r>
            <a:r>
              <a:rPr lang="en-US" altLang="zh-CN" sz="1400" dirty="0">
                <a:ea typeface="黑体" panose="02010609060101010101" pitchFamily="49" charset="-122"/>
              </a:rPr>
              <a:t>CERES SSF </a:t>
            </a:r>
            <a:r>
              <a:rPr lang="en-US" altLang="zh-CN" sz="1400" dirty="0" smtClean="0">
                <a:ea typeface="黑体" panose="02010609060101010101" pitchFamily="49" charset="-122"/>
              </a:rPr>
              <a:t>OLR (</a:t>
            </a:r>
            <a:r>
              <a:rPr lang="en-US" sz="1400" dirty="0" smtClean="0"/>
              <a:t>Aug.22, 2018</a:t>
            </a:r>
            <a:r>
              <a:rPr lang="en-US" altLang="zh-CN" sz="1400" dirty="0" smtClean="0">
                <a:ea typeface="黑体" panose="02010609060101010101" pitchFamily="49" charset="-122"/>
              </a:rPr>
              <a:t>) </a:t>
            </a:r>
            <a:endParaRPr lang="zh-CN" altLang="en-US" sz="1400" dirty="0"/>
          </a:p>
        </p:txBody>
      </p:sp>
      <p:sp>
        <p:nvSpPr>
          <p:cNvPr id="22" name="矩形 21"/>
          <p:cNvSpPr/>
          <p:nvPr/>
        </p:nvSpPr>
        <p:spPr>
          <a:xfrm>
            <a:off x="6533804" y="6309359"/>
            <a:ext cx="5658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cs typeface="Times New Roman" panose="02020603050405020304" pitchFamily="18" charset="0"/>
              </a:rPr>
              <a:t>Global </a:t>
            </a:r>
            <a:r>
              <a:rPr lang="en-US" altLang="zh-CN" sz="1600" dirty="0">
                <a:cs typeface="Times New Roman" panose="02020603050405020304" pitchFamily="18" charset="0"/>
              </a:rPr>
              <a:t>daily statistics time series </a:t>
            </a:r>
            <a:endParaRPr lang="zh-CN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404466" y="3665913"/>
            <a:ext cx="20055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11 W/m</a:t>
            </a:r>
            <a:r>
              <a:rPr lang="en-US" sz="1200" b="1" baseline="30000" dirty="0" smtClean="0">
                <a:solidFill>
                  <a:srgbClr val="0070C0"/>
                </a:solidFill>
              </a:rPr>
              <a:t>2</a:t>
            </a:r>
            <a:r>
              <a:rPr lang="en-US" sz="1200" b="1" dirty="0" smtClean="0">
                <a:solidFill>
                  <a:srgbClr val="0070C0"/>
                </a:solidFill>
              </a:rPr>
              <a:t> to 14 W/m</a:t>
            </a:r>
            <a:r>
              <a:rPr lang="en-US" sz="1200" b="1" baseline="30000" dirty="0" smtClean="0">
                <a:solidFill>
                  <a:srgbClr val="0070C0"/>
                </a:solidFill>
              </a:rPr>
              <a:t>2</a:t>
            </a:r>
            <a:endParaRPr lang="zh-CN" altLang="en-US" sz="1200" b="1" baseline="30000" dirty="0">
              <a:solidFill>
                <a:srgbClr val="0070C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504219" y="4297680"/>
            <a:ext cx="20055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3 W/m</a:t>
            </a:r>
            <a:r>
              <a:rPr lang="en-US" sz="1200" b="1" baseline="30000" dirty="0" smtClean="0">
                <a:solidFill>
                  <a:srgbClr val="0070C0"/>
                </a:solidFill>
              </a:rPr>
              <a:t>2</a:t>
            </a:r>
            <a:r>
              <a:rPr lang="en-US" sz="1200" b="1" dirty="0" smtClean="0">
                <a:solidFill>
                  <a:srgbClr val="0070C0"/>
                </a:solidFill>
              </a:rPr>
              <a:t> </a:t>
            </a:r>
            <a:endParaRPr lang="zh-CN" altLang="en-US" sz="1200" b="1" baseline="3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873280"/>
      </p:ext>
    </p:extLst>
  </p:cSld>
  <p:clrMapOvr>
    <a:masterClrMapping/>
  </p:clrMapOvr>
  <p:transition advTm="7081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876844E-6FFE-443C-B8E3-3662FAA5CB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56" r="6453" b="9558"/>
          <a:stretch/>
        </p:blipFill>
        <p:spPr bwMode="auto">
          <a:xfrm>
            <a:off x="1213659" y="824689"/>
            <a:ext cx="4585049" cy="4226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AA8D8A0-CF4A-4A4B-AAB4-C7DF51076B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7" r="7898" b="9164"/>
          <a:stretch/>
        </p:blipFill>
        <p:spPr bwMode="auto">
          <a:xfrm>
            <a:off x="5958081" y="810050"/>
            <a:ext cx="4345264" cy="4244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0" name="文本框 3">
            <a:extLst>
              <a:ext uri="{FF2B5EF4-FFF2-40B4-BE49-F238E27FC236}">
                <a16:creationId xmlns="" xmlns:a16="http://schemas.microsoft.com/office/drawing/2014/main" id="{F79D967F-66D2-4B73-B0C4-E3840C8BBED0}"/>
              </a:ext>
            </a:extLst>
          </p:cNvPr>
          <p:cNvSpPr txBox="1"/>
          <p:nvPr/>
        </p:nvSpPr>
        <p:spPr>
          <a:xfrm>
            <a:off x="1359466" y="5019146"/>
            <a:ext cx="9023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00" dirty="0" smtClean="0">
                <a:ea typeface="黑体" panose="02010609060101010101" pitchFamily="49" charset="-122"/>
                <a:cs typeface="Times New Roman" panose="02020603050405020304" pitchFamily="18" charset="0"/>
              </a:rPr>
              <a:t>Monthly average and anomaly of FY3B </a:t>
            </a:r>
            <a:r>
              <a:rPr lang="en-US" altLang="zh-CN" sz="1600" kern="100" dirty="0">
                <a:ea typeface="黑体" panose="02010609060101010101" pitchFamily="49" charset="-122"/>
                <a:cs typeface="Times New Roman" panose="02020603050405020304" pitchFamily="18" charset="0"/>
              </a:rPr>
              <a:t>OLR (red) and CERES OLR (blue) in the ENSO3 region from January 2011 to November </a:t>
            </a:r>
            <a:r>
              <a:rPr lang="en-US" altLang="zh-CN" sz="1600" kern="100" dirty="0" smtClean="0">
                <a:ea typeface="黑体" panose="02010609060101010101" pitchFamily="49" charset="-122"/>
                <a:cs typeface="Times New Roman" panose="02020603050405020304" pitchFamily="18" charset="0"/>
              </a:rPr>
              <a:t>2018. (b) As in (a), but for ENSO4 region.</a:t>
            </a:r>
            <a:endParaRPr lang="zh-CN" altLang="en-US" sz="1600" dirty="0"/>
          </a:p>
        </p:txBody>
      </p:sp>
      <p:sp>
        <p:nvSpPr>
          <p:cNvPr id="21" name="文本框 1">
            <a:extLst>
              <a:ext uri="{FF2B5EF4-FFF2-40B4-BE49-F238E27FC236}">
                <a16:creationId xmlns="" xmlns:a16="http://schemas.microsoft.com/office/drawing/2014/main" id="{18FBDAD2-DD84-4C3D-A8A2-B84460930973}"/>
              </a:ext>
            </a:extLst>
          </p:cNvPr>
          <p:cNvSpPr txBox="1"/>
          <p:nvPr/>
        </p:nvSpPr>
        <p:spPr>
          <a:xfrm>
            <a:off x="1330036" y="5681046"/>
            <a:ext cx="930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Although </a:t>
            </a:r>
            <a:r>
              <a:rPr lang="en-US" altLang="zh-CN" b="1" i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there are</a:t>
            </a:r>
            <a:r>
              <a:rPr lang="en-US" altLang="zh-CN" b="1" i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b="1" i="1" dirty="0">
                <a:solidFill>
                  <a:srgbClr val="0A3DF6"/>
                </a:solidFill>
                <a:cs typeface="Times New Roman" panose="02020603050405020304" pitchFamily="18" charset="0"/>
              </a:rPr>
              <a:t>deviations, in regional climate event monitoring, </a:t>
            </a:r>
            <a:r>
              <a:rPr lang="en-US" altLang="zh-CN" b="1" i="1" dirty="0" smtClean="0">
                <a:solidFill>
                  <a:srgbClr val="0A3DF6"/>
                </a:solidFill>
                <a:cs typeface="Times New Roman" panose="02020603050405020304" pitchFamily="18" charset="0"/>
              </a:rPr>
              <a:t>VIRR </a:t>
            </a:r>
            <a:r>
              <a:rPr lang="en-US" altLang="zh-CN" b="1" i="1" dirty="0">
                <a:solidFill>
                  <a:srgbClr val="0A3DF6"/>
                </a:solidFill>
                <a:cs typeface="Times New Roman" panose="02020603050405020304" pitchFamily="18" charset="0"/>
              </a:rPr>
              <a:t>OLR and CERES OLR have the same monitoring capabilities.</a:t>
            </a:r>
            <a:endParaRPr lang="zh-CN" altLang="en-US" b="1" i="1" dirty="0">
              <a:solidFill>
                <a:srgbClr val="0A3DF6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4108451" y="0"/>
            <a:ext cx="7711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  <a:cs typeface="Times New Roman" panose="02020603050405020304" pitchFamily="18" charset="0"/>
              </a:rPr>
              <a:t>FY-3 OLR dataset (2008-2019)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493983" y="576664"/>
            <a:ext cx="11014841" cy="3875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8392980"/>
      </p:ext>
    </p:extLst>
  </p:cSld>
  <p:clrMapOvr>
    <a:masterClrMapping/>
  </p:clrMapOvr>
  <p:transition advTm="70814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3"/>
          </p:nvPr>
        </p:nvSpPr>
        <p:spPr>
          <a:xfrm>
            <a:off x="285708" y="1802921"/>
            <a:ext cx="11641597" cy="3725043"/>
          </a:xfrm>
        </p:spPr>
        <p:txBody>
          <a:bodyPr>
            <a:normAutofit lnSpcReduction="10000"/>
          </a:bodyPr>
          <a:lstStyle/>
          <a:p>
            <a:r>
              <a:rPr lang="en-GB" sz="2400" b="1" dirty="0" smtClean="0"/>
              <a:t>NSMC has been pushed forward the </a:t>
            </a:r>
            <a:r>
              <a:rPr lang="en-GB" sz="2400" b="1" dirty="0" err="1" smtClean="0"/>
              <a:t>Fengyun</a:t>
            </a:r>
            <a:r>
              <a:rPr lang="en-GB" sz="2400" b="1" dirty="0" smtClean="0"/>
              <a:t> data reprocessing with improved data quality. </a:t>
            </a:r>
          </a:p>
          <a:p>
            <a:r>
              <a:rPr lang="en-GB" sz="2400" b="1" dirty="0" err="1" smtClean="0"/>
              <a:t>Fengyun</a:t>
            </a:r>
            <a:r>
              <a:rPr lang="en-GB" sz="2400" b="1" dirty="0" smtClean="0"/>
              <a:t> FCDR is processed from historical data, including </a:t>
            </a:r>
            <a:r>
              <a:rPr lang="en-US" altLang="zh-CN" sz="2400" b="1" dirty="0" smtClean="0"/>
              <a:t>7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instrument series on 13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satellites. At present, 20 years for optical imager and more than 10 years for microwave. </a:t>
            </a:r>
            <a:r>
              <a:rPr lang="en-GB" sz="2400" b="1" dirty="0" smtClean="0"/>
              <a:t>The recalibrated dataset is released for application test.</a:t>
            </a:r>
          </a:p>
          <a:p>
            <a:r>
              <a:rPr lang="en-GB" sz="2400" b="1" dirty="0" smtClean="0"/>
              <a:t>Based on the </a:t>
            </a:r>
            <a:r>
              <a:rPr lang="en-GB" sz="2400" b="1" dirty="0" err="1" smtClean="0"/>
              <a:t>Fengyun</a:t>
            </a:r>
            <a:r>
              <a:rPr lang="en-GB" sz="2400" b="1" dirty="0" smtClean="0"/>
              <a:t> FCDR, </a:t>
            </a:r>
            <a:r>
              <a:rPr lang="en-GB" sz="2400" b="1" dirty="0" err="1" smtClean="0"/>
              <a:t>Fengyun</a:t>
            </a:r>
            <a:r>
              <a:rPr lang="en-GB" sz="2400" b="1" dirty="0" smtClean="0"/>
              <a:t> CDR is also promoted. At present, more than 10 years for OLR, AMV, SST, snow and sea ice </a:t>
            </a:r>
            <a:r>
              <a:rPr lang="en-GB" sz="2400" b="1" dirty="0" smtClean="0"/>
              <a:t>parameters </a:t>
            </a:r>
            <a:r>
              <a:rPr lang="en-GB" sz="2400" b="1" dirty="0" smtClean="0"/>
              <a:t>are done</a:t>
            </a:r>
            <a:r>
              <a:rPr lang="en-GB" sz="2400" b="1" dirty="0" smtClean="0"/>
              <a:t>. </a:t>
            </a:r>
            <a:endParaRPr lang="en-GB" sz="2400" b="1" dirty="0" smtClean="0"/>
          </a:p>
          <a:p>
            <a:r>
              <a:rPr lang="en-GB" sz="2400" b="1" dirty="0" smtClean="0"/>
              <a:t>User feedbacks are expected </a:t>
            </a:r>
            <a:r>
              <a:rPr lang="en-GB" sz="2400" b="1" dirty="0" smtClean="0"/>
              <a:t>for improvement</a:t>
            </a:r>
            <a:r>
              <a:rPr lang="en-US" sz="2400" b="1" dirty="0" smtClean="0"/>
              <a:t>.</a:t>
            </a:r>
            <a:endParaRPr lang="zh-CN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571462" y="642918"/>
            <a:ext cx="10925597" cy="75713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5079" y="2206955"/>
            <a:ext cx="9339532" cy="1143000"/>
          </a:xfrm>
        </p:spPr>
        <p:txBody>
          <a:bodyPr/>
          <a:lstStyle/>
          <a:p>
            <a:r>
              <a:rPr lang="en-US" altLang="zh-CN" dirty="0" smtClean="0"/>
              <a:t>Thank you for attention.</a:t>
            </a:r>
            <a:endParaRPr lang="zh-CN" altLang="en-US" dirty="0"/>
          </a:p>
        </p:txBody>
      </p:sp>
      <p:pic>
        <p:nvPicPr>
          <p:cNvPr id="3" name="图片 2" descr="用户大会_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65250"/>
          </a:xfrm>
          <a:prstGeom prst="rect">
            <a:avLst/>
          </a:prstGeom>
        </p:spPr>
      </p:pic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" y="3218526"/>
            <a:ext cx="12191162" cy="163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ShareCache\科技部-历史资料再处理项目\项目总体\卫星时序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646" y="650778"/>
            <a:ext cx="10117138" cy="44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893" y="4373751"/>
            <a:ext cx="97028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040702" cy="812290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latin typeface="+mn-lt"/>
              </a:rPr>
              <a:t>FY FCDR</a:t>
            </a:r>
            <a:r>
              <a:rPr lang="zh-CN" altLang="en-US" b="1" dirty="0" smtClean="0">
                <a:latin typeface="+mn-lt"/>
              </a:rPr>
              <a:t> </a:t>
            </a:r>
            <a:r>
              <a:rPr lang="en-US" altLang="zh-CN" b="1" dirty="0" smtClean="0">
                <a:latin typeface="+mn-lt"/>
              </a:rPr>
              <a:t>object</a:t>
            </a:r>
            <a:endParaRPr lang="zh-CN" altLang="en-US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7697" y="6009256"/>
            <a:ext cx="950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Project: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GB" altLang="zh-CN" sz="2000" b="1" dirty="0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Retrospective Recalibration of Historical </a:t>
            </a:r>
            <a:r>
              <a:rPr lang="en-GB" altLang="zh-CN" sz="2000" b="1" dirty="0" err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Fengyun</a:t>
            </a:r>
            <a:r>
              <a:rPr lang="en-GB" altLang="zh-CN" sz="2000" b="1" dirty="0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Satellite Data</a:t>
            </a: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Period: 2018.05-2022.04</a:t>
            </a:r>
            <a:endPara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09468"/>
            <a:ext cx="12192000" cy="455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922" y="344223"/>
            <a:ext cx="812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Data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covered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13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satellites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instrument series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1005840" y="5286364"/>
            <a:ext cx="6816436" cy="1571636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defTabSz="914400" eaLnBrk="1" hangingPunct="1">
              <a:buFontTx/>
              <a:buNone/>
              <a:defRPr/>
            </a:pPr>
            <a:r>
              <a:rPr lang="en-US" altLang="zh-CN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Sensors included</a:t>
            </a:r>
            <a:r>
              <a:rPr lang="en-US" altLang="zh-CN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0" eaLnBrk="1" hangingPunct="1">
              <a:buFont typeface="Arial" pitchFamily="34" charset="0"/>
              <a:buChar char="•"/>
              <a:defRPr/>
            </a:pPr>
            <a:r>
              <a:rPr lang="en-US" altLang="zh-CN" sz="1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Optical imager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FY-1/3 VIRR, FY-3 MERSI, FY-2 VISSR</a:t>
            </a:r>
          </a:p>
          <a:p>
            <a:pPr marL="0" eaLnBrk="1" hangingPunct="1">
              <a:buFont typeface="Arial" pitchFamily="34" charset="0"/>
              <a:buChar char="•"/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Optical sounder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FY-3/IRAS </a:t>
            </a:r>
          </a:p>
          <a:p>
            <a:pPr marL="0" eaLnBrk="1" hangingPunct="1">
              <a:buFont typeface="Arial" pitchFamily="34" charset="0"/>
              <a:buChar char="•"/>
              <a:defRPr/>
            </a:pPr>
            <a:r>
              <a:rPr lang="en-US" altLang="zh-CN" sz="16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Microwave sounder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FY-3/MWHS&amp;MWTS </a:t>
            </a:r>
          </a:p>
          <a:p>
            <a:pPr marL="0" eaLnBrk="1" hangingPunct="1">
              <a:buFont typeface="Arial" pitchFamily="34" charset="0"/>
              <a:buChar char="•"/>
              <a:defRPr/>
            </a:pPr>
            <a:r>
              <a:rPr lang="en-US" altLang="zh-CN" sz="16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Microwave imager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FY-3/MWRI</a:t>
            </a:r>
          </a:p>
        </p:txBody>
      </p:sp>
      <p:sp>
        <p:nvSpPr>
          <p:cNvPr id="6" name="矩形 5"/>
          <p:cNvSpPr/>
          <p:nvPr/>
        </p:nvSpPr>
        <p:spPr>
          <a:xfrm>
            <a:off x="6963294" y="5353981"/>
            <a:ext cx="52287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Data issues</a:t>
            </a:r>
            <a:r>
              <a:rPr lang="en-US" altLang="zh-CN" sz="2400" b="1" dirty="0" smtClean="0"/>
              <a:t>: </a:t>
            </a:r>
            <a:r>
              <a:rPr lang="en-US" altLang="zh-CN" b="1" dirty="0" smtClean="0"/>
              <a:t>No on-board calibration device for RSB, performance of calibration source &amp; detector, working state change, contamination.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097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FY-3/MWRI FCDR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17584" y="2630814"/>
          <a:ext cx="5244862" cy="2207197"/>
        </p:xfrm>
        <a:graphic>
          <a:graphicData uri="http://schemas.openxmlformats.org/drawingml/2006/table">
            <a:tbl>
              <a:tblPr/>
              <a:tblGrid>
                <a:gridCol w="897148"/>
                <a:gridCol w="974785"/>
                <a:gridCol w="3372929"/>
              </a:tblGrid>
              <a:tr h="22987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latin typeface="+mn-lt"/>
                          <a:ea typeface="宋体"/>
                        </a:rPr>
                        <a:t>Platform</a:t>
                      </a:r>
                      <a:endParaRPr lang="zh-CN" sz="16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latin typeface="+mn-lt"/>
                          <a:ea typeface="宋体"/>
                        </a:rPr>
                        <a:t>FCDR </a:t>
                      </a:r>
                      <a:r>
                        <a:rPr lang="en-US" sz="1400" b="1" kern="0" dirty="0" smtClean="0">
                          <a:latin typeface="+mn-lt"/>
                          <a:ea typeface="宋体"/>
                        </a:rPr>
                        <a:t>time range</a:t>
                      </a:r>
                      <a:endParaRPr lang="zh-CN" sz="16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298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latin typeface="+mn-lt"/>
                          <a:ea typeface="宋体"/>
                        </a:rPr>
                        <a:t>Start</a:t>
                      </a:r>
                      <a:endParaRPr lang="zh-CN" sz="16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latin typeface="+mn-lt"/>
                          <a:ea typeface="宋体"/>
                        </a:rPr>
                        <a:t>End</a:t>
                      </a:r>
                      <a:endParaRPr lang="zh-CN" sz="16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latin typeface="+mn-lt"/>
                          <a:ea typeface="宋体"/>
                        </a:rPr>
                        <a:t>FY-3A</a:t>
                      </a:r>
                      <a:endParaRPr lang="zh-CN" sz="16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latin typeface="+mn-lt"/>
                          <a:ea typeface="宋体"/>
                        </a:rPr>
                        <a:t>2008.06.03</a:t>
                      </a:r>
                      <a:endParaRPr lang="zh-CN" sz="16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latin typeface="+mn-lt"/>
                          <a:ea typeface="宋体"/>
                        </a:rPr>
                        <a:t>Intermittent power on, finally shut down in 2010.11 (data was not </a:t>
                      </a:r>
                      <a:r>
                        <a:rPr lang="en-US" sz="1400" b="1" kern="0" dirty="0" smtClean="0">
                          <a:latin typeface="+mn-lt"/>
                          <a:ea typeface="宋体"/>
                        </a:rPr>
                        <a:t>contained)</a:t>
                      </a:r>
                      <a:endParaRPr lang="zh-CN" sz="16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latin typeface="+mn-lt"/>
                          <a:ea typeface="宋体"/>
                        </a:rPr>
                        <a:t>FY-3B</a:t>
                      </a:r>
                      <a:endParaRPr lang="zh-CN" sz="16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latin typeface="+mn-lt"/>
                          <a:ea typeface="宋体"/>
                        </a:rPr>
                        <a:t>2010.11.11</a:t>
                      </a:r>
                      <a:endParaRPr lang="zh-CN" sz="16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latin typeface="+mn-lt"/>
                          <a:ea typeface="宋体"/>
                        </a:rPr>
                        <a:t>2019.08.19</a:t>
                      </a:r>
                      <a:endParaRPr lang="zh-CN" sz="16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latin typeface="+mn-lt"/>
                          <a:ea typeface="宋体"/>
                        </a:rPr>
                        <a:t>FY-3C</a:t>
                      </a:r>
                      <a:endParaRPr lang="zh-CN" sz="16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latin typeface="+mn-lt"/>
                          <a:ea typeface="宋体"/>
                        </a:rPr>
                        <a:t>2013.09.29</a:t>
                      </a:r>
                      <a:endParaRPr lang="zh-CN" sz="16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latin typeface="+mn-lt"/>
                          <a:ea typeface="宋体"/>
                        </a:rPr>
                        <a:t>2020.02.04</a:t>
                      </a:r>
                      <a:endParaRPr lang="zh-CN" sz="16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latin typeface="+mn-lt"/>
                          <a:ea typeface="宋体"/>
                        </a:rPr>
                        <a:t>FY-3D</a:t>
                      </a:r>
                      <a:endParaRPr lang="zh-CN" sz="16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latin typeface="+mn-lt"/>
                          <a:ea typeface="宋体"/>
                        </a:rPr>
                        <a:t>2017.11.25</a:t>
                      </a:r>
                      <a:endParaRPr lang="zh-CN" sz="16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latin typeface="+mn-lt"/>
                          <a:ea typeface="宋体"/>
                        </a:rPr>
                        <a:t>Present</a:t>
                      </a:r>
                      <a:endParaRPr lang="zh-CN" sz="16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1" y="1733895"/>
            <a:ext cx="5426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smtClean="0"/>
              <a:t>Ten-yr dataset is provided covering FY-3B/C/D from 2010 to 2019. </a:t>
            </a:r>
            <a:endParaRPr lang="zh-CN" altLang="en-US" sz="2400" b="1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459" y="1987982"/>
            <a:ext cx="6311541" cy="443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6142007" y="1461005"/>
            <a:ext cx="6049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Calibration </a:t>
            </a:r>
            <a:r>
              <a:rPr lang="en-US" altLang="zh-CN" sz="2400" b="1" dirty="0" smtClean="0"/>
              <a:t>parameters </a:t>
            </a:r>
            <a:r>
              <a:rPr lang="en-US" altLang="zh-CN" sz="2400" b="1" dirty="0"/>
              <a:t>needs </a:t>
            </a:r>
            <a:r>
              <a:rPr lang="en-US" altLang="zh-CN" sz="2400" b="1" dirty="0" smtClean="0"/>
              <a:t>to be corrected.</a:t>
            </a:r>
            <a:endParaRPr lang="zh-CN" alt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3464" y="5072332"/>
            <a:ext cx="515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b="1" dirty="0" smtClean="0"/>
              <a:t>Frequency</a:t>
            </a:r>
            <a:r>
              <a:rPr lang="en-US" altLang="zh-CN" b="1" dirty="0" smtClean="0"/>
              <a:t>: </a:t>
            </a:r>
            <a:r>
              <a:rPr lang="en-US" b="1" dirty="0" smtClean="0"/>
              <a:t>10, 18, 23, 36, 89 GHz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lob:http://10.25.16.2:7000/35f92fcd-5de5-467e-888b-4b20fa626ae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778" y="638152"/>
            <a:ext cx="4648882" cy="226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blob:http://10.25.16.2:7000/c2a7f8e9-e7dc-470f-821c-d1f8dcf54ab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9691" y="2740501"/>
            <a:ext cx="4648882" cy="226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72" y="4902033"/>
            <a:ext cx="3706015" cy="149060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222458" y="1677815"/>
            <a:ext cx="297120" cy="2894186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636914" y="1677813"/>
            <a:ext cx="349154" cy="2902813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blob:http://10.25.16.2:7000/7edd5bc2-8fa4-4304-9135-0a5a44f1a7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3827" y="632894"/>
            <a:ext cx="4453980" cy="226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393" y="2802291"/>
            <a:ext cx="3700973" cy="145053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706270" y="2035834"/>
            <a:ext cx="2610257" cy="293298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055742" y="4945017"/>
            <a:ext cx="5952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Calibration model is rebuilt, accounting for AGC changes due to on-off operation and time degradation. </a:t>
            </a:r>
            <a:endParaRPr lang="zh-CN" altLang="en-US" sz="2000" b="1" dirty="0" smtClean="0"/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lob:http://10.25.16.2:7000/bd9b4c90-db45-41ba-95c8-f80892d209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5"/>
          <a:stretch>
            <a:fillRect/>
          </a:stretch>
        </p:blipFill>
        <p:spPr bwMode="auto">
          <a:xfrm>
            <a:off x="5132726" y="1250834"/>
            <a:ext cx="5499822" cy="166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blob:http://10.25.16.2:7000/7ad01208-1f4d-41fc-8e97-88e480d76e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90"/>
          <a:stretch>
            <a:fillRect/>
          </a:stretch>
        </p:blipFill>
        <p:spPr bwMode="auto">
          <a:xfrm>
            <a:off x="153955" y="1290978"/>
            <a:ext cx="5065026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blob:http://10.25.16.2:7000/eb818e72-9bea-4659-9f0a-04faf29ac4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991"/>
          <a:stretch>
            <a:fillRect/>
          </a:stretch>
        </p:blipFill>
        <p:spPr bwMode="auto">
          <a:xfrm>
            <a:off x="171209" y="2783910"/>
            <a:ext cx="5047773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 descr="blob:http://10.25.16.2:7000/e6700189-3a71-47ec-98eb-dc437e30cfd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4"/>
          <a:stretch>
            <a:fillRect/>
          </a:stretch>
        </p:blipFill>
        <p:spPr bwMode="auto">
          <a:xfrm>
            <a:off x="5184484" y="2756802"/>
            <a:ext cx="5482666" cy="166111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/>
          <p:cNvSpPr/>
          <p:nvPr/>
        </p:nvSpPr>
        <p:spPr>
          <a:xfrm>
            <a:off x="665886" y="188640"/>
            <a:ext cx="10925598" cy="75713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MWRI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dataset evaluation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2190207" y="865840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Operational 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6827744" y="773081"/>
            <a:ext cx="174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Re-processed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36124" y="6596390"/>
            <a:ext cx="83376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1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DOI: 10.12185</a:t>
            </a:r>
            <a:r>
              <a:rPr lang="en-US" altLang="zh-CN" sz="11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11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NSMC.RICHCEOS.FCDR.MWRIRecalOrb.FY3.MWRI.L1.GBAL.POAD.NUL.010KM.HDF.2021.2.V891</a:t>
            </a:r>
            <a:endParaRPr lang="en-US" sz="11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4917" y="6184349"/>
            <a:ext cx="77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All channels bias almost within 0</a:t>
            </a:r>
            <a:r>
              <a:rPr lang="zh-CN" altLang="en-US" b="1" dirty="0" smtClean="0"/>
              <a:t>.5K</a:t>
            </a:r>
            <a:r>
              <a:rPr lang="en-US" altLang="zh-CN" b="1" dirty="0" smtClean="0"/>
              <a:t>;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RMSE within </a:t>
            </a:r>
            <a:r>
              <a:rPr lang="zh-CN" altLang="en-US" b="1" dirty="0" smtClean="0"/>
              <a:t>1.5K</a:t>
            </a:r>
            <a:r>
              <a:rPr lang="en-US" altLang="zh-CN" b="1" dirty="0" smtClean="0"/>
              <a:t>, mostly around 1K.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0134064" y="248786"/>
            <a:ext cx="19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 smtClean="0">
                <a:ea typeface="微软雅黑" pitchFamily="34" charset="-122"/>
                <a:cs typeface="Times New Roman" pitchFamily="18" charset="0"/>
              </a:rPr>
              <a:t>SNO&amp;DD</a:t>
            </a:r>
            <a:r>
              <a:rPr lang="zh-CN" altLang="en-US" b="1" dirty="0" smtClean="0"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b="1" dirty="0" smtClean="0">
                <a:ea typeface="微软雅黑" pitchFamily="34" charset="-122"/>
                <a:cs typeface="Times New Roman" pitchFamily="18" charset="0"/>
              </a:rPr>
              <a:t>VS</a:t>
            </a:r>
            <a:r>
              <a:rPr lang="en-US" altLang="zh-CN" b="1" dirty="0">
                <a:ea typeface="微软雅黑" pitchFamily="34" charset="-122"/>
                <a:cs typeface="Times New Roman" pitchFamily="18" charset="0"/>
              </a:rPr>
              <a:t>. </a:t>
            </a:r>
            <a:r>
              <a:rPr lang="en-US" altLang="zh-CN" b="1" dirty="0" smtClean="0">
                <a:ea typeface="微软雅黑" pitchFamily="34" charset="-122"/>
                <a:cs typeface="Times New Roman" pitchFamily="18" charset="0"/>
              </a:rPr>
              <a:t>GMI </a:t>
            </a:r>
            <a:endParaRPr lang="zh-CN" altLang="en-US" b="1" dirty="0">
              <a:ea typeface="微软雅黑" pitchFamily="34" charset="-122"/>
              <a:cs typeface="Times New Roman" pitchFamily="18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0543970"/>
              </p:ext>
            </p:extLst>
          </p:nvPr>
        </p:nvGraphicFramePr>
        <p:xfrm>
          <a:off x="10023902" y="664184"/>
          <a:ext cx="2009946" cy="59487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9901"/>
                <a:gridCol w="872745"/>
              </a:tblGrid>
              <a:tr h="363134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</a:rPr>
                        <a:t>Ch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Typical BT(K)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Mean of Monthly RMSE</a:t>
                      </a:r>
                      <a:r>
                        <a:rPr lang="zh-CN" alt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(K)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FY-3B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10V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166.2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1.15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10H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91.8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1.21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18V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119.4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1.26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18H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127.5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1.34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23V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224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1.29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36V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223.5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0.94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36H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172.1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1.10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89V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268.8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1.02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89H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248.8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1.34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1567">
                <a:tc gridSpan="3"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dirty="0" smtClean="0">
                          <a:latin typeface="+mn-lt"/>
                        </a:rPr>
                        <a:t>FY-3C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10V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166.2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0.88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10H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91.8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0.91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18V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119.4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1.07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18H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127.5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1.08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23V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224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1.10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36V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223.5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1.04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36H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172.1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1.26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89V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268.8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0.88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89H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248.8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1.15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1567">
                <a:tc gridSpan="3"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FY-3D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10V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166.2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0.91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10H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91.8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1.04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18V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119.4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0.93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18H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127.5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1.08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23V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224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1.02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36V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223.5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0.94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36H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172.1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1.09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89V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268.8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0.93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89H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>
                          <a:latin typeface="+mn-lt"/>
                        </a:rPr>
                        <a:t>248.8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4082" marR="4082" marT="408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1" kern="1200" dirty="0" smtClean="0">
                          <a:latin typeface="+mn-lt"/>
                        </a:rPr>
                        <a:t>1.33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</a:tbl>
          </a:graphicData>
        </a:graphic>
      </p:graphicFrame>
      <p:pic>
        <p:nvPicPr>
          <p:cNvPr id="26" name="图片 25" descr="blob:http://10.25.16.2:7000/7f0a1fbc-16fe-44dd-9de3-4d82b70d67d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805"/>
          <a:stretch>
            <a:fillRect/>
          </a:stretch>
        </p:blipFill>
        <p:spPr bwMode="auto">
          <a:xfrm>
            <a:off x="198409" y="4267861"/>
            <a:ext cx="4994693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24" descr="blob:http://10.25.16.2:7000/b7d0b420-c094-4ebb-81bb-29427439d86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4" r="11572"/>
          <a:stretch>
            <a:fillRect/>
          </a:stretch>
        </p:blipFill>
        <p:spPr bwMode="auto">
          <a:xfrm>
            <a:off x="5193106" y="4262692"/>
            <a:ext cx="477903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矩形 26"/>
          <p:cNvSpPr/>
          <p:nvPr/>
        </p:nvSpPr>
        <p:spPr>
          <a:xfrm>
            <a:off x="1725283" y="5850790"/>
            <a:ext cx="6049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Influence of lifetime AGC change is corrected.</a:t>
            </a:r>
            <a:endParaRPr lang="zh-CN" altLang="en-US" b="1" dirty="0" smtClean="0"/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2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FY-3/MWTS FCDR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70910" y="2491066"/>
          <a:ext cx="3959525" cy="1828800"/>
        </p:xfrm>
        <a:graphic>
          <a:graphicData uri="http://schemas.openxmlformats.org/drawingml/2006/table">
            <a:tbl>
              <a:tblPr/>
              <a:tblGrid>
                <a:gridCol w="1099948"/>
                <a:gridCol w="2859577"/>
              </a:tblGrid>
              <a:tr h="229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+mn-lt"/>
                          <a:ea typeface="宋体"/>
                        </a:rPr>
                        <a:t>Platform</a:t>
                      </a:r>
                      <a:endParaRPr lang="zh-CN" sz="18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+mn-lt"/>
                          <a:ea typeface="宋体"/>
                        </a:rPr>
                        <a:t>FCDR </a:t>
                      </a:r>
                      <a:r>
                        <a:rPr lang="en-US" sz="1600" b="1" kern="0" dirty="0" smtClean="0">
                          <a:latin typeface="+mn-lt"/>
                          <a:ea typeface="宋体"/>
                        </a:rPr>
                        <a:t>time range</a:t>
                      </a:r>
                      <a:endParaRPr lang="zh-CN" sz="18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+mn-lt"/>
                          <a:ea typeface="宋体"/>
                        </a:rPr>
                        <a:t>FY-3A</a:t>
                      </a:r>
                      <a:endParaRPr lang="zh-CN" sz="18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2008.07.01-2013.05.06</a:t>
                      </a:r>
                      <a:endParaRPr lang="zh-CN" sz="1600" b="1" kern="0" dirty="0">
                        <a:solidFill>
                          <a:schemeClr val="tx1"/>
                        </a:solidFill>
                        <a:latin typeface="+mn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>
                          <a:latin typeface="+mn-lt"/>
                          <a:ea typeface="宋体"/>
                        </a:rPr>
                        <a:t>FY-3B</a:t>
                      </a:r>
                      <a:endParaRPr lang="zh-CN" sz="18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2010.11.11-2014.02.21</a:t>
                      </a:r>
                      <a:endParaRPr lang="zh-CN" sz="1600" b="1" kern="0" dirty="0">
                        <a:solidFill>
                          <a:schemeClr val="tx1"/>
                        </a:solidFill>
                        <a:latin typeface="+mn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>
                          <a:latin typeface="+mn-lt"/>
                          <a:ea typeface="宋体"/>
                        </a:rPr>
                        <a:t>FY-3C</a:t>
                      </a:r>
                      <a:endParaRPr lang="zh-CN" sz="1800" b="1" kern="10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2013.09.30-2015.02.28</a:t>
                      </a:r>
                      <a:endParaRPr lang="zh-CN" sz="1600" b="1" kern="0" dirty="0">
                        <a:solidFill>
                          <a:schemeClr val="tx1"/>
                        </a:solidFill>
                        <a:latin typeface="+mn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+mn-lt"/>
                          <a:ea typeface="宋体"/>
                        </a:rPr>
                        <a:t>FY-3D</a:t>
                      </a:r>
                      <a:endParaRPr lang="zh-CN" sz="1800" b="1" kern="100" dirty="0">
                        <a:latin typeface="+mn-lt"/>
                        <a:ea typeface="宋体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2017.11.25-present</a:t>
                      </a:r>
                      <a:endParaRPr lang="zh-CN" sz="1600" b="1" kern="0" dirty="0">
                        <a:solidFill>
                          <a:schemeClr val="tx1"/>
                        </a:solidFill>
                        <a:latin typeface="+mn-lt"/>
                        <a:ea typeface="宋体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2133" y="1508823"/>
            <a:ext cx="5693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12</a:t>
            </a:r>
            <a:r>
              <a:rPr lang="en-GB" altLang="zh-CN" sz="2400" b="1" dirty="0" smtClean="0"/>
              <a:t>-yr dataset is provided covering </a:t>
            </a:r>
            <a:r>
              <a:rPr lang="en-GB" altLang="zh-CN" sz="2400" b="1" dirty="0" err="1" smtClean="0"/>
              <a:t>covering</a:t>
            </a:r>
            <a:r>
              <a:rPr lang="en-GB" altLang="zh-CN" sz="2400" b="1" dirty="0" smtClean="0"/>
              <a:t> FY-3A/B/C/D from 2008 to 20</a:t>
            </a:r>
            <a:r>
              <a:rPr lang="en-US" altLang="zh-CN" sz="2400" b="1" dirty="0" smtClean="0"/>
              <a:t>20</a:t>
            </a:r>
            <a:r>
              <a:rPr lang="en-GB" altLang="zh-CN" sz="2400" b="1" dirty="0" smtClean="0"/>
              <a:t>. </a:t>
            </a:r>
            <a:endParaRPr lang="zh-CN" altLang="en-US" sz="24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68649" y="4432252"/>
            <a:ext cx="3829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b="1" dirty="0" smtClean="0"/>
              <a:t>Frequency</a:t>
            </a:r>
            <a:r>
              <a:rPr lang="en-US" altLang="zh-CN" b="1" dirty="0" smtClean="0"/>
              <a:t>: </a:t>
            </a:r>
            <a:r>
              <a:rPr lang="en-US" b="1" dirty="0" smtClean="0"/>
              <a:t>50.3</a:t>
            </a:r>
            <a:r>
              <a:rPr lang="en-US" dirty="0" smtClean="0"/>
              <a:t>,51.76,52.8,</a:t>
            </a:r>
            <a:r>
              <a:rPr lang="en-US" b="1" dirty="0" smtClean="0"/>
              <a:t>53.596</a:t>
            </a:r>
            <a:endParaRPr lang="zh-CN" altLang="en-US" b="1" dirty="0" smtClean="0"/>
          </a:p>
          <a:p>
            <a:pPr fontAlgn="ctr"/>
            <a:r>
              <a:rPr lang="en-US" dirty="0" smtClean="0"/>
              <a:t>54.40,</a:t>
            </a:r>
            <a:r>
              <a:rPr lang="en-US" b="1" dirty="0" smtClean="0"/>
              <a:t>54.94</a:t>
            </a:r>
            <a:r>
              <a:rPr lang="en-US" dirty="0" smtClean="0"/>
              <a:t>,55.50,</a:t>
            </a:r>
            <a:r>
              <a:rPr lang="en-US" b="1" dirty="0" smtClean="0"/>
              <a:t>57.29</a:t>
            </a:r>
            <a:r>
              <a:rPr lang="en-US" dirty="0" smtClean="0"/>
              <a:t>0344(</a:t>
            </a:r>
            <a:r>
              <a:rPr lang="en-US" dirty="0" err="1" smtClean="0"/>
              <a:t>fo</a:t>
            </a:r>
            <a:r>
              <a:rPr lang="en-US" dirty="0" smtClean="0"/>
              <a:t>)</a:t>
            </a:r>
            <a:endParaRPr lang="zh-CN" altLang="en-US" dirty="0" smtClean="0"/>
          </a:p>
          <a:p>
            <a:pPr fontAlgn="ctr"/>
            <a:r>
              <a:rPr lang="en-US" dirty="0" smtClean="0"/>
              <a:t>fo±0.217,fo±0.3222±0.048</a:t>
            </a:r>
            <a:endParaRPr lang="zh-CN" altLang="en-US" dirty="0" smtClean="0"/>
          </a:p>
          <a:p>
            <a:pPr fontAlgn="ctr"/>
            <a:r>
              <a:rPr lang="en-US" dirty="0" smtClean="0"/>
              <a:t>fo±0.3222±0.022,fo±0.3222±0.010</a:t>
            </a:r>
            <a:endParaRPr lang="zh-CN" altLang="en-US" dirty="0" smtClean="0"/>
          </a:p>
          <a:p>
            <a:pPr fontAlgn="ctr"/>
            <a:r>
              <a:rPr lang="en-US" dirty="0" smtClean="0"/>
              <a:t>fo±0.3222±0.0045 GHz</a:t>
            </a:r>
            <a:endParaRPr lang="zh-CN" altLang="en-US" dirty="0" smtClean="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  <p:pic>
        <p:nvPicPr>
          <p:cNvPr id="9" name="Picture 6" descr="C:\Users\guowg\Desktop\图片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51" y="1484678"/>
            <a:ext cx="5946828" cy="4950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636239" y="4030593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6680" name="Rectangle 8"/>
          <p:cNvSpPr>
            <a:spLocks noChangeArrowheads="1"/>
          </p:cNvSpPr>
          <p:nvPr/>
        </p:nvSpPr>
        <p:spPr bwMode="auto">
          <a:xfrm>
            <a:off x="-2116" y="7543801"/>
            <a:ext cx="184727" cy="38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zh-CN" altLang="zh-CN" sz="1900" dirty="0"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0486" y="872059"/>
            <a:ext cx="1561642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Operational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94633" y="880685"/>
            <a:ext cx="1748167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Re-processed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204386" y="989320"/>
            <a:ext cx="2823713" cy="33855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altLang="zh-CN" sz="1600" b="1" dirty="0">
                <a:ea typeface="微软雅黑" pitchFamily="34" charset="-122"/>
                <a:cs typeface="Times New Roman" pitchFamily="18" charset="0"/>
              </a:rPr>
              <a:t>SNO VS. AMSUA/ATMS </a:t>
            </a:r>
            <a:endParaRPr lang="zh-CN" altLang="en-US" sz="1600" b="1" dirty="0"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026" name="Picture 2" descr="ABCD1-BIAS"/>
          <p:cNvPicPr>
            <a:picLocks noChangeAspect="1" noChangeArrowheads="1"/>
          </p:cNvPicPr>
          <p:nvPr/>
        </p:nvPicPr>
        <p:blipFill>
          <a:blip r:embed="rId3" cstate="print"/>
          <a:srcRect l="6944" r="7986"/>
          <a:stretch>
            <a:fillRect/>
          </a:stretch>
        </p:blipFill>
        <p:spPr bwMode="auto">
          <a:xfrm>
            <a:off x="638312" y="1282177"/>
            <a:ext cx="3905277" cy="17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ABCD1-BIAS"/>
          <p:cNvPicPr>
            <a:picLocks noChangeAspect="1" noChangeArrowheads="1"/>
          </p:cNvPicPr>
          <p:nvPr/>
        </p:nvPicPr>
        <p:blipFill>
          <a:blip r:embed="rId4" cstate="print"/>
          <a:srcRect l="4688" r="7813"/>
          <a:stretch>
            <a:fillRect/>
          </a:stretch>
        </p:blipFill>
        <p:spPr bwMode="auto">
          <a:xfrm>
            <a:off x="5059768" y="1258784"/>
            <a:ext cx="4191029" cy="173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ABCD2-BIAS"/>
          <p:cNvPicPr>
            <a:picLocks noChangeAspect="1" noChangeArrowheads="1"/>
          </p:cNvPicPr>
          <p:nvPr/>
        </p:nvPicPr>
        <p:blipFill>
          <a:blip r:embed="rId5" cstate="print"/>
          <a:srcRect l="6598" r="7813"/>
          <a:stretch>
            <a:fillRect/>
          </a:stretch>
        </p:blipFill>
        <p:spPr bwMode="auto">
          <a:xfrm>
            <a:off x="638312" y="2855069"/>
            <a:ext cx="3905277" cy="175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ABCD2-BIAS"/>
          <p:cNvPicPr>
            <a:picLocks noChangeAspect="1" noChangeArrowheads="1"/>
          </p:cNvPicPr>
          <p:nvPr/>
        </p:nvPicPr>
        <p:blipFill>
          <a:blip r:embed="rId6" cstate="print"/>
          <a:srcRect l="5035" r="7813"/>
          <a:stretch>
            <a:fillRect/>
          </a:stretch>
        </p:blipFill>
        <p:spPr bwMode="auto">
          <a:xfrm>
            <a:off x="5059768" y="2855423"/>
            <a:ext cx="4191029" cy="172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354348" y="6117299"/>
            <a:ext cx="7962181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b="1" dirty="0" smtClean="0"/>
              <a:t>RMSE within </a:t>
            </a:r>
            <a:r>
              <a:rPr lang="zh-CN" altLang="en-US" b="1" dirty="0" smtClean="0"/>
              <a:t>1K </a:t>
            </a:r>
            <a:r>
              <a:rPr lang="en-US" altLang="zh-CN" b="1" dirty="0" smtClean="0"/>
              <a:t>for channels at </a:t>
            </a:r>
            <a:r>
              <a:rPr lang="en-GB" altLang="zh-CN" b="1" dirty="0" smtClean="0"/>
              <a:t>50.3 GHz, 53.596 GHz, 54.94 GHz and 57.29 GHz</a:t>
            </a:r>
            <a:endParaRPr lang="zh-CN" altLang="en-US" b="1" dirty="0" smtClean="0"/>
          </a:p>
        </p:txBody>
      </p:sp>
      <p:pic>
        <p:nvPicPr>
          <p:cNvPr id="19" name="图片 18" descr="ABCD3-BIAS"/>
          <p:cNvPicPr/>
          <p:nvPr/>
        </p:nvPicPr>
        <p:blipFill>
          <a:blip r:embed="rId7" cstate="print"/>
          <a:srcRect l="6944" r="7986"/>
          <a:stretch>
            <a:fillRect/>
          </a:stretch>
        </p:blipFill>
        <p:spPr bwMode="auto">
          <a:xfrm>
            <a:off x="679354" y="4439391"/>
            <a:ext cx="3874364" cy="170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19" descr="ABCD3-BIAS"/>
          <p:cNvPicPr/>
          <p:nvPr/>
        </p:nvPicPr>
        <p:blipFill>
          <a:blip r:embed="rId8" cstate="print"/>
          <a:srcRect l="6944" r="7813"/>
          <a:stretch>
            <a:fillRect/>
          </a:stretch>
        </p:blipFill>
        <p:spPr bwMode="auto">
          <a:xfrm>
            <a:off x="5157660" y="4435331"/>
            <a:ext cx="4074699" cy="170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665886" y="188640"/>
            <a:ext cx="10925599" cy="757131"/>
          </a:xfrm>
          <a:prstGeom prst="rect">
            <a:avLst/>
          </a:prstGeom>
        </p:spPr>
        <p:txBody>
          <a:bodyPr lIns="91438" tIns="45719" rIns="91438" bIns="45719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MWTS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dataset evaluation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00543970"/>
              </p:ext>
            </p:extLst>
          </p:nvPr>
        </p:nvGraphicFramePr>
        <p:xfrm>
          <a:off x="9612701" y="1518201"/>
          <a:ext cx="2579298" cy="43378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195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6997"/>
                <a:gridCol w="882792"/>
              </a:tblGrid>
              <a:tr h="556261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100" b="1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</a:rPr>
                        <a:t>Ch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Typical BT(K)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Mean of Monthly RMSE</a:t>
                      </a:r>
                      <a:r>
                        <a:rPr lang="zh-CN" alt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(K)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115">
                <a:tc gridSpan="3"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100" b="1" dirty="0" smtClean="0">
                          <a:latin typeface="+mn-lt"/>
                        </a:rPr>
                        <a:t>FY-3A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1" marB="34291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50.3GHz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214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0.52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53.596GHz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227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0.39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54.94GHz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222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0.99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57.29GHz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7115">
                <a:tc gridSpan="3"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100" b="1" dirty="0" smtClean="0">
                          <a:latin typeface="+mn-lt"/>
                        </a:rPr>
                        <a:t>FY-3B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68580" marR="68580" marT="34291" marB="34291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50.3GHz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227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0.72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53.596GHz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233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54.94GHz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223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57.29GHz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217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844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FY-3C</a:t>
                      </a:r>
                      <a:endParaRPr lang="zh-CN" altLang="en-US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37943" marB="37943"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50.3GHz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223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0.89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53.596GHz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238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0.61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54.94GHz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222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57.29GHz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0.66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23844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FY-3D</a:t>
                      </a:r>
                      <a:endParaRPr lang="zh-CN" altLang="en-US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37943" marB="37943"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50.3GHz</a:t>
                      </a:r>
                      <a:endParaRPr lang="zh-CN" altLang="zh-CN" sz="1100" b="1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0.68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53.596GHz</a:t>
                      </a:r>
                      <a:endParaRPr lang="zh-CN" altLang="zh-CN" sz="1100" b="1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222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0.45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54.94GHz</a:t>
                      </a:r>
                      <a:endParaRPr lang="zh-CN" altLang="zh-CN" sz="1100" b="1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0.56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</a:tr>
              <a:tr h="18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57.29GHz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198</a:t>
                      </a:r>
                    </a:p>
                  </a:txBody>
                  <a:tcPr marL="4517" marR="4517" marT="4517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0.46</a:t>
                      </a:r>
                      <a:endParaRPr lang="zh-CN" altLang="zh-CN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79" marR="75879" marT="0" marB="0" horzOverflow="overflow"/>
                </a:tc>
              </a:tr>
            </a:tbl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FB20266-9BAC-42DB-979F-BD2359BAE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5594"/>
            <a:ext cx="1058041" cy="9124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964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0186a93-2596-462a-a2b2-e8b9e267b7d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59889c9-84b0-462a-9f49-1e39ba4458b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c9c49fd-e944-4731-a469-f3bf9b4051e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1848</Words>
  <Application>Microsoft Office PowerPoint</Application>
  <PresentationFormat>自定义</PresentationFormat>
  <Paragraphs>589</Paragraphs>
  <Slides>26</Slides>
  <Notes>17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30" baseType="lpstr">
      <vt:lpstr>Office 主题</vt:lpstr>
      <vt:lpstr>Equation</vt:lpstr>
      <vt:lpstr>公式</vt:lpstr>
      <vt:lpstr>Microsoft 公式 3.0</vt:lpstr>
      <vt:lpstr>Progress of Fengyun series dataset for climate</vt:lpstr>
      <vt:lpstr>幻灯片 2</vt:lpstr>
      <vt:lpstr>FY FCDR object</vt:lpstr>
      <vt:lpstr>幻灯片 4</vt:lpstr>
      <vt:lpstr>FY-3/MWRI FCDR</vt:lpstr>
      <vt:lpstr>幻灯片 6</vt:lpstr>
      <vt:lpstr>幻灯片 7</vt:lpstr>
      <vt:lpstr>FY-3/MWTS FCDR</vt:lpstr>
      <vt:lpstr>幻灯片 9</vt:lpstr>
      <vt:lpstr>FY-3/MWHS FCDR</vt:lpstr>
      <vt:lpstr>幻灯片 11</vt:lpstr>
      <vt:lpstr>FY-3/IRAS FCDR</vt:lpstr>
      <vt:lpstr>幻灯片 13</vt:lpstr>
      <vt:lpstr>FY-1/3 VIRR RSB FCDR</vt:lpstr>
      <vt:lpstr>幻灯片 15</vt:lpstr>
      <vt:lpstr>FY-1/3 VIRR TEB FCDR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Thank you for attention.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sl</dc:creator>
  <cp:lastModifiedBy>卫星中心文秘</cp:lastModifiedBy>
  <cp:revision>234</cp:revision>
  <dcterms:created xsi:type="dcterms:W3CDTF">2021-07-03T03:14:00Z</dcterms:created>
  <dcterms:modified xsi:type="dcterms:W3CDTF">2021-11-04T03:51:21Z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11875ED072054644AFC55C93CAD7271B</vt:lpwstr>
  </property>
  <property fmtid="{D5CDD505-2E9C-101B-9397-08002B2CF9AE}" pid="3" name="KSOProductBuildVer">
    <vt:lpwstr>2052-11.1.0.10700</vt:lpwstr>
  </property>
</Properties>
</file>