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09" r:id="rId2"/>
    <p:sldId id="257" r:id="rId3"/>
    <p:sldId id="321" r:id="rId4"/>
    <p:sldId id="412" r:id="rId5"/>
    <p:sldId id="413" r:id="rId6"/>
    <p:sldId id="414" r:id="rId7"/>
    <p:sldId id="417" r:id="rId8"/>
    <p:sldId id="262" r:id="rId9"/>
    <p:sldId id="313" r:id="rId10"/>
    <p:sldId id="408" r:id="rId11"/>
    <p:sldId id="415" r:id="rId12"/>
    <p:sldId id="318" r:id="rId13"/>
    <p:sldId id="410" r:id="rId14"/>
    <p:sldId id="411" r:id="rId15"/>
    <p:sldId id="416" r:id="rId16"/>
    <p:sldId id="396" r:id="rId17"/>
    <p:sldId id="418" r:id="rId18"/>
    <p:sldId id="298" r:id="rId19"/>
    <p:sldId id="294" r:id="rId20"/>
    <p:sldId id="301" r:id="rId21"/>
    <p:sldId id="407" r:id="rId22"/>
    <p:sldId id="288" r:id="rId23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0000FF"/>
    <a:srgbClr val="0E326D"/>
    <a:srgbClr val="1F49AF"/>
    <a:srgbClr val="5CA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7" autoAdjust="0"/>
    <p:restoredTop sz="92396" autoAdjust="0"/>
  </p:normalViewPr>
  <p:slideViewPr>
    <p:cSldViewPr snapToGrid="0">
      <p:cViewPr varScale="1">
        <p:scale>
          <a:sx n="102" d="100"/>
          <a:sy n="102" d="100"/>
        </p:scale>
        <p:origin x="63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Customers</c:v>
                </c:pt>
              </c:strCache>
            </c:strRef>
          </c:tx>
          <c:spPr>
            <a:solidFill>
              <a:srgbClr val="002254"/>
            </a:solidFill>
            <a:ln>
              <a:noFill/>
            </a:ln>
            <a:effectLst/>
          </c:spPr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200</c:v>
                </c:pt>
                <c:pt idx="1">
                  <c:v>800</c:v>
                </c:pt>
                <c:pt idx="2">
                  <c:v>900</c:v>
                </c:pt>
                <c:pt idx="3">
                  <c:v>1500</c:v>
                </c:pt>
                <c:pt idx="4">
                  <c:v>2000</c:v>
                </c:pt>
                <c:pt idx="5">
                  <c:v>2900</c:v>
                </c:pt>
                <c:pt idx="6">
                  <c:v>2700</c:v>
                </c:pt>
                <c:pt idx="7">
                  <c:v>3700</c:v>
                </c:pt>
                <c:pt idx="8">
                  <c:v>4700</c:v>
                </c:pt>
                <c:pt idx="9">
                  <c:v>5100</c:v>
                </c:pt>
                <c:pt idx="10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1-4028-A146-FB83ED723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805760"/>
        <c:axId val="764811992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Solar Cycle</c:v>
                </c:pt>
              </c:strCache>
            </c:strRef>
          </c:tx>
          <c:spPr>
            <a:ln w="28575" cap="rnd">
              <a:solidFill>
                <a:srgbClr val="F33D6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120</c:v>
                </c:pt>
                <c:pt idx="1">
                  <c:v>70</c:v>
                </c:pt>
                <c:pt idx="2">
                  <c:v>140</c:v>
                </c:pt>
                <c:pt idx="3">
                  <c:v>90</c:v>
                </c:pt>
                <c:pt idx="4">
                  <c:v>200</c:v>
                </c:pt>
                <c:pt idx="5">
                  <c:v>180</c:v>
                </c:pt>
                <c:pt idx="6">
                  <c:v>240</c:v>
                </c:pt>
                <c:pt idx="7">
                  <c:v>220</c:v>
                </c:pt>
                <c:pt idx="8">
                  <c:v>290</c:v>
                </c:pt>
                <c:pt idx="9">
                  <c:v>320</c:v>
                </c:pt>
                <c:pt idx="10">
                  <c:v>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1-4028-A146-FB83ED723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4814288"/>
        <c:axId val="764807072"/>
      </c:lineChart>
      <c:catAx>
        <c:axId val="76480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64811992"/>
        <c:crosses val="autoZero"/>
        <c:auto val="1"/>
        <c:lblAlgn val="ctr"/>
        <c:lblOffset val="100"/>
        <c:noMultiLvlLbl val="0"/>
      </c:catAx>
      <c:valAx>
        <c:axId val="76481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64805760"/>
        <c:crosses val="autoZero"/>
        <c:crossBetween val="between"/>
      </c:valAx>
      <c:valAx>
        <c:axId val="7648070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64814288"/>
        <c:crosses val="max"/>
        <c:crossBetween val="between"/>
      </c:valAx>
      <c:catAx>
        <c:axId val="76481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4807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2" cy="495028"/>
          </a:xfrm>
          <a:prstGeom prst="rect">
            <a:avLst/>
          </a:prstGeom>
        </p:spPr>
        <p:txBody>
          <a:bodyPr vert="horz" lIns="91460" tIns="45730" rIns="91460" bIns="4573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5" y="2"/>
            <a:ext cx="2918832" cy="495028"/>
          </a:xfrm>
          <a:prstGeom prst="rect">
            <a:avLst/>
          </a:prstGeom>
        </p:spPr>
        <p:txBody>
          <a:bodyPr vert="horz" lIns="91460" tIns="45730" rIns="91460" bIns="45730" rtlCol="0"/>
          <a:lstStyle>
            <a:lvl1pPr algn="r">
              <a:defRPr sz="1200"/>
            </a:lvl1pPr>
          </a:lstStyle>
          <a:p>
            <a:fld id="{6D05D371-730A-404A-AC08-4126851609A1}" type="datetimeFigureOut">
              <a:rPr lang="ko-KR" altLang="en-US" smtClean="0"/>
              <a:pPr/>
              <a:t>2021-10-22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2" cy="495027"/>
          </a:xfrm>
          <a:prstGeom prst="rect">
            <a:avLst/>
          </a:prstGeom>
        </p:spPr>
        <p:txBody>
          <a:bodyPr vert="horz" lIns="91460" tIns="45730" rIns="91460" bIns="4573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2" cy="495027"/>
          </a:xfrm>
          <a:prstGeom prst="rect">
            <a:avLst/>
          </a:prstGeom>
        </p:spPr>
        <p:txBody>
          <a:bodyPr vert="horz" lIns="91460" tIns="45730" rIns="91460" bIns="45730" rtlCol="0" anchor="b"/>
          <a:lstStyle>
            <a:lvl1pPr algn="r">
              <a:defRPr sz="1200"/>
            </a:lvl1pPr>
          </a:lstStyle>
          <a:p>
            <a:fld id="{0652D087-59FE-44AF-B004-28D1248C0E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281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2" cy="495028"/>
          </a:xfrm>
          <a:prstGeom prst="rect">
            <a:avLst/>
          </a:prstGeom>
        </p:spPr>
        <p:txBody>
          <a:bodyPr vert="horz" lIns="91460" tIns="45730" rIns="91460" bIns="4573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2" cy="495028"/>
          </a:xfrm>
          <a:prstGeom prst="rect">
            <a:avLst/>
          </a:prstGeom>
        </p:spPr>
        <p:txBody>
          <a:bodyPr vert="horz" lIns="91460" tIns="45730" rIns="91460" bIns="45730" rtlCol="0"/>
          <a:lstStyle>
            <a:lvl1pPr algn="r">
              <a:defRPr sz="1200"/>
            </a:lvl1pPr>
          </a:lstStyle>
          <a:p>
            <a:fld id="{3177C249-82F5-482C-8FE4-7F4D4B56F6A0}" type="datetimeFigureOut">
              <a:rPr lang="ko-KR" altLang="en-US" smtClean="0"/>
              <a:pPr/>
              <a:t>2021-10-22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0" tIns="45730" rIns="91460" bIns="4573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2"/>
            <a:ext cx="5388610" cy="3884862"/>
          </a:xfrm>
          <a:prstGeom prst="rect">
            <a:avLst/>
          </a:prstGeom>
        </p:spPr>
        <p:txBody>
          <a:bodyPr vert="horz" lIns="91460" tIns="45730" rIns="91460" bIns="4573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2" cy="495027"/>
          </a:xfrm>
          <a:prstGeom prst="rect">
            <a:avLst/>
          </a:prstGeom>
        </p:spPr>
        <p:txBody>
          <a:bodyPr vert="horz" lIns="91460" tIns="45730" rIns="91460" bIns="4573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2" cy="495027"/>
          </a:xfrm>
          <a:prstGeom prst="rect">
            <a:avLst/>
          </a:prstGeom>
        </p:spPr>
        <p:txBody>
          <a:bodyPr vert="horz" lIns="91460" tIns="45730" rIns="91460" bIns="45730" rtlCol="0" anchor="b"/>
          <a:lstStyle>
            <a:lvl1pPr algn="r">
              <a:defRPr sz="1200"/>
            </a:lvl1pPr>
          </a:lstStyle>
          <a:p>
            <a:fld id="{60B1BC41-E554-4F7E-AB78-E85E179333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76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안녕하십니까</a:t>
            </a:r>
            <a:r>
              <a:rPr lang="en-US" altLang="ko-KR" dirty="0"/>
              <a:t>? </a:t>
            </a:r>
            <a:r>
              <a:rPr lang="ko-KR" altLang="en-US" dirty="0"/>
              <a:t>우주전파센터장 </a:t>
            </a:r>
            <a:r>
              <a:rPr lang="ko-KR" altLang="en-US" dirty="0" err="1"/>
              <a:t>김문정입니다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코로나 시대에 행사를 여는 것이 조심스럽습니다만</a:t>
            </a:r>
            <a:r>
              <a:rPr lang="en-US" altLang="ko-KR" dirty="0"/>
              <a:t>, </a:t>
            </a:r>
            <a:r>
              <a:rPr lang="ko-KR" altLang="en-US" dirty="0"/>
              <a:t>이렇게 </a:t>
            </a:r>
            <a:r>
              <a:rPr lang="ko-KR" altLang="en-US" dirty="0" err="1"/>
              <a:t>온라인으로나마</a:t>
            </a:r>
            <a:r>
              <a:rPr lang="ko-KR" altLang="en-US" dirty="0"/>
              <a:t> 뵙게 뵈어 반갑습니다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우주전파센터는 지난 </a:t>
            </a:r>
            <a:r>
              <a:rPr lang="en-US" altLang="ko-KR" dirty="0"/>
              <a:t>2011</a:t>
            </a:r>
            <a:r>
              <a:rPr lang="ko-KR" altLang="en-US" dirty="0"/>
              <a:t>년 출범 이후</a:t>
            </a:r>
            <a:r>
              <a:rPr lang="en-US" altLang="ko-KR" dirty="0"/>
              <a:t>,</a:t>
            </a:r>
            <a:r>
              <a:rPr lang="ko-KR" altLang="en-US" dirty="0"/>
              <a:t> 올해로 벌써 </a:t>
            </a:r>
            <a:r>
              <a:rPr lang="en-US" altLang="ko-KR" dirty="0"/>
              <a:t>10</a:t>
            </a:r>
            <a:r>
              <a:rPr lang="ko-KR" altLang="en-US" dirty="0"/>
              <a:t>주년을 맞이하였습니다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그간 많은 분들의 도움으로</a:t>
            </a:r>
            <a:r>
              <a:rPr lang="en-US" altLang="ko-KR" dirty="0"/>
              <a:t>, </a:t>
            </a:r>
          </a:p>
          <a:p>
            <a:r>
              <a:rPr lang="ko-KR" altLang="en-US" dirty="0" err="1"/>
              <a:t>신생기관이었던</a:t>
            </a:r>
            <a:r>
              <a:rPr lang="ko-KR" altLang="en-US" dirty="0"/>
              <a:t> 우리 센터가 한국을 대표하는 우주기상</a:t>
            </a:r>
            <a:r>
              <a:rPr lang="en-US" altLang="ko-KR" dirty="0"/>
              <a:t>, </a:t>
            </a:r>
            <a:r>
              <a:rPr lang="ko-KR" altLang="en-US" dirty="0"/>
              <a:t>우주전파환경 분야 주관기관으로서 성공적으로 안착할 수 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자리를 빌어 감사의 인사를 드립니다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저는 오늘 우리 센터의 지난</a:t>
            </a:r>
            <a:r>
              <a:rPr lang="en-US" altLang="ko-KR" dirty="0"/>
              <a:t> 10</a:t>
            </a:r>
            <a:r>
              <a:rPr lang="ko-KR" altLang="en-US" dirty="0"/>
              <a:t>년간의 발자취를 돌아보고</a:t>
            </a:r>
            <a:r>
              <a:rPr lang="en-US" altLang="ko-KR" dirty="0"/>
              <a:t>, </a:t>
            </a:r>
            <a:r>
              <a:rPr lang="ko-KR" altLang="en-US" dirty="0"/>
              <a:t>향후 걸어가야 할 방향에 대해서 말씀드리고자 합니다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750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The first one is Automatic Solar Synoptic Analyzer, or ASSA.</a:t>
            </a:r>
          </a:p>
          <a:p>
            <a:endParaRPr lang="en-US" altLang="ko-KR" baseline="0" dirty="0"/>
          </a:p>
          <a:p>
            <a:r>
              <a:rPr lang="en-US" altLang="ko-KR" dirty="0"/>
              <a:t>The ASSA is a fully automated system of monitoring and identification of key solar phenomena such as </a:t>
            </a:r>
          </a:p>
          <a:p>
            <a:r>
              <a:rPr lang="en-US" altLang="ko-KR" dirty="0"/>
              <a:t>sunspot groups, coronal holes and filaments from solar image, </a:t>
            </a:r>
          </a:p>
          <a:p>
            <a:endParaRPr lang="en-US" altLang="ko-KR" dirty="0"/>
          </a:p>
          <a:p>
            <a:r>
              <a:rPr lang="en-US" altLang="ko-KR" dirty="0"/>
              <a:t>and provides flare probability prediction every one hour. 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You can see the latest results at our website, or download the standalone program and try it yourself.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This program is also free of charge.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The required solar images are automatically downloaded in the program.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So, only you have to do is to click and see the results.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endParaRPr lang="en-US" altLang="ko-KR" baseline="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190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센터는 그간 관측기 구축과 함께 태양</a:t>
            </a:r>
            <a:r>
              <a:rPr lang="en-US" altLang="ko-KR" dirty="0"/>
              <a:t>~</a:t>
            </a:r>
            <a:r>
              <a:rPr lang="ko-KR" altLang="en-US" dirty="0"/>
              <a:t>지구에 이르는 전 지역에 대해 약 </a:t>
            </a:r>
            <a:r>
              <a:rPr lang="en-US" altLang="ko-KR" dirty="0"/>
              <a:t>38</a:t>
            </a:r>
            <a:r>
              <a:rPr lang="ko-KR" altLang="en-US" dirty="0"/>
              <a:t>종의 모델을 개발하여 현업에 적용하여 왔습니다</a:t>
            </a:r>
            <a:r>
              <a:rPr lang="en-US" altLang="ko-KR" dirty="0"/>
              <a:t>.</a:t>
            </a:r>
          </a:p>
          <a:p>
            <a:pPr marL="0" marR="0" lvl="0" indent="0" algn="l" defTabSz="91423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특히 위성</a:t>
            </a:r>
            <a:r>
              <a:rPr lang="en-US" altLang="ko-KR" dirty="0"/>
              <a:t>, </a:t>
            </a:r>
            <a:r>
              <a:rPr lang="ko-KR" altLang="en-US" dirty="0"/>
              <a:t>항공</a:t>
            </a:r>
            <a:r>
              <a:rPr lang="en-US" altLang="ko-KR" dirty="0"/>
              <a:t>, </a:t>
            </a:r>
            <a:r>
              <a:rPr lang="ko-KR" altLang="en-US" dirty="0"/>
              <a:t>단파통신 등 관련 수요기관들의 피해예방을 지원하는 것에 중점을 두어 약 </a:t>
            </a:r>
            <a:r>
              <a:rPr lang="en-US" altLang="ko-KR" dirty="0"/>
              <a:t>10</a:t>
            </a:r>
            <a:r>
              <a:rPr lang="ko-KR" altLang="en-US" dirty="0"/>
              <a:t>여종의 수요자 피해 예측모델을 개발하는 등 </a:t>
            </a:r>
            <a:endParaRPr lang="en-US" altLang="ko-KR" dirty="0"/>
          </a:p>
          <a:p>
            <a:pPr marL="0" marR="0" lvl="0" indent="0" algn="l" defTabSz="91423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해외 국가와는 차별화된 </a:t>
            </a:r>
            <a:r>
              <a:rPr lang="en-US" altLang="ko-KR" dirty="0"/>
              <a:t>R/D</a:t>
            </a:r>
            <a:r>
              <a:rPr lang="ko-KR" altLang="en-US" dirty="0"/>
              <a:t>를 진행하여 왔습니다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232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또 한가지 중요한 변화가 바로 우주전파환경 </a:t>
            </a:r>
            <a:r>
              <a:rPr lang="ko-KR" altLang="en-US" dirty="0" err="1">
                <a:solidFill>
                  <a:srgbClr val="FF0000"/>
                </a:solidFill>
              </a:rPr>
              <a:t>예경보</a:t>
            </a:r>
            <a:r>
              <a:rPr lang="ko-KR" altLang="en-US" dirty="0">
                <a:solidFill>
                  <a:srgbClr val="FF0000"/>
                </a:solidFill>
              </a:rPr>
              <a:t> 서비스에 대한 수요자 수의 대폭적인 증가입니다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센터 설립 시 </a:t>
            </a:r>
            <a:r>
              <a:rPr lang="en-US" altLang="ko-KR" dirty="0">
                <a:solidFill>
                  <a:srgbClr val="FF0000"/>
                </a:solidFill>
              </a:rPr>
              <a:t>200</a:t>
            </a:r>
            <a:r>
              <a:rPr lang="ko-KR" altLang="en-US" dirty="0">
                <a:solidFill>
                  <a:srgbClr val="FF0000"/>
                </a:solidFill>
              </a:rPr>
              <a:t>여명 수준이었던 국내 수요자 수는 </a:t>
            </a:r>
            <a:r>
              <a:rPr lang="en-US" altLang="ko-KR" dirty="0">
                <a:solidFill>
                  <a:srgbClr val="FF0000"/>
                </a:solidFill>
              </a:rPr>
              <a:t>2021</a:t>
            </a:r>
            <a:r>
              <a:rPr lang="ko-KR" altLang="en-US" dirty="0">
                <a:solidFill>
                  <a:srgbClr val="FF0000"/>
                </a:solidFill>
              </a:rPr>
              <a:t>년 현재 약 </a:t>
            </a:r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 dirty="0">
                <a:solidFill>
                  <a:srgbClr val="FF0000"/>
                </a:solidFill>
              </a:rPr>
              <a:t>천여명으로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 err="1">
                <a:solidFill>
                  <a:srgbClr val="FF0000"/>
                </a:solidFill>
              </a:rPr>
              <a:t>배이상</a:t>
            </a:r>
            <a:r>
              <a:rPr lang="ko-KR" altLang="en-US" dirty="0">
                <a:solidFill>
                  <a:srgbClr val="FF0000"/>
                </a:solidFill>
              </a:rPr>
              <a:t>  대폭 증가하였습니다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분야별로 살펴보면 위성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항공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항법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전력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방송통신 등 국가 기반시설 관련 담당자는 약 </a:t>
            </a:r>
            <a:r>
              <a:rPr lang="en-US" altLang="ko-KR" dirty="0">
                <a:solidFill>
                  <a:srgbClr val="FF0000"/>
                </a:solidFill>
              </a:rPr>
              <a:t>1800</a:t>
            </a:r>
            <a:r>
              <a:rPr lang="ko-KR" altLang="en-US" dirty="0">
                <a:solidFill>
                  <a:srgbClr val="FF0000"/>
                </a:solidFill>
              </a:rPr>
              <a:t>여명으로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전체 수요자의 약 </a:t>
            </a:r>
            <a:r>
              <a:rPr lang="en-US" altLang="ko-KR" dirty="0">
                <a:solidFill>
                  <a:srgbClr val="FF0000"/>
                </a:solidFill>
              </a:rPr>
              <a:t>28%</a:t>
            </a:r>
            <a:r>
              <a:rPr lang="ko-KR" altLang="en-US" dirty="0">
                <a:solidFill>
                  <a:srgbClr val="FF0000"/>
                </a:solidFill>
              </a:rPr>
              <a:t>를 차지하고 있습니다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이는 우주전파환경의 중요성이 널리 확산되고 있다는 반증이기도 합니다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631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또 한가지 중요한 변화가 바로 우주전파환경 </a:t>
            </a:r>
            <a:r>
              <a:rPr lang="ko-KR" altLang="en-US" dirty="0" err="1">
                <a:solidFill>
                  <a:srgbClr val="FF0000"/>
                </a:solidFill>
              </a:rPr>
              <a:t>예경보</a:t>
            </a:r>
            <a:r>
              <a:rPr lang="ko-KR" altLang="en-US" dirty="0">
                <a:solidFill>
                  <a:srgbClr val="FF0000"/>
                </a:solidFill>
              </a:rPr>
              <a:t> 서비스에 대한 수요자 수의 대폭적인 증가입니다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센터 설립 시 </a:t>
            </a:r>
            <a:r>
              <a:rPr lang="en-US" altLang="ko-KR" dirty="0">
                <a:solidFill>
                  <a:srgbClr val="FF0000"/>
                </a:solidFill>
              </a:rPr>
              <a:t>200</a:t>
            </a:r>
            <a:r>
              <a:rPr lang="ko-KR" altLang="en-US" dirty="0">
                <a:solidFill>
                  <a:srgbClr val="FF0000"/>
                </a:solidFill>
              </a:rPr>
              <a:t>여명 수준이었던 국내 수요자 수는 </a:t>
            </a:r>
            <a:r>
              <a:rPr lang="en-US" altLang="ko-KR" dirty="0">
                <a:solidFill>
                  <a:srgbClr val="FF0000"/>
                </a:solidFill>
              </a:rPr>
              <a:t>2021</a:t>
            </a:r>
            <a:r>
              <a:rPr lang="ko-KR" altLang="en-US" dirty="0">
                <a:solidFill>
                  <a:srgbClr val="FF0000"/>
                </a:solidFill>
              </a:rPr>
              <a:t>년 현재 약 </a:t>
            </a:r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 dirty="0">
                <a:solidFill>
                  <a:srgbClr val="FF0000"/>
                </a:solidFill>
              </a:rPr>
              <a:t>천여명으로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 err="1">
                <a:solidFill>
                  <a:srgbClr val="FF0000"/>
                </a:solidFill>
              </a:rPr>
              <a:t>배이상</a:t>
            </a:r>
            <a:r>
              <a:rPr lang="ko-KR" altLang="en-US" dirty="0">
                <a:solidFill>
                  <a:srgbClr val="FF0000"/>
                </a:solidFill>
              </a:rPr>
              <a:t>  대폭 증가하였습니다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분야별로 살펴보면 위성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항공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항법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전력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방송통신 등 국가 기반시설 관련 담당자는 약 </a:t>
            </a:r>
            <a:r>
              <a:rPr lang="en-US" altLang="ko-KR" dirty="0">
                <a:solidFill>
                  <a:srgbClr val="FF0000"/>
                </a:solidFill>
              </a:rPr>
              <a:t>1800</a:t>
            </a:r>
            <a:r>
              <a:rPr lang="ko-KR" altLang="en-US" dirty="0">
                <a:solidFill>
                  <a:srgbClr val="FF0000"/>
                </a:solidFill>
              </a:rPr>
              <a:t>여명으로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전체 수요자의 약 </a:t>
            </a:r>
            <a:r>
              <a:rPr lang="en-US" altLang="ko-KR" dirty="0">
                <a:solidFill>
                  <a:srgbClr val="FF0000"/>
                </a:solidFill>
              </a:rPr>
              <a:t>28%</a:t>
            </a:r>
            <a:r>
              <a:rPr lang="ko-KR" altLang="en-US" dirty="0">
                <a:solidFill>
                  <a:srgbClr val="FF0000"/>
                </a:solidFill>
              </a:rPr>
              <a:t>를 차지하고 있습니다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이는 우주전파환경의 중요성이 널리 확산되고 있다는 반증이기도 합니다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553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또 한가지 중요한 변화가 바로 우주전파환경 </a:t>
            </a:r>
            <a:r>
              <a:rPr lang="ko-KR" altLang="en-US" dirty="0" err="1">
                <a:solidFill>
                  <a:srgbClr val="FF0000"/>
                </a:solidFill>
              </a:rPr>
              <a:t>예경보</a:t>
            </a:r>
            <a:r>
              <a:rPr lang="ko-KR" altLang="en-US" dirty="0">
                <a:solidFill>
                  <a:srgbClr val="FF0000"/>
                </a:solidFill>
              </a:rPr>
              <a:t> 서비스에 대한 수요자 수의 대폭적인 증가입니다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센터 설립 시 </a:t>
            </a:r>
            <a:r>
              <a:rPr lang="en-US" altLang="ko-KR" dirty="0">
                <a:solidFill>
                  <a:srgbClr val="FF0000"/>
                </a:solidFill>
              </a:rPr>
              <a:t>200</a:t>
            </a:r>
            <a:r>
              <a:rPr lang="ko-KR" altLang="en-US" dirty="0">
                <a:solidFill>
                  <a:srgbClr val="FF0000"/>
                </a:solidFill>
              </a:rPr>
              <a:t>여명 수준이었던 국내 수요자 수는 </a:t>
            </a:r>
            <a:r>
              <a:rPr lang="en-US" altLang="ko-KR" dirty="0">
                <a:solidFill>
                  <a:srgbClr val="FF0000"/>
                </a:solidFill>
              </a:rPr>
              <a:t>2021</a:t>
            </a:r>
            <a:r>
              <a:rPr lang="ko-KR" altLang="en-US" dirty="0">
                <a:solidFill>
                  <a:srgbClr val="FF0000"/>
                </a:solidFill>
              </a:rPr>
              <a:t>년 현재 약 </a:t>
            </a:r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 dirty="0">
                <a:solidFill>
                  <a:srgbClr val="FF0000"/>
                </a:solidFill>
              </a:rPr>
              <a:t>천여명으로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 err="1">
                <a:solidFill>
                  <a:srgbClr val="FF0000"/>
                </a:solidFill>
              </a:rPr>
              <a:t>배이상</a:t>
            </a:r>
            <a:r>
              <a:rPr lang="ko-KR" altLang="en-US" dirty="0">
                <a:solidFill>
                  <a:srgbClr val="FF0000"/>
                </a:solidFill>
              </a:rPr>
              <a:t>  대폭 증가하였습니다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분야별로 살펴보면 위성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항공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항법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전력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방송통신 등 국가 기반시설 관련 담당자는 약 </a:t>
            </a:r>
            <a:r>
              <a:rPr lang="en-US" altLang="ko-KR" dirty="0">
                <a:solidFill>
                  <a:srgbClr val="FF0000"/>
                </a:solidFill>
              </a:rPr>
              <a:t>1800</a:t>
            </a:r>
            <a:r>
              <a:rPr lang="ko-KR" altLang="en-US" dirty="0">
                <a:solidFill>
                  <a:srgbClr val="FF0000"/>
                </a:solidFill>
              </a:rPr>
              <a:t>여명으로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전체 수요자의 약 </a:t>
            </a:r>
            <a:r>
              <a:rPr lang="en-US" altLang="ko-KR" dirty="0">
                <a:solidFill>
                  <a:srgbClr val="FF0000"/>
                </a:solidFill>
              </a:rPr>
              <a:t>28%</a:t>
            </a:r>
            <a:r>
              <a:rPr lang="ko-KR" altLang="en-US" dirty="0">
                <a:solidFill>
                  <a:srgbClr val="FF0000"/>
                </a:solidFill>
              </a:rPr>
              <a:t>를 차지하고 있습니다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이는 우주전파환경의 중요성이 널리 확산되고 있다는 반증이기도 합니다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91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또 한가지 중요한 변화가 바로 우주전파환경 </a:t>
            </a:r>
            <a:r>
              <a:rPr lang="ko-KR" altLang="en-US" dirty="0" err="1">
                <a:solidFill>
                  <a:srgbClr val="FF0000"/>
                </a:solidFill>
              </a:rPr>
              <a:t>예경보</a:t>
            </a:r>
            <a:r>
              <a:rPr lang="ko-KR" altLang="en-US" dirty="0">
                <a:solidFill>
                  <a:srgbClr val="FF0000"/>
                </a:solidFill>
              </a:rPr>
              <a:t> 서비스에 대한 수요자 수의 대폭적인 증가입니다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센터 설립 시 </a:t>
            </a:r>
            <a:r>
              <a:rPr lang="en-US" altLang="ko-KR" dirty="0">
                <a:solidFill>
                  <a:srgbClr val="FF0000"/>
                </a:solidFill>
              </a:rPr>
              <a:t>200</a:t>
            </a:r>
            <a:r>
              <a:rPr lang="ko-KR" altLang="en-US" dirty="0">
                <a:solidFill>
                  <a:srgbClr val="FF0000"/>
                </a:solidFill>
              </a:rPr>
              <a:t>여명 수준이었던 국내 수요자 수는 </a:t>
            </a:r>
            <a:r>
              <a:rPr lang="en-US" altLang="ko-KR" dirty="0">
                <a:solidFill>
                  <a:srgbClr val="FF0000"/>
                </a:solidFill>
              </a:rPr>
              <a:t>2021</a:t>
            </a:r>
            <a:r>
              <a:rPr lang="ko-KR" altLang="en-US" dirty="0">
                <a:solidFill>
                  <a:srgbClr val="FF0000"/>
                </a:solidFill>
              </a:rPr>
              <a:t>년 현재 약 </a:t>
            </a:r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 dirty="0">
                <a:solidFill>
                  <a:srgbClr val="FF0000"/>
                </a:solidFill>
              </a:rPr>
              <a:t>천여명으로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 err="1">
                <a:solidFill>
                  <a:srgbClr val="FF0000"/>
                </a:solidFill>
              </a:rPr>
              <a:t>배이상</a:t>
            </a:r>
            <a:r>
              <a:rPr lang="ko-KR" altLang="en-US" dirty="0">
                <a:solidFill>
                  <a:srgbClr val="FF0000"/>
                </a:solidFill>
              </a:rPr>
              <a:t>  대폭 증가하였습니다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분야별로 살펴보면 위성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항공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항법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전력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방송통신 등 국가 기반시설 관련 담당자는 약 </a:t>
            </a:r>
            <a:r>
              <a:rPr lang="en-US" altLang="ko-KR" dirty="0">
                <a:solidFill>
                  <a:srgbClr val="FF0000"/>
                </a:solidFill>
              </a:rPr>
              <a:t>1800</a:t>
            </a:r>
            <a:r>
              <a:rPr lang="ko-KR" altLang="en-US" dirty="0">
                <a:solidFill>
                  <a:srgbClr val="FF0000"/>
                </a:solidFill>
              </a:rPr>
              <a:t>여명으로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전체 수요자의 약 </a:t>
            </a:r>
            <a:r>
              <a:rPr lang="en-US" altLang="ko-KR" dirty="0">
                <a:solidFill>
                  <a:srgbClr val="FF0000"/>
                </a:solidFill>
              </a:rPr>
              <a:t>28%</a:t>
            </a:r>
            <a:r>
              <a:rPr lang="ko-KR" altLang="en-US" dirty="0">
                <a:solidFill>
                  <a:srgbClr val="FF0000"/>
                </a:solidFill>
              </a:rPr>
              <a:t>를 차지하고 있습니다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이는 우주전파환경의 중요성이 널리 확산되고 있다는 반증이기도 합니다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781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</a:t>
            </a:r>
            <a:r>
              <a:rPr lang="en-US" altLang="ko-KR" dirty="0"/>
              <a:t>, </a:t>
            </a:r>
            <a:r>
              <a:rPr lang="ko-KR" altLang="en-US" dirty="0"/>
              <a:t>우주전파센터 설립 과정을 말씀드리도록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317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>
                <a:solidFill>
                  <a:schemeClr val="tx1"/>
                </a:solidFill>
              </a:rPr>
              <a:t>먼저 한반도 맞춤형 서비스입니다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현재 국제기준으로 제공되고 있는 </a:t>
            </a:r>
            <a:r>
              <a:rPr lang="en-US" altLang="ko-KR" sz="1200" dirty="0">
                <a:solidFill>
                  <a:schemeClr val="tx1"/>
                </a:solidFill>
              </a:rPr>
              <a:t>RSG </a:t>
            </a:r>
            <a:r>
              <a:rPr lang="ko-KR" altLang="en-US" sz="1200" dirty="0">
                <a:solidFill>
                  <a:schemeClr val="tx1"/>
                </a:solidFill>
              </a:rPr>
              <a:t>예경보서비스와 함께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</a:p>
          <a:p>
            <a:r>
              <a:rPr lang="ko-KR" altLang="en-US" sz="1200" dirty="0">
                <a:solidFill>
                  <a:schemeClr val="tx1"/>
                </a:solidFill>
              </a:rPr>
              <a:t>우주환경의 국지적 변화특성을 고려하여 한반도 맞춤형 지자기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</a:rPr>
              <a:t>전리권</a:t>
            </a:r>
            <a:r>
              <a:rPr lang="ko-KR" altLang="en-US" sz="1200" dirty="0">
                <a:solidFill>
                  <a:schemeClr val="tx1"/>
                </a:solidFill>
              </a:rPr>
              <a:t> 예보서비스를 제공하겠습니다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국내 </a:t>
            </a:r>
            <a:r>
              <a:rPr lang="ko-KR" altLang="en-US" sz="1200" dirty="0" err="1">
                <a:solidFill>
                  <a:schemeClr val="tx1"/>
                </a:solidFill>
              </a:rPr>
              <a:t>전리권</a:t>
            </a:r>
            <a:r>
              <a:rPr lang="ko-KR" altLang="en-US" sz="1200" dirty="0">
                <a:solidFill>
                  <a:schemeClr val="tx1"/>
                </a:solidFill>
              </a:rPr>
              <a:t> 예보서비스와 관련하여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</a:p>
          <a:p>
            <a:r>
              <a:rPr lang="ko-KR" altLang="en-US" sz="1200" dirty="0">
                <a:solidFill>
                  <a:schemeClr val="tx1"/>
                </a:solidFill>
              </a:rPr>
              <a:t>센터는 작년</a:t>
            </a:r>
            <a:r>
              <a:rPr lang="en-US" altLang="ko-KR" sz="1200" dirty="0">
                <a:solidFill>
                  <a:schemeClr val="tx1"/>
                </a:solidFill>
              </a:rPr>
              <a:t>(20</a:t>
            </a:r>
            <a:r>
              <a:rPr lang="ko-KR" altLang="en-US" sz="1200" dirty="0">
                <a:solidFill>
                  <a:schemeClr val="tx1"/>
                </a:solidFill>
              </a:rPr>
              <a:t>년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  <a:r>
              <a:rPr lang="ko-KR" altLang="en-US" sz="1200" dirty="0">
                <a:solidFill>
                  <a:schemeClr val="tx1"/>
                </a:solidFill>
              </a:rPr>
              <a:t> 국내에서 생산되는 </a:t>
            </a:r>
            <a:r>
              <a:rPr lang="ko-KR" altLang="en-US" sz="1200" dirty="0" err="1">
                <a:solidFill>
                  <a:schemeClr val="tx1"/>
                </a:solidFill>
              </a:rPr>
              <a:t>이오노존데</a:t>
            </a:r>
            <a:r>
              <a:rPr lang="en-US" altLang="ko-KR" sz="1200" dirty="0">
                <a:solidFill>
                  <a:schemeClr val="tx1"/>
                </a:solidFill>
              </a:rPr>
              <a:t>, GNSS </a:t>
            </a:r>
            <a:r>
              <a:rPr lang="ko-KR" altLang="en-US" sz="1200" dirty="0">
                <a:solidFill>
                  <a:schemeClr val="tx1"/>
                </a:solidFill>
              </a:rPr>
              <a:t>관측자료를 활용한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</a:p>
          <a:p>
            <a:r>
              <a:rPr lang="ko-KR" altLang="en-US" sz="1200" dirty="0">
                <a:solidFill>
                  <a:schemeClr val="tx1"/>
                </a:solidFill>
              </a:rPr>
              <a:t>한국형 </a:t>
            </a:r>
            <a:r>
              <a:rPr lang="ko-KR" altLang="en-US" sz="1200" dirty="0" err="1">
                <a:solidFill>
                  <a:schemeClr val="tx1"/>
                </a:solidFill>
              </a:rPr>
              <a:t>전리권</a:t>
            </a:r>
            <a:r>
              <a:rPr lang="ko-KR" altLang="en-US" sz="1200" dirty="0">
                <a:solidFill>
                  <a:schemeClr val="tx1"/>
                </a:solidFill>
              </a:rPr>
              <a:t> 예측모델을 개발 완료하여 현재 운용 중입니다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22</a:t>
            </a:r>
            <a:r>
              <a:rPr lang="ko-KR" altLang="en-US" sz="1200" dirty="0">
                <a:solidFill>
                  <a:schemeClr val="tx1"/>
                </a:solidFill>
              </a:rPr>
              <a:t>년부터는 보다 사용자 중심의 </a:t>
            </a:r>
            <a:r>
              <a:rPr lang="ko-KR" altLang="en-US" sz="1200" dirty="0" err="1">
                <a:solidFill>
                  <a:schemeClr val="tx1"/>
                </a:solidFill>
              </a:rPr>
              <a:t>전리권</a:t>
            </a:r>
            <a:r>
              <a:rPr lang="ko-KR" altLang="en-US" sz="1200" dirty="0">
                <a:solidFill>
                  <a:schemeClr val="tx1"/>
                </a:solidFill>
              </a:rPr>
              <a:t> 예보를 위하여 </a:t>
            </a:r>
            <a:r>
              <a:rPr lang="en-US" altLang="ko-KR" sz="1200" dirty="0">
                <a:solidFill>
                  <a:schemeClr val="tx1"/>
                </a:solidFill>
              </a:rPr>
              <a:t>”</a:t>
            </a:r>
            <a:r>
              <a:rPr lang="ko-KR" altLang="en-US" sz="1200" dirty="0">
                <a:solidFill>
                  <a:schemeClr val="tx1"/>
                </a:solidFill>
              </a:rPr>
              <a:t>한반도 최대가용주파수</a:t>
            </a:r>
            <a:r>
              <a:rPr lang="en-US" altLang="ko-KR" sz="1200" dirty="0">
                <a:solidFill>
                  <a:schemeClr val="tx1"/>
                </a:solidFill>
              </a:rPr>
              <a:t>(MUF) </a:t>
            </a:r>
            <a:r>
              <a:rPr lang="ko-KR" altLang="en-US" sz="1200" dirty="0">
                <a:solidFill>
                  <a:schemeClr val="tx1"/>
                </a:solidFill>
              </a:rPr>
              <a:t>맵</a:t>
            </a:r>
            <a:r>
              <a:rPr lang="en-US" altLang="ko-KR" sz="1200" dirty="0">
                <a:solidFill>
                  <a:schemeClr val="tx1"/>
                </a:solidFill>
              </a:rPr>
              <a:t>” </a:t>
            </a:r>
            <a:r>
              <a:rPr lang="ko-KR" altLang="en-US" sz="1200" dirty="0">
                <a:solidFill>
                  <a:schemeClr val="tx1"/>
                </a:solidFill>
              </a:rPr>
              <a:t>을 실시간 및 </a:t>
            </a:r>
            <a:r>
              <a:rPr lang="en-US" altLang="ko-KR" sz="1200" dirty="0">
                <a:solidFill>
                  <a:schemeClr val="tx1"/>
                </a:solidFill>
              </a:rPr>
              <a:t>3</a:t>
            </a:r>
            <a:r>
              <a:rPr lang="ko-KR" altLang="en-US" sz="1200" dirty="0">
                <a:solidFill>
                  <a:schemeClr val="tx1"/>
                </a:solidFill>
              </a:rPr>
              <a:t>일 예측 정보로 제공할 계획입니다</a:t>
            </a:r>
            <a:r>
              <a:rPr lang="en-US" altLang="ko-KR" sz="1200" dirty="0">
                <a:solidFill>
                  <a:schemeClr val="tx1"/>
                </a:solidFill>
              </a:rPr>
              <a:t>. 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l" defTabSz="91423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chemeClr val="tx1"/>
                </a:solidFill>
              </a:rPr>
              <a:t>기존 월 </a:t>
            </a:r>
            <a:r>
              <a:rPr lang="en-US" altLang="ko-KR" sz="1200" dirty="0">
                <a:solidFill>
                  <a:schemeClr val="tx1"/>
                </a:solidFill>
              </a:rPr>
              <a:t>1</a:t>
            </a:r>
            <a:r>
              <a:rPr lang="ko-KR" altLang="en-US" sz="1200" dirty="0">
                <a:solidFill>
                  <a:schemeClr val="tx1"/>
                </a:solidFill>
              </a:rPr>
              <a:t>회 예보되는 </a:t>
            </a:r>
            <a:r>
              <a:rPr lang="ko-KR" altLang="en-US" sz="1200" dirty="0" err="1">
                <a:solidFill>
                  <a:schemeClr val="tx1"/>
                </a:solidFill>
              </a:rPr>
              <a:t>월간단파</a:t>
            </a:r>
            <a:r>
              <a:rPr lang="ko-KR" altLang="en-US" sz="1200" dirty="0">
                <a:solidFill>
                  <a:schemeClr val="tx1"/>
                </a:solidFill>
              </a:rPr>
              <a:t> 서비스에서 나아가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0" marR="0" lvl="0" indent="0" algn="l" defTabSz="91423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chemeClr val="tx1"/>
                </a:solidFill>
              </a:rPr>
              <a:t>매일 예보되는 가용주파수 정보를 통해 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0" marR="0" lvl="0" indent="0" algn="l" defTabSz="91423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chemeClr val="tx1"/>
                </a:solidFill>
              </a:rPr>
              <a:t>보다 정확하고 안정적인 단파통신 환경을 국내 사용자들에게 제공할 수 있을 것으로 기대됩니다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130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지자기와 관련하여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상대적으로 낮은 지자기 위도 특성을 고려하여 우리나라에 적합한 지자기 지수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local K(</a:t>
            </a:r>
            <a:r>
              <a:rPr lang="ko-KR" altLang="en-US" dirty="0"/>
              <a:t>로컬 케이</a:t>
            </a:r>
            <a:r>
              <a:rPr lang="en-US" altLang="ko-KR" dirty="0"/>
              <a:t>) </a:t>
            </a:r>
            <a:r>
              <a:rPr lang="ko-KR" altLang="en-US" dirty="0"/>
              <a:t>지수를 개발하여 서비스하겠습니다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지수는 이천</a:t>
            </a:r>
            <a:r>
              <a:rPr lang="en-US" altLang="ko-KR" dirty="0"/>
              <a:t>,</a:t>
            </a:r>
            <a:r>
              <a:rPr lang="ko-KR" altLang="en-US" dirty="0"/>
              <a:t> 제주</a:t>
            </a:r>
            <a:r>
              <a:rPr lang="en-US" altLang="ko-KR" dirty="0"/>
              <a:t>,</a:t>
            </a:r>
            <a:r>
              <a:rPr lang="ko-KR" altLang="en-US" dirty="0"/>
              <a:t> 강릉에서 관측되고 있는 지자기 지수를 통합하여 한반도 대표 지자기 교란 지수를 산출하는 방식으로 개발될 예정입니다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새로운 </a:t>
            </a:r>
            <a:r>
              <a:rPr lang="en-US" altLang="ko-KR" dirty="0"/>
              <a:t>K-</a:t>
            </a:r>
            <a:r>
              <a:rPr lang="ko-KR" altLang="en-US" dirty="0"/>
              <a:t>지자기 지수가 개발되면</a:t>
            </a:r>
            <a:r>
              <a:rPr lang="en-US" altLang="ko-KR" dirty="0"/>
              <a:t>, </a:t>
            </a:r>
            <a:r>
              <a:rPr lang="ko-KR" altLang="en-US" dirty="0"/>
              <a:t>국제 지자기 변화를 보다 현실적으로 파악할 수 있게 될 것으로 기대되며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이후 </a:t>
            </a:r>
            <a:r>
              <a:rPr lang="en-US" altLang="ko-KR" dirty="0" err="1"/>
              <a:t>Kp</a:t>
            </a:r>
            <a:r>
              <a:rPr lang="en-US" altLang="ko-KR" dirty="0"/>
              <a:t> </a:t>
            </a:r>
            <a:r>
              <a:rPr lang="ko-KR" altLang="en-US" dirty="0"/>
              <a:t>지수와의 비교를 통해 국내 </a:t>
            </a:r>
            <a:r>
              <a:rPr lang="en-US" altLang="ko-KR" dirty="0"/>
              <a:t>K</a:t>
            </a:r>
            <a:r>
              <a:rPr lang="ko-KR" altLang="en-US" dirty="0"/>
              <a:t>지수에 기반한 재난경보 발령 등 재난대응 매뉴얼 수정 등도 함께 검토될 예정입니다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520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국내외 다양한 위성 관련 사업에 참여</a:t>
            </a:r>
            <a:r>
              <a:rPr lang="en-US" altLang="ko-KR" dirty="0"/>
              <a:t>/</a:t>
            </a:r>
            <a:r>
              <a:rPr lang="ko-KR" altLang="en-US" dirty="0"/>
              <a:t>협력하겠습니다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위성관측은 우주전파환경 예경보에서 필수적인 데이터입니다</a:t>
            </a:r>
            <a:endParaRPr lang="en-US" altLang="ko-KR" dirty="0"/>
          </a:p>
          <a:p>
            <a:r>
              <a:rPr lang="ko-KR" altLang="en-US" dirty="0"/>
              <a:t>태양풍 원시데이터 획득과 더불어 선진 위성데이터 처리기법 등의 원천기술과 운영 노하우를 얻기 위해 향후 </a:t>
            </a:r>
            <a:r>
              <a:rPr lang="en-US" altLang="ko-KR" dirty="0"/>
              <a:t>2025</a:t>
            </a:r>
            <a:r>
              <a:rPr lang="ko-KR" altLang="en-US" dirty="0"/>
              <a:t>년 발사 예정인 </a:t>
            </a:r>
            <a:r>
              <a:rPr lang="en-US" altLang="ko-KR" dirty="0"/>
              <a:t>NOAA</a:t>
            </a:r>
            <a:r>
              <a:rPr lang="ko-KR" altLang="en-US" dirty="0"/>
              <a:t>의  </a:t>
            </a:r>
            <a:r>
              <a:rPr lang="ko-KR" altLang="en-US" dirty="0" err="1"/>
              <a:t>스위포</a:t>
            </a:r>
            <a:r>
              <a:rPr lang="en-US" altLang="ko-KR" dirty="0"/>
              <a:t>-L1 </a:t>
            </a:r>
            <a:r>
              <a:rPr lang="ko-KR" altLang="en-US" dirty="0"/>
              <a:t>위성의 지상 수신국을 구축하고</a:t>
            </a:r>
            <a:r>
              <a:rPr lang="en-US" altLang="ko-KR" dirty="0"/>
              <a:t>, </a:t>
            </a:r>
            <a:r>
              <a:rPr lang="ko-KR" altLang="en-US" dirty="0"/>
              <a:t>운영하겠습니다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아울러</a:t>
            </a:r>
            <a:r>
              <a:rPr lang="en-US" altLang="ko-KR" dirty="0"/>
              <a:t>, NASA</a:t>
            </a:r>
            <a:r>
              <a:rPr lang="ko-KR" altLang="en-US" dirty="0"/>
              <a:t>의 신규 위성인 </a:t>
            </a:r>
            <a:r>
              <a:rPr lang="en-US" altLang="ko-KR" dirty="0"/>
              <a:t>IMAP</a:t>
            </a:r>
            <a:r>
              <a:rPr lang="ko-KR" altLang="en-US" dirty="0"/>
              <a:t>과 </a:t>
            </a:r>
            <a:r>
              <a:rPr lang="en-US" altLang="ko-KR" dirty="0"/>
              <a:t>ESA</a:t>
            </a:r>
            <a:r>
              <a:rPr lang="ko-KR" altLang="en-US" dirty="0"/>
              <a:t>의 </a:t>
            </a:r>
            <a:r>
              <a:rPr lang="ko-KR" altLang="en-US" dirty="0" err="1"/>
              <a:t>캐링턴</a:t>
            </a:r>
            <a:r>
              <a:rPr lang="en-US" altLang="ko-KR" dirty="0"/>
              <a:t>-L5</a:t>
            </a:r>
            <a:r>
              <a:rPr lang="ko-KR" altLang="en-US" dirty="0"/>
              <a:t> 위성 등의</a:t>
            </a:r>
            <a:r>
              <a:rPr lang="en-US" altLang="ko-KR" dirty="0"/>
              <a:t> </a:t>
            </a:r>
            <a:r>
              <a:rPr lang="ko-KR" altLang="en-US" dirty="0"/>
              <a:t>사업참여도 검토하겠습니다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독자적 위성관측체계를 구축하기 위하여</a:t>
            </a:r>
            <a:r>
              <a:rPr lang="en-US" altLang="ko-KR" dirty="0"/>
              <a:t>, </a:t>
            </a:r>
            <a:r>
              <a:rPr lang="ko-KR" altLang="en-US" dirty="0"/>
              <a:t>총 </a:t>
            </a:r>
            <a:r>
              <a:rPr lang="en-US" altLang="ko-KR" dirty="0"/>
              <a:t>22</a:t>
            </a:r>
            <a:r>
              <a:rPr lang="ko-KR" altLang="en-US" dirty="0"/>
              <a:t>개의 초소형위성군으로 구성된 </a:t>
            </a:r>
            <a:r>
              <a:rPr lang="en-US" altLang="ko-KR" dirty="0"/>
              <a:t>‘</a:t>
            </a:r>
            <a:r>
              <a:rPr lang="ko-KR" altLang="en-US" dirty="0"/>
              <a:t>우주전파환경 초소형 정밀 관측 위성</a:t>
            </a:r>
            <a:r>
              <a:rPr lang="en-US" altLang="ko-KR" dirty="0"/>
              <a:t>’ </a:t>
            </a:r>
            <a:r>
              <a:rPr lang="ko-KR" altLang="en-US" dirty="0"/>
              <a:t>사업의</a:t>
            </a:r>
            <a:r>
              <a:rPr lang="en-US" altLang="ko-KR" dirty="0"/>
              <a:t> </a:t>
            </a:r>
            <a:r>
              <a:rPr lang="ko-KR" altLang="en-US" dirty="0"/>
              <a:t>추진도 적극 검토하겠습니다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08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오늘 발표내용은 </a:t>
            </a:r>
            <a:endParaRPr lang="en-US" altLang="ko-KR" dirty="0"/>
          </a:p>
          <a:p>
            <a:r>
              <a:rPr lang="ko-KR" altLang="en-US" dirty="0"/>
              <a:t>먼저</a:t>
            </a:r>
            <a:r>
              <a:rPr lang="en-US" altLang="ko-KR" dirty="0"/>
              <a:t>, </a:t>
            </a:r>
            <a:r>
              <a:rPr lang="ko-KR" altLang="en-US" dirty="0"/>
              <a:t>우리 센터의 설립 역사를 돌아보고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그동안의 주요성과와 앞으로의 업무 방향을 말씀드리도록 하겠습니다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581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감사합니다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5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</a:t>
            </a:r>
            <a:r>
              <a:rPr lang="en-US" altLang="ko-KR" dirty="0"/>
              <a:t>, </a:t>
            </a:r>
            <a:r>
              <a:rPr lang="ko-KR" altLang="en-US" dirty="0"/>
              <a:t>우주전파센터 설립 과정을 말씀드리도록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85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chemeClr val="tx1"/>
                </a:solidFill>
              </a:rPr>
              <a:t>이제</a:t>
            </a: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ko-KR" altLang="en-US" b="0" dirty="0">
                <a:solidFill>
                  <a:schemeClr val="tx1"/>
                </a:solidFill>
              </a:rPr>
              <a:t>분야별 성과를 짚어보겠습니다</a:t>
            </a:r>
            <a:r>
              <a:rPr lang="en-US" altLang="ko-KR" b="0" dirty="0">
                <a:solidFill>
                  <a:schemeClr val="tx1"/>
                </a:solidFill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baseline="0" dirty="0"/>
              <a:t>먼저 관측 네트워크 입니다</a:t>
            </a:r>
            <a:r>
              <a:rPr lang="en-US" altLang="ko-KR" b="0" baseline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센터설립이후 우주전파환경 관측에 있어 규모와 영역이 크게 확대되었습니다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당초</a:t>
            </a:r>
            <a:r>
              <a:rPr lang="en-US" altLang="ko-KR" dirty="0"/>
              <a:t> </a:t>
            </a:r>
            <a:r>
              <a:rPr lang="ko-KR" altLang="en-US" dirty="0"/>
              <a:t>이천에서 전리층</a:t>
            </a:r>
            <a:r>
              <a:rPr lang="en-US" altLang="ko-KR" dirty="0"/>
              <a:t>, </a:t>
            </a:r>
            <a:r>
              <a:rPr lang="ko-KR" altLang="en-US" dirty="0"/>
              <a:t>지자기</a:t>
            </a:r>
            <a:r>
              <a:rPr lang="en-US" altLang="ko-KR" dirty="0"/>
              <a:t>, </a:t>
            </a:r>
            <a:r>
              <a:rPr lang="ko-KR" altLang="en-US" dirty="0"/>
              <a:t>태양전파를 관측하였으나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 설립 이후</a:t>
            </a:r>
            <a:r>
              <a:rPr lang="en-US" altLang="ko-KR" dirty="0"/>
              <a:t>, </a:t>
            </a:r>
            <a:r>
              <a:rPr lang="ko-KR" altLang="en-US" dirty="0"/>
              <a:t>광대역 태양전파 </a:t>
            </a:r>
            <a:r>
              <a:rPr lang="ko-KR" altLang="en-US" dirty="0" err="1"/>
              <a:t>노이즈관측기</a:t>
            </a:r>
            <a:r>
              <a:rPr lang="en-US" altLang="ko-KR" dirty="0"/>
              <a:t>, </a:t>
            </a:r>
            <a:r>
              <a:rPr lang="ko-KR" altLang="en-US" dirty="0"/>
              <a:t>유도전류 관측기</a:t>
            </a:r>
            <a:r>
              <a:rPr lang="en-US" altLang="ko-KR" dirty="0"/>
              <a:t>, </a:t>
            </a:r>
            <a:r>
              <a:rPr lang="ko-KR" altLang="en-US" dirty="0"/>
              <a:t>위성수신국 등을 포함해 총 </a:t>
            </a:r>
            <a:r>
              <a:rPr lang="en-US" altLang="ko-KR" dirty="0"/>
              <a:t>25</a:t>
            </a:r>
            <a:r>
              <a:rPr lang="ko-KR" altLang="en-US" dirty="0"/>
              <a:t>종으로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 규모가 </a:t>
            </a:r>
            <a:r>
              <a:rPr lang="en-US" altLang="ko-KR" dirty="0"/>
              <a:t>3</a:t>
            </a:r>
            <a:r>
              <a:rPr lang="ko-KR" altLang="en-US" dirty="0"/>
              <a:t>배 이상 규모가 늘어났고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관측지역도 이천중심의 국지적 관측에서 벗어나</a:t>
            </a:r>
            <a:r>
              <a:rPr lang="en-US" altLang="ko-KR" dirty="0"/>
              <a:t>, </a:t>
            </a:r>
            <a:r>
              <a:rPr lang="ko-KR" altLang="en-US" dirty="0"/>
              <a:t>제주</a:t>
            </a:r>
            <a:r>
              <a:rPr lang="en-US" altLang="ko-KR" dirty="0"/>
              <a:t>, </a:t>
            </a:r>
            <a:r>
              <a:rPr lang="ko-KR" altLang="en-US" dirty="0"/>
              <a:t>이천</a:t>
            </a:r>
            <a:r>
              <a:rPr lang="en-US" altLang="ko-KR" dirty="0"/>
              <a:t>, </a:t>
            </a:r>
            <a:r>
              <a:rPr lang="ko-KR" altLang="en-US" dirty="0"/>
              <a:t>강릉 등 다양한 한반도 지역은 물론 동해</a:t>
            </a:r>
            <a:r>
              <a:rPr lang="en-US" altLang="ko-KR" dirty="0"/>
              <a:t>, </a:t>
            </a:r>
            <a:r>
              <a:rPr lang="ko-KR" altLang="en-US" dirty="0"/>
              <a:t>남해 등 연 근해까지 지역이 확대되었습니다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센터의 관측시설은 아시아 최대 규모로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태양</a:t>
            </a:r>
            <a:r>
              <a:rPr lang="en-US" altLang="ko-KR" dirty="0"/>
              <a:t>, </a:t>
            </a:r>
            <a:r>
              <a:rPr lang="ko-KR" altLang="en-US" dirty="0"/>
              <a:t>전리층 및 지자기의 변화 상황을 실시간으로 관측할 수 있어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실제 경보상황에서 태양활동으로 인한 우리나라의 피해 상황을 파악하는데 활용되고 있습니다</a:t>
            </a:r>
            <a:r>
              <a:rPr lang="en-US" altLang="ko-KR" dirty="0"/>
              <a:t>.</a:t>
            </a:r>
            <a:endParaRPr lang="en-US" altLang="ko-KR" b="0" baseline="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38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chemeClr val="tx1"/>
                </a:solidFill>
              </a:rPr>
              <a:t>이제</a:t>
            </a: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ko-KR" altLang="en-US" b="0" dirty="0">
                <a:solidFill>
                  <a:schemeClr val="tx1"/>
                </a:solidFill>
              </a:rPr>
              <a:t>분야별 성과를 짚어보겠습니다</a:t>
            </a:r>
            <a:r>
              <a:rPr lang="en-US" altLang="ko-KR" b="0" dirty="0">
                <a:solidFill>
                  <a:schemeClr val="tx1"/>
                </a:solidFill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baseline="0" dirty="0"/>
              <a:t>먼저 관측 네트워크 입니다</a:t>
            </a:r>
            <a:r>
              <a:rPr lang="en-US" altLang="ko-KR" b="0" baseline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센터설립이후 우주전파환경 관측에 있어 규모와 영역이 크게 확대되었습니다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당초</a:t>
            </a:r>
            <a:r>
              <a:rPr lang="en-US" altLang="ko-KR" dirty="0"/>
              <a:t> </a:t>
            </a:r>
            <a:r>
              <a:rPr lang="ko-KR" altLang="en-US" dirty="0"/>
              <a:t>이천에서 전리층</a:t>
            </a:r>
            <a:r>
              <a:rPr lang="en-US" altLang="ko-KR" dirty="0"/>
              <a:t>, </a:t>
            </a:r>
            <a:r>
              <a:rPr lang="ko-KR" altLang="en-US" dirty="0"/>
              <a:t>지자기</a:t>
            </a:r>
            <a:r>
              <a:rPr lang="en-US" altLang="ko-KR" dirty="0"/>
              <a:t>, </a:t>
            </a:r>
            <a:r>
              <a:rPr lang="ko-KR" altLang="en-US" dirty="0"/>
              <a:t>태양전파를 관측하였으나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 설립 이후</a:t>
            </a:r>
            <a:r>
              <a:rPr lang="en-US" altLang="ko-KR" dirty="0"/>
              <a:t>, </a:t>
            </a:r>
            <a:r>
              <a:rPr lang="ko-KR" altLang="en-US" dirty="0"/>
              <a:t>광대역 태양전파 </a:t>
            </a:r>
            <a:r>
              <a:rPr lang="ko-KR" altLang="en-US" dirty="0" err="1"/>
              <a:t>노이즈관측기</a:t>
            </a:r>
            <a:r>
              <a:rPr lang="en-US" altLang="ko-KR" dirty="0"/>
              <a:t>, </a:t>
            </a:r>
            <a:r>
              <a:rPr lang="ko-KR" altLang="en-US" dirty="0"/>
              <a:t>유도전류 관측기</a:t>
            </a:r>
            <a:r>
              <a:rPr lang="en-US" altLang="ko-KR" dirty="0"/>
              <a:t>, </a:t>
            </a:r>
            <a:r>
              <a:rPr lang="ko-KR" altLang="en-US" dirty="0"/>
              <a:t>위성수신국 등을 포함해 총 </a:t>
            </a:r>
            <a:r>
              <a:rPr lang="en-US" altLang="ko-KR" dirty="0"/>
              <a:t>25</a:t>
            </a:r>
            <a:r>
              <a:rPr lang="ko-KR" altLang="en-US" dirty="0"/>
              <a:t>종으로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 규모가 </a:t>
            </a:r>
            <a:r>
              <a:rPr lang="en-US" altLang="ko-KR" dirty="0"/>
              <a:t>3</a:t>
            </a:r>
            <a:r>
              <a:rPr lang="ko-KR" altLang="en-US" dirty="0"/>
              <a:t>배 이상 규모가 늘어났고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관측지역도 이천중심의 국지적 관측에서 벗어나</a:t>
            </a:r>
            <a:r>
              <a:rPr lang="en-US" altLang="ko-KR" dirty="0"/>
              <a:t>, </a:t>
            </a:r>
            <a:r>
              <a:rPr lang="ko-KR" altLang="en-US" dirty="0"/>
              <a:t>제주</a:t>
            </a:r>
            <a:r>
              <a:rPr lang="en-US" altLang="ko-KR" dirty="0"/>
              <a:t>, </a:t>
            </a:r>
            <a:r>
              <a:rPr lang="ko-KR" altLang="en-US" dirty="0"/>
              <a:t>이천</a:t>
            </a:r>
            <a:r>
              <a:rPr lang="en-US" altLang="ko-KR" dirty="0"/>
              <a:t>, </a:t>
            </a:r>
            <a:r>
              <a:rPr lang="ko-KR" altLang="en-US" dirty="0"/>
              <a:t>강릉 등 다양한 한반도 지역은 물론 동해</a:t>
            </a:r>
            <a:r>
              <a:rPr lang="en-US" altLang="ko-KR" dirty="0"/>
              <a:t>, </a:t>
            </a:r>
            <a:r>
              <a:rPr lang="ko-KR" altLang="en-US" dirty="0"/>
              <a:t>남해 등 연 근해까지 지역이 확대되었습니다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센터의 관측시설은 아시아 최대 규모로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태양</a:t>
            </a:r>
            <a:r>
              <a:rPr lang="en-US" altLang="ko-KR" dirty="0"/>
              <a:t>, </a:t>
            </a:r>
            <a:r>
              <a:rPr lang="ko-KR" altLang="en-US" dirty="0"/>
              <a:t>전리층 및 지자기의 변화 상황을 실시간으로 관측할 수 있어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실제 경보상황에서 태양활동으로 인한 우리나라의 피해 상황을 파악하는데 활용되고 있습니다</a:t>
            </a:r>
            <a:r>
              <a:rPr lang="en-US" altLang="ko-KR" dirty="0"/>
              <a:t>.</a:t>
            </a:r>
            <a:endParaRPr lang="en-US" altLang="ko-KR" b="0" baseline="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265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chemeClr val="tx1"/>
                </a:solidFill>
              </a:rPr>
              <a:t>이제</a:t>
            </a: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ko-KR" altLang="en-US" b="0" dirty="0">
                <a:solidFill>
                  <a:schemeClr val="tx1"/>
                </a:solidFill>
              </a:rPr>
              <a:t>분야별 성과를 짚어보겠습니다</a:t>
            </a:r>
            <a:r>
              <a:rPr lang="en-US" altLang="ko-KR" b="0" dirty="0">
                <a:solidFill>
                  <a:schemeClr val="tx1"/>
                </a:solidFill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baseline="0" dirty="0"/>
              <a:t>먼저 관측 네트워크 입니다</a:t>
            </a:r>
            <a:r>
              <a:rPr lang="en-US" altLang="ko-KR" b="0" baseline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센터설립이후 우주전파환경 관측에 있어 규모와 영역이 크게 확대되었습니다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당초</a:t>
            </a:r>
            <a:r>
              <a:rPr lang="en-US" altLang="ko-KR" dirty="0"/>
              <a:t> </a:t>
            </a:r>
            <a:r>
              <a:rPr lang="ko-KR" altLang="en-US" dirty="0"/>
              <a:t>이천에서 전리층</a:t>
            </a:r>
            <a:r>
              <a:rPr lang="en-US" altLang="ko-KR" dirty="0"/>
              <a:t>, </a:t>
            </a:r>
            <a:r>
              <a:rPr lang="ko-KR" altLang="en-US" dirty="0"/>
              <a:t>지자기</a:t>
            </a:r>
            <a:r>
              <a:rPr lang="en-US" altLang="ko-KR" dirty="0"/>
              <a:t>, </a:t>
            </a:r>
            <a:r>
              <a:rPr lang="ko-KR" altLang="en-US" dirty="0"/>
              <a:t>태양전파를 관측하였으나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 설립 이후</a:t>
            </a:r>
            <a:r>
              <a:rPr lang="en-US" altLang="ko-KR" dirty="0"/>
              <a:t>, </a:t>
            </a:r>
            <a:r>
              <a:rPr lang="ko-KR" altLang="en-US" dirty="0"/>
              <a:t>광대역 태양전파 </a:t>
            </a:r>
            <a:r>
              <a:rPr lang="ko-KR" altLang="en-US" dirty="0" err="1"/>
              <a:t>노이즈관측기</a:t>
            </a:r>
            <a:r>
              <a:rPr lang="en-US" altLang="ko-KR" dirty="0"/>
              <a:t>, </a:t>
            </a:r>
            <a:r>
              <a:rPr lang="ko-KR" altLang="en-US" dirty="0"/>
              <a:t>유도전류 관측기</a:t>
            </a:r>
            <a:r>
              <a:rPr lang="en-US" altLang="ko-KR" dirty="0"/>
              <a:t>, </a:t>
            </a:r>
            <a:r>
              <a:rPr lang="ko-KR" altLang="en-US" dirty="0"/>
              <a:t>위성수신국 등을 포함해 총 </a:t>
            </a:r>
            <a:r>
              <a:rPr lang="en-US" altLang="ko-KR" dirty="0"/>
              <a:t>25</a:t>
            </a:r>
            <a:r>
              <a:rPr lang="ko-KR" altLang="en-US" dirty="0"/>
              <a:t>종으로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 규모가 </a:t>
            </a:r>
            <a:r>
              <a:rPr lang="en-US" altLang="ko-KR" dirty="0"/>
              <a:t>3</a:t>
            </a:r>
            <a:r>
              <a:rPr lang="ko-KR" altLang="en-US" dirty="0"/>
              <a:t>배 이상 규모가 늘어났고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관측지역도 이천중심의 국지적 관측에서 벗어나</a:t>
            </a:r>
            <a:r>
              <a:rPr lang="en-US" altLang="ko-KR" dirty="0"/>
              <a:t>, </a:t>
            </a:r>
            <a:r>
              <a:rPr lang="ko-KR" altLang="en-US" dirty="0"/>
              <a:t>제주</a:t>
            </a:r>
            <a:r>
              <a:rPr lang="en-US" altLang="ko-KR" dirty="0"/>
              <a:t>, </a:t>
            </a:r>
            <a:r>
              <a:rPr lang="ko-KR" altLang="en-US" dirty="0"/>
              <a:t>이천</a:t>
            </a:r>
            <a:r>
              <a:rPr lang="en-US" altLang="ko-KR" dirty="0"/>
              <a:t>, </a:t>
            </a:r>
            <a:r>
              <a:rPr lang="ko-KR" altLang="en-US" dirty="0"/>
              <a:t>강릉 등 다양한 한반도 지역은 물론 동해</a:t>
            </a:r>
            <a:r>
              <a:rPr lang="en-US" altLang="ko-KR" dirty="0"/>
              <a:t>, </a:t>
            </a:r>
            <a:r>
              <a:rPr lang="ko-KR" altLang="en-US" dirty="0"/>
              <a:t>남해 등 연 근해까지 지역이 확대되었습니다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센터의 관측시설은 아시아 최대 규모로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태양</a:t>
            </a:r>
            <a:r>
              <a:rPr lang="en-US" altLang="ko-KR" dirty="0"/>
              <a:t>, </a:t>
            </a:r>
            <a:r>
              <a:rPr lang="ko-KR" altLang="en-US" dirty="0"/>
              <a:t>전리층 및 지자기의 변화 상황을 실시간으로 관측할 수 있어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실제 경보상황에서 태양활동으로 인한 우리나라의 피해 상황을 파악하는데 활용되고 있습니다</a:t>
            </a:r>
            <a:r>
              <a:rPr lang="en-US" altLang="ko-KR" dirty="0"/>
              <a:t>.</a:t>
            </a:r>
            <a:endParaRPr lang="en-US" altLang="ko-KR" b="0" baseline="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2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</a:t>
            </a:r>
            <a:r>
              <a:rPr lang="en-US" altLang="ko-KR" dirty="0"/>
              <a:t>, </a:t>
            </a:r>
            <a:r>
              <a:rPr lang="ko-KR" altLang="en-US" dirty="0"/>
              <a:t>우주전파센터 설립 과정을 말씀드리도록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25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chemeClr val="tx1"/>
                </a:solidFill>
              </a:rPr>
              <a:t>이제</a:t>
            </a: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ko-KR" altLang="en-US" b="0" dirty="0">
                <a:solidFill>
                  <a:schemeClr val="tx1"/>
                </a:solidFill>
              </a:rPr>
              <a:t>분야별 성과를 짚어보겠습니다</a:t>
            </a:r>
            <a:r>
              <a:rPr lang="en-US" altLang="ko-KR" b="0" dirty="0">
                <a:solidFill>
                  <a:schemeClr val="tx1"/>
                </a:solidFill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baseline="0" dirty="0"/>
              <a:t>먼저 관측 네트워크 입니다</a:t>
            </a:r>
            <a:r>
              <a:rPr lang="en-US" altLang="ko-KR" b="0" baseline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센터설립이후 우주전파환경 관측에 있어 규모와 영역이 크게 확대되었습니다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당초</a:t>
            </a:r>
            <a:r>
              <a:rPr lang="en-US" altLang="ko-KR" dirty="0"/>
              <a:t> </a:t>
            </a:r>
            <a:r>
              <a:rPr lang="ko-KR" altLang="en-US" dirty="0"/>
              <a:t>이천에서 전리층</a:t>
            </a:r>
            <a:r>
              <a:rPr lang="en-US" altLang="ko-KR" dirty="0"/>
              <a:t>, </a:t>
            </a:r>
            <a:r>
              <a:rPr lang="ko-KR" altLang="en-US" dirty="0"/>
              <a:t>지자기</a:t>
            </a:r>
            <a:r>
              <a:rPr lang="en-US" altLang="ko-KR" dirty="0"/>
              <a:t>, </a:t>
            </a:r>
            <a:r>
              <a:rPr lang="ko-KR" altLang="en-US" dirty="0"/>
              <a:t>태양전파를 관측하였으나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 설립 이후</a:t>
            </a:r>
            <a:r>
              <a:rPr lang="en-US" altLang="ko-KR" dirty="0"/>
              <a:t>, </a:t>
            </a:r>
            <a:r>
              <a:rPr lang="ko-KR" altLang="en-US" dirty="0"/>
              <a:t>광대역 태양전파 </a:t>
            </a:r>
            <a:r>
              <a:rPr lang="ko-KR" altLang="en-US" dirty="0" err="1"/>
              <a:t>노이즈관측기</a:t>
            </a:r>
            <a:r>
              <a:rPr lang="en-US" altLang="ko-KR" dirty="0"/>
              <a:t>, </a:t>
            </a:r>
            <a:r>
              <a:rPr lang="ko-KR" altLang="en-US" dirty="0"/>
              <a:t>유도전류 관측기</a:t>
            </a:r>
            <a:r>
              <a:rPr lang="en-US" altLang="ko-KR" dirty="0"/>
              <a:t>, </a:t>
            </a:r>
            <a:r>
              <a:rPr lang="ko-KR" altLang="en-US" dirty="0"/>
              <a:t>위성수신국 등을 포함해 총 </a:t>
            </a:r>
            <a:r>
              <a:rPr lang="en-US" altLang="ko-KR" dirty="0"/>
              <a:t>25</a:t>
            </a:r>
            <a:r>
              <a:rPr lang="ko-KR" altLang="en-US" dirty="0"/>
              <a:t>종으로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 규모가 </a:t>
            </a:r>
            <a:r>
              <a:rPr lang="en-US" altLang="ko-KR" dirty="0"/>
              <a:t>3</a:t>
            </a:r>
            <a:r>
              <a:rPr lang="ko-KR" altLang="en-US" dirty="0"/>
              <a:t>배 이상 규모가 늘어났고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관측지역도 이천중심의 국지적 관측에서 벗어나</a:t>
            </a:r>
            <a:r>
              <a:rPr lang="en-US" altLang="ko-KR" dirty="0"/>
              <a:t>, </a:t>
            </a:r>
            <a:r>
              <a:rPr lang="ko-KR" altLang="en-US" dirty="0"/>
              <a:t>제주</a:t>
            </a:r>
            <a:r>
              <a:rPr lang="en-US" altLang="ko-KR" dirty="0"/>
              <a:t>, </a:t>
            </a:r>
            <a:r>
              <a:rPr lang="ko-KR" altLang="en-US" dirty="0"/>
              <a:t>이천</a:t>
            </a:r>
            <a:r>
              <a:rPr lang="en-US" altLang="ko-KR" dirty="0"/>
              <a:t>, </a:t>
            </a:r>
            <a:r>
              <a:rPr lang="ko-KR" altLang="en-US" dirty="0"/>
              <a:t>강릉 등 다양한 한반도 지역은 물론 동해</a:t>
            </a:r>
            <a:r>
              <a:rPr lang="en-US" altLang="ko-KR" dirty="0"/>
              <a:t>, </a:t>
            </a:r>
            <a:r>
              <a:rPr lang="ko-KR" altLang="en-US" dirty="0"/>
              <a:t>남해 등 연 근해까지 지역이 확대되었습니다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센터의 관측시설은 아시아 최대 규모로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태양</a:t>
            </a:r>
            <a:r>
              <a:rPr lang="en-US" altLang="ko-KR" dirty="0"/>
              <a:t>, </a:t>
            </a:r>
            <a:r>
              <a:rPr lang="ko-KR" altLang="en-US" dirty="0"/>
              <a:t>전리층 및 지자기의 변화 상황을 실시간으로 관측할 수 있어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실제 경보상황에서 태양활동으로 인한 우리나라의 피해 상황을 파악하는데 활용되고 있습니다</a:t>
            </a:r>
            <a:r>
              <a:rPr lang="en-US" altLang="ko-KR" dirty="0"/>
              <a:t>.</a:t>
            </a:r>
            <a:endParaRPr lang="en-US" altLang="ko-KR" b="0" baseline="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584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센터는 그간 관측기 구축과 함께 태양</a:t>
            </a:r>
            <a:r>
              <a:rPr lang="en-US" altLang="ko-KR" dirty="0"/>
              <a:t>~</a:t>
            </a:r>
            <a:r>
              <a:rPr lang="ko-KR" altLang="en-US" dirty="0"/>
              <a:t>지구에 이르는 전 지역에 대해 약 </a:t>
            </a:r>
            <a:r>
              <a:rPr lang="en-US" altLang="ko-KR" dirty="0"/>
              <a:t>38</a:t>
            </a:r>
            <a:r>
              <a:rPr lang="ko-KR" altLang="en-US" dirty="0"/>
              <a:t>종의 모델을 개발하여 현업에 적용하여 왔습니다</a:t>
            </a:r>
            <a:r>
              <a:rPr lang="en-US" altLang="ko-KR" dirty="0"/>
              <a:t>.</a:t>
            </a:r>
          </a:p>
          <a:p>
            <a:pPr marL="0" marR="0" lvl="0" indent="0" algn="l" defTabSz="91423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특히 위성</a:t>
            </a:r>
            <a:r>
              <a:rPr lang="en-US" altLang="ko-KR" dirty="0"/>
              <a:t>, </a:t>
            </a:r>
            <a:r>
              <a:rPr lang="ko-KR" altLang="en-US" dirty="0"/>
              <a:t>항공</a:t>
            </a:r>
            <a:r>
              <a:rPr lang="en-US" altLang="ko-KR" dirty="0"/>
              <a:t>, </a:t>
            </a:r>
            <a:r>
              <a:rPr lang="ko-KR" altLang="en-US" dirty="0"/>
              <a:t>단파통신 등 관련 수요기관들의 피해예방을 지원하는 것에 중점을 두어 약 </a:t>
            </a:r>
            <a:r>
              <a:rPr lang="en-US" altLang="ko-KR" dirty="0"/>
              <a:t>10</a:t>
            </a:r>
            <a:r>
              <a:rPr lang="ko-KR" altLang="en-US" dirty="0"/>
              <a:t>여종의 수요자 피해 예측모델을 개발하는 등 </a:t>
            </a:r>
            <a:endParaRPr lang="en-US" altLang="ko-KR" dirty="0"/>
          </a:p>
          <a:p>
            <a:pPr marL="0" marR="0" lvl="0" indent="0" algn="l" defTabSz="91423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해외 국가와는 차별화된 </a:t>
            </a:r>
            <a:r>
              <a:rPr lang="en-US" altLang="ko-KR" dirty="0"/>
              <a:t>R/D</a:t>
            </a:r>
            <a:r>
              <a:rPr lang="ko-KR" altLang="en-US" dirty="0"/>
              <a:t>를 진행하여 왔습니다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21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649F44-BE57-43E9-AB91-C504062E80E7}" type="datetime1">
              <a:rPr lang="ko-KR" altLang="en-US" smtClean="0"/>
              <a:pPr/>
              <a:t>2021-10-22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1D41AD-3752-475A-ABB1-D0190E1CA0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" y="6356351"/>
            <a:ext cx="1641678" cy="3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3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93C19-DE5B-4029-9C94-5F911A3413F0}" type="datetime1">
              <a:rPr lang="ko-KR" altLang="en-US" smtClean="0"/>
              <a:pPr/>
              <a:t>2021-10-22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000" y="6516161"/>
            <a:ext cx="516472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01D41AD-3752-475A-ABB1-D0190E1CA0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628650" y="6347819"/>
            <a:ext cx="1378291" cy="336684"/>
            <a:chOff x="4026011" y="1039155"/>
            <a:chExt cx="1607050" cy="392564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C1AA49B1-9407-439E-8A26-53EF40388A17}"/>
                </a:ext>
              </a:extLst>
            </p:cNvPr>
            <p:cNvSpPr/>
            <p:nvPr/>
          </p:nvSpPr>
          <p:spPr>
            <a:xfrm>
              <a:off x="4041995" y="1053892"/>
              <a:ext cx="366061" cy="3612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026011" y="1039155"/>
              <a:ext cx="394096" cy="386429"/>
            </a:xfrm>
            <a:custGeom>
              <a:avLst/>
              <a:gdLst>
                <a:gd name="T0" fmla="*/ 473 w 616"/>
                <a:gd name="T1" fmla="*/ 292 h 605"/>
                <a:gd name="T2" fmla="*/ 316 w 616"/>
                <a:gd name="T3" fmla="*/ 325 h 605"/>
                <a:gd name="T4" fmla="*/ 223 w 616"/>
                <a:gd name="T5" fmla="*/ 376 h 605"/>
                <a:gd name="T6" fmla="*/ 116 w 616"/>
                <a:gd name="T7" fmla="*/ 295 h 605"/>
                <a:gd name="T8" fmla="*/ 116 w 616"/>
                <a:gd name="T9" fmla="*/ 295 h 605"/>
                <a:gd name="T10" fmla="*/ 116 w 616"/>
                <a:gd name="T11" fmla="*/ 294 h 605"/>
                <a:gd name="T12" fmla="*/ 115 w 616"/>
                <a:gd name="T13" fmla="*/ 292 h 605"/>
                <a:gd name="T14" fmla="*/ 110 w 616"/>
                <a:gd name="T15" fmla="*/ 248 h 605"/>
                <a:gd name="T16" fmla="*/ 358 w 616"/>
                <a:gd name="T17" fmla="*/ 39 h 605"/>
                <a:gd name="T18" fmla="*/ 616 w 616"/>
                <a:gd name="T19" fmla="*/ 217 h 605"/>
                <a:gd name="T20" fmla="*/ 614 w 616"/>
                <a:gd name="T21" fmla="*/ 213 h 605"/>
                <a:gd name="T22" fmla="*/ 316 w 616"/>
                <a:gd name="T23" fmla="*/ 0 h 605"/>
                <a:gd name="T24" fmla="*/ 0 w 616"/>
                <a:gd name="T25" fmla="*/ 316 h 605"/>
                <a:gd name="T26" fmla="*/ 268 w 616"/>
                <a:gd name="T27" fmla="*/ 605 h 605"/>
                <a:gd name="T28" fmla="*/ 515 w 616"/>
                <a:gd name="T29" fmla="*/ 439 h 605"/>
                <a:gd name="T30" fmla="*/ 473 w 616"/>
                <a:gd name="T31" fmla="*/ 29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6" h="605">
                  <a:moveTo>
                    <a:pt x="473" y="292"/>
                  </a:moveTo>
                  <a:cubicBezTo>
                    <a:pt x="420" y="256"/>
                    <a:pt x="352" y="271"/>
                    <a:pt x="316" y="325"/>
                  </a:cubicBezTo>
                  <a:cubicBezTo>
                    <a:pt x="286" y="371"/>
                    <a:pt x="241" y="376"/>
                    <a:pt x="223" y="376"/>
                  </a:cubicBezTo>
                  <a:cubicBezTo>
                    <a:pt x="167" y="376"/>
                    <a:pt x="128" y="336"/>
                    <a:pt x="116" y="295"/>
                  </a:cubicBezTo>
                  <a:cubicBezTo>
                    <a:pt x="116" y="295"/>
                    <a:pt x="116" y="295"/>
                    <a:pt x="116" y="295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6" y="293"/>
                    <a:pt x="115" y="293"/>
                    <a:pt x="115" y="292"/>
                  </a:cubicBezTo>
                  <a:cubicBezTo>
                    <a:pt x="111" y="275"/>
                    <a:pt x="110" y="267"/>
                    <a:pt x="110" y="248"/>
                  </a:cubicBezTo>
                  <a:cubicBezTo>
                    <a:pt x="110" y="149"/>
                    <a:pt x="211" y="39"/>
                    <a:pt x="358" y="39"/>
                  </a:cubicBezTo>
                  <a:cubicBezTo>
                    <a:pt x="508" y="39"/>
                    <a:pt x="593" y="153"/>
                    <a:pt x="616" y="217"/>
                  </a:cubicBezTo>
                  <a:cubicBezTo>
                    <a:pt x="615" y="215"/>
                    <a:pt x="615" y="214"/>
                    <a:pt x="614" y="213"/>
                  </a:cubicBezTo>
                  <a:cubicBezTo>
                    <a:pt x="572" y="89"/>
                    <a:pt x="454" y="0"/>
                    <a:pt x="316" y="0"/>
                  </a:cubicBezTo>
                  <a:cubicBezTo>
                    <a:pt x="141" y="0"/>
                    <a:pt x="0" y="141"/>
                    <a:pt x="0" y="316"/>
                  </a:cubicBezTo>
                  <a:cubicBezTo>
                    <a:pt x="0" y="471"/>
                    <a:pt x="112" y="605"/>
                    <a:pt x="268" y="605"/>
                  </a:cubicBezTo>
                  <a:cubicBezTo>
                    <a:pt x="393" y="605"/>
                    <a:pt x="476" y="535"/>
                    <a:pt x="515" y="439"/>
                  </a:cubicBezTo>
                  <a:cubicBezTo>
                    <a:pt x="536" y="387"/>
                    <a:pt x="521" y="325"/>
                    <a:pt x="473" y="292"/>
                  </a:cubicBezTo>
                  <a:close/>
                </a:path>
              </a:pathLst>
            </a:custGeom>
            <a:solidFill>
              <a:srgbClr val="003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096549" y="1065224"/>
              <a:ext cx="332758" cy="366495"/>
            </a:xfrm>
            <a:custGeom>
              <a:avLst/>
              <a:gdLst>
                <a:gd name="T0" fmla="*/ 508 w 521"/>
                <a:gd name="T1" fmla="*/ 184 h 574"/>
                <a:gd name="T2" fmla="*/ 248 w 521"/>
                <a:gd name="T3" fmla="*/ 0 h 574"/>
                <a:gd name="T4" fmla="*/ 0 w 521"/>
                <a:gd name="T5" fmla="*/ 209 h 574"/>
                <a:gd name="T6" fmla="*/ 5 w 521"/>
                <a:gd name="T7" fmla="*/ 253 h 574"/>
                <a:gd name="T8" fmla="*/ 2 w 521"/>
                <a:gd name="T9" fmla="*/ 231 h 574"/>
                <a:gd name="T10" fmla="*/ 212 w 521"/>
                <a:gd name="T11" fmla="*/ 56 h 574"/>
                <a:gd name="T12" fmla="*/ 472 w 521"/>
                <a:gd name="T13" fmla="*/ 316 h 574"/>
                <a:gd name="T14" fmla="*/ 313 w 521"/>
                <a:gd name="T15" fmla="*/ 573 h 574"/>
                <a:gd name="T16" fmla="*/ 313 w 521"/>
                <a:gd name="T17" fmla="*/ 574 h 574"/>
                <a:gd name="T18" fmla="*/ 521 w 521"/>
                <a:gd name="T19" fmla="*/ 277 h 574"/>
                <a:gd name="T20" fmla="*/ 508 w 521"/>
                <a:gd name="T21" fmla="*/ 18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574">
                  <a:moveTo>
                    <a:pt x="508" y="184"/>
                  </a:moveTo>
                  <a:cubicBezTo>
                    <a:pt x="489" y="122"/>
                    <a:pt x="403" y="0"/>
                    <a:pt x="248" y="0"/>
                  </a:cubicBezTo>
                  <a:cubicBezTo>
                    <a:pt x="101" y="0"/>
                    <a:pt x="0" y="110"/>
                    <a:pt x="0" y="209"/>
                  </a:cubicBezTo>
                  <a:cubicBezTo>
                    <a:pt x="0" y="228"/>
                    <a:pt x="1" y="236"/>
                    <a:pt x="5" y="253"/>
                  </a:cubicBezTo>
                  <a:cubicBezTo>
                    <a:pt x="3" y="246"/>
                    <a:pt x="2" y="238"/>
                    <a:pt x="2" y="231"/>
                  </a:cubicBezTo>
                  <a:cubicBezTo>
                    <a:pt x="2" y="128"/>
                    <a:pt x="106" y="56"/>
                    <a:pt x="212" y="56"/>
                  </a:cubicBezTo>
                  <a:cubicBezTo>
                    <a:pt x="356" y="56"/>
                    <a:pt x="472" y="173"/>
                    <a:pt x="472" y="316"/>
                  </a:cubicBezTo>
                  <a:cubicBezTo>
                    <a:pt x="472" y="429"/>
                    <a:pt x="407" y="527"/>
                    <a:pt x="313" y="573"/>
                  </a:cubicBezTo>
                  <a:cubicBezTo>
                    <a:pt x="313" y="574"/>
                    <a:pt x="313" y="574"/>
                    <a:pt x="313" y="574"/>
                  </a:cubicBezTo>
                  <a:cubicBezTo>
                    <a:pt x="435" y="530"/>
                    <a:pt x="521" y="413"/>
                    <a:pt x="521" y="277"/>
                  </a:cubicBezTo>
                  <a:cubicBezTo>
                    <a:pt x="521" y="244"/>
                    <a:pt x="517" y="216"/>
                    <a:pt x="508" y="184"/>
                  </a:cubicBezTo>
                  <a:close/>
                </a:path>
              </a:pathLst>
            </a:custGeom>
            <a:solidFill>
              <a:srgbClr val="ED1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502912" y="1086692"/>
              <a:ext cx="65939" cy="67472"/>
            </a:xfrm>
            <a:custGeom>
              <a:avLst/>
              <a:gdLst>
                <a:gd name="T0" fmla="*/ 28 w 43"/>
                <a:gd name="T1" fmla="*/ 35 h 44"/>
                <a:gd name="T2" fmla="*/ 28 w 43"/>
                <a:gd name="T3" fmla="*/ 39 h 44"/>
                <a:gd name="T4" fmla="*/ 0 w 43"/>
                <a:gd name="T5" fmla="*/ 39 h 44"/>
                <a:gd name="T6" fmla="*/ 0 w 43"/>
                <a:gd name="T7" fmla="*/ 35 h 44"/>
                <a:gd name="T8" fmla="*/ 9 w 43"/>
                <a:gd name="T9" fmla="*/ 35 h 44"/>
                <a:gd name="T10" fmla="*/ 9 w 43"/>
                <a:gd name="T11" fmla="*/ 20 h 44"/>
                <a:gd name="T12" fmla="*/ 14 w 43"/>
                <a:gd name="T13" fmla="*/ 20 h 44"/>
                <a:gd name="T14" fmla="*/ 14 w 43"/>
                <a:gd name="T15" fmla="*/ 35 h 44"/>
                <a:gd name="T16" fmla="*/ 28 w 43"/>
                <a:gd name="T17" fmla="*/ 35 h 44"/>
                <a:gd name="T18" fmla="*/ 20 w 43"/>
                <a:gd name="T19" fmla="*/ 29 h 44"/>
                <a:gd name="T20" fmla="*/ 20 w 43"/>
                <a:gd name="T21" fmla="*/ 7 h 44"/>
                <a:gd name="T22" fmla="*/ 2 w 43"/>
                <a:gd name="T23" fmla="*/ 7 h 44"/>
                <a:gd name="T24" fmla="*/ 2 w 43"/>
                <a:gd name="T25" fmla="*/ 3 h 44"/>
                <a:gd name="T26" fmla="*/ 25 w 43"/>
                <a:gd name="T27" fmla="*/ 3 h 44"/>
                <a:gd name="T28" fmla="*/ 25 w 43"/>
                <a:gd name="T29" fmla="*/ 29 h 44"/>
                <a:gd name="T30" fmla="*/ 20 w 43"/>
                <a:gd name="T31" fmla="*/ 29 h 44"/>
                <a:gd name="T32" fmla="*/ 37 w 43"/>
                <a:gd name="T33" fmla="*/ 44 h 44"/>
                <a:gd name="T34" fmla="*/ 32 w 43"/>
                <a:gd name="T35" fmla="*/ 44 h 44"/>
                <a:gd name="T36" fmla="*/ 32 w 43"/>
                <a:gd name="T37" fmla="*/ 0 h 44"/>
                <a:gd name="T38" fmla="*/ 37 w 43"/>
                <a:gd name="T39" fmla="*/ 0 h 44"/>
                <a:gd name="T40" fmla="*/ 37 w 43"/>
                <a:gd name="T41" fmla="*/ 19 h 44"/>
                <a:gd name="T42" fmla="*/ 43 w 43"/>
                <a:gd name="T43" fmla="*/ 19 h 44"/>
                <a:gd name="T44" fmla="*/ 43 w 43"/>
                <a:gd name="T45" fmla="*/ 24 h 44"/>
                <a:gd name="T46" fmla="*/ 37 w 43"/>
                <a:gd name="T47" fmla="*/ 24 h 44"/>
                <a:gd name="T48" fmla="*/ 37 w 43"/>
                <a:gd name="T4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4">
                  <a:moveTo>
                    <a:pt x="28" y="35"/>
                  </a:moveTo>
                  <a:lnTo>
                    <a:pt x="28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20"/>
                  </a:lnTo>
                  <a:lnTo>
                    <a:pt x="14" y="20"/>
                  </a:lnTo>
                  <a:lnTo>
                    <a:pt x="14" y="35"/>
                  </a:lnTo>
                  <a:lnTo>
                    <a:pt x="28" y="35"/>
                  </a:lnTo>
                  <a:close/>
                  <a:moveTo>
                    <a:pt x="20" y="29"/>
                  </a:moveTo>
                  <a:lnTo>
                    <a:pt x="20" y="7"/>
                  </a:lnTo>
                  <a:lnTo>
                    <a:pt x="2" y="7"/>
                  </a:lnTo>
                  <a:lnTo>
                    <a:pt x="2" y="3"/>
                  </a:lnTo>
                  <a:lnTo>
                    <a:pt x="25" y="3"/>
                  </a:lnTo>
                  <a:lnTo>
                    <a:pt x="25" y="29"/>
                  </a:lnTo>
                  <a:lnTo>
                    <a:pt x="20" y="29"/>
                  </a:lnTo>
                  <a:close/>
                  <a:moveTo>
                    <a:pt x="37" y="44"/>
                  </a:moveTo>
                  <a:lnTo>
                    <a:pt x="32" y="44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19"/>
                  </a:lnTo>
                  <a:lnTo>
                    <a:pt x="43" y="19"/>
                  </a:lnTo>
                  <a:lnTo>
                    <a:pt x="43" y="24"/>
                  </a:lnTo>
                  <a:lnTo>
                    <a:pt x="37" y="2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571917" y="1085158"/>
              <a:ext cx="65939" cy="69006"/>
            </a:xfrm>
            <a:custGeom>
              <a:avLst/>
              <a:gdLst>
                <a:gd name="T0" fmla="*/ 61 w 102"/>
                <a:gd name="T1" fmla="*/ 9 h 106"/>
                <a:gd name="T2" fmla="*/ 61 w 102"/>
                <a:gd name="T3" fmla="*/ 20 h 106"/>
                <a:gd name="T4" fmla="*/ 0 w 102"/>
                <a:gd name="T5" fmla="*/ 20 h 106"/>
                <a:gd name="T6" fmla="*/ 0 w 102"/>
                <a:gd name="T7" fmla="*/ 9 h 106"/>
                <a:gd name="T8" fmla="*/ 24 w 102"/>
                <a:gd name="T9" fmla="*/ 9 h 106"/>
                <a:gd name="T10" fmla="*/ 24 w 102"/>
                <a:gd name="T11" fmla="*/ 0 h 106"/>
                <a:gd name="T12" fmla="*/ 38 w 102"/>
                <a:gd name="T13" fmla="*/ 0 h 106"/>
                <a:gd name="T14" fmla="*/ 38 w 102"/>
                <a:gd name="T15" fmla="*/ 9 h 106"/>
                <a:gd name="T16" fmla="*/ 61 w 102"/>
                <a:gd name="T17" fmla="*/ 9 h 106"/>
                <a:gd name="T18" fmla="*/ 4 w 102"/>
                <a:gd name="T19" fmla="*/ 71 h 106"/>
                <a:gd name="T20" fmla="*/ 87 w 102"/>
                <a:gd name="T21" fmla="*/ 71 h 106"/>
                <a:gd name="T22" fmla="*/ 87 w 102"/>
                <a:gd name="T23" fmla="*/ 106 h 106"/>
                <a:gd name="T24" fmla="*/ 74 w 102"/>
                <a:gd name="T25" fmla="*/ 106 h 106"/>
                <a:gd name="T26" fmla="*/ 74 w 102"/>
                <a:gd name="T27" fmla="*/ 82 h 106"/>
                <a:gd name="T28" fmla="*/ 4 w 102"/>
                <a:gd name="T29" fmla="*/ 82 h 106"/>
                <a:gd name="T30" fmla="*/ 4 w 102"/>
                <a:gd name="T31" fmla="*/ 71 h 106"/>
                <a:gd name="T32" fmla="*/ 55 w 102"/>
                <a:gd name="T33" fmla="*/ 44 h 106"/>
                <a:gd name="T34" fmla="*/ 53 w 102"/>
                <a:gd name="T35" fmla="*/ 53 h 106"/>
                <a:gd name="T36" fmla="*/ 48 w 102"/>
                <a:gd name="T37" fmla="*/ 60 h 106"/>
                <a:gd name="T38" fmla="*/ 40 w 102"/>
                <a:gd name="T39" fmla="*/ 65 h 106"/>
                <a:gd name="T40" fmla="*/ 31 w 102"/>
                <a:gd name="T41" fmla="*/ 66 h 106"/>
                <a:gd name="T42" fmla="*/ 21 w 102"/>
                <a:gd name="T43" fmla="*/ 65 h 106"/>
                <a:gd name="T44" fmla="*/ 14 w 102"/>
                <a:gd name="T45" fmla="*/ 60 h 106"/>
                <a:gd name="T46" fmla="*/ 8 w 102"/>
                <a:gd name="T47" fmla="*/ 53 h 106"/>
                <a:gd name="T48" fmla="*/ 7 w 102"/>
                <a:gd name="T49" fmla="*/ 44 h 106"/>
                <a:gd name="T50" fmla="*/ 8 w 102"/>
                <a:gd name="T51" fmla="*/ 35 h 106"/>
                <a:gd name="T52" fmla="*/ 14 w 102"/>
                <a:gd name="T53" fmla="*/ 28 h 106"/>
                <a:gd name="T54" fmla="*/ 21 w 102"/>
                <a:gd name="T55" fmla="*/ 24 h 106"/>
                <a:gd name="T56" fmla="*/ 31 w 102"/>
                <a:gd name="T57" fmla="*/ 22 h 106"/>
                <a:gd name="T58" fmla="*/ 40 w 102"/>
                <a:gd name="T59" fmla="*/ 24 h 106"/>
                <a:gd name="T60" fmla="*/ 48 w 102"/>
                <a:gd name="T61" fmla="*/ 28 h 106"/>
                <a:gd name="T62" fmla="*/ 53 w 102"/>
                <a:gd name="T63" fmla="*/ 35 h 106"/>
                <a:gd name="T64" fmla="*/ 55 w 102"/>
                <a:gd name="T65" fmla="*/ 44 h 106"/>
                <a:gd name="T66" fmla="*/ 43 w 102"/>
                <a:gd name="T67" fmla="*/ 44 h 106"/>
                <a:gd name="T68" fmla="*/ 39 w 102"/>
                <a:gd name="T69" fmla="*/ 36 h 106"/>
                <a:gd name="T70" fmla="*/ 31 w 102"/>
                <a:gd name="T71" fmla="*/ 33 h 106"/>
                <a:gd name="T72" fmla="*/ 23 w 102"/>
                <a:gd name="T73" fmla="*/ 36 h 106"/>
                <a:gd name="T74" fmla="*/ 19 w 102"/>
                <a:gd name="T75" fmla="*/ 44 h 106"/>
                <a:gd name="T76" fmla="*/ 23 w 102"/>
                <a:gd name="T77" fmla="*/ 52 h 106"/>
                <a:gd name="T78" fmla="*/ 31 w 102"/>
                <a:gd name="T79" fmla="*/ 55 h 106"/>
                <a:gd name="T80" fmla="*/ 39 w 102"/>
                <a:gd name="T81" fmla="*/ 52 h 106"/>
                <a:gd name="T82" fmla="*/ 43 w 102"/>
                <a:gd name="T83" fmla="*/ 44 h 106"/>
                <a:gd name="T84" fmla="*/ 87 w 102"/>
                <a:gd name="T85" fmla="*/ 65 h 106"/>
                <a:gd name="T86" fmla="*/ 74 w 102"/>
                <a:gd name="T87" fmla="*/ 65 h 106"/>
                <a:gd name="T88" fmla="*/ 74 w 102"/>
                <a:gd name="T89" fmla="*/ 2 h 106"/>
                <a:gd name="T90" fmla="*/ 87 w 102"/>
                <a:gd name="T91" fmla="*/ 2 h 106"/>
                <a:gd name="T92" fmla="*/ 87 w 102"/>
                <a:gd name="T93" fmla="*/ 27 h 106"/>
                <a:gd name="T94" fmla="*/ 102 w 102"/>
                <a:gd name="T95" fmla="*/ 27 h 106"/>
                <a:gd name="T96" fmla="*/ 102 w 102"/>
                <a:gd name="T97" fmla="*/ 39 h 106"/>
                <a:gd name="T98" fmla="*/ 87 w 102"/>
                <a:gd name="T99" fmla="*/ 39 h 106"/>
                <a:gd name="T100" fmla="*/ 87 w 102"/>
                <a:gd name="T101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" h="106">
                  <a:moveTo>
                    <a:pt x="61" y="9"/>
                  </a:moveTo>
                  <a:cubicBezTo>
                    <a:pt x="61" y="20"/>
                    <a:pt x="61" y="20"/>
                    <a:pt x="6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9"/>
                    <a:pt x="38" y="9"/>
                    <a:pt x="38" y="9"/>
                  </a:cubicBezTo>
                  <a:lnTo>
                    <a:pt x="61" y="9"/>
                  </a:lnTo>
                  <a:close/>
                  <a:moveTo>
                    <a:pt x="4" y="71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4" y="82"/>
                    <a:pt x="4" y="82"/>
                    <a:pt x="4" y="82"/>
                  </a:cubicBezTo>
                  <a:lnTo>
                    <a:pt x="4" y="71"/>
                  </a:lnTo>
                  <a:close/>
                  <a:moveTo>
                    <a:pt x="55" y="44"/>
                  </a:moveTo>
                  <a:cubicBezTo>
                    <a:pt x="55" y="47"/>
                    <a:pt x="54" y="50"/>
                    <a:pt x="53" y="53"/>
                  </a:cubicBezTo>
                  <a:cubicBezTo>
                    <a:pt x="52" y="56"/>
                    <a:pt x="50" y="58"/>
                    <a:pt x="48" y="60"/>
                  </a:cubicBezTo>
                  <a:cubicBezTo>
                    <a:pt x="46" y="62"/>
                    <a:pt x="43" y="63"/>
                    <a:pt x="40" y="65"/>
                  </a:cubicBezTo>
                  <a:cubicBezTo>
                    <a:pt x="37" y="66"/>
                    <a:pt x="34" y="66"/>
                    <a:pt x="31" y="66"/>
                  </a:cubicBezTo>
                  <a:cubicBezTo>
                    <a:pt x="27" y="66"/>
                    <a:pt x="24" y="66"/>
                    <a:pt x="21" y="65"/>
                  </a:cubicBezTo>
                  <a:cubicBezTo>
                    <a:pt x="18" y="63"/>
                    <a:pt x="16" y="62"/>
                    <a:pt x="14" y="60"/>
                  </a:cubicBezTo>
                  <a:cubicBezTo>
                    <a:pt x="11" y="58"/>
                    <a:pt x="10" y="56"/>
                    <a:pt x="8" y="53"/>
                  </a:cubicBezTo>
                  <a:cubicBezTo>
                    <a:pt x="7" y="50"/>
                    <a:pt x="7" y="47"/>
                    <a:pt x="7" y="44"/>
                  </a:cubicBezTo>
                  <a:cubicBezTo>
                    <a:pt x="7" y="41"/>
                    <a:pt x="7" y="38"/>
                    <a:pt x="8" y="35"/>
                  </a:cubicBezTo>
                  <a:cubicBezTo>
                    <a:pt x="10" y="33"/>
                    <a:pt x="11" y="30"/>
                    <a:pt x="14" y="28"/>
                  </a:cubicBezTo>
                  <a:cubicBezTo>
                    <a:pt x="16" y="26"/>
                    <a:pt x="18" y="25"/>
                    <a:pt x="21" y="24"/>
                  </a:cubicBezTo>
                  <a:cubicBezTo>
                    <a:pt x="24" y="22"/>
                    <a:pt x="27" y="22"/>
                    <a:pt x="31" y="22"/>
                  </a:cubicBezTo>
                  <a:cubicBezTo>
                    <a:pt x="34" y="22"/>
                    <a:pt x="37" y="22"/>
                    <a:pt x="40" y="24"/>
                  </a:cubicBezTo>
                  <a:cubicBezTo>
                    <a:pt x="43" y="25"/>
                    <a:pt x="46" y="26"/>
                    <a:pt x="48" y="28"/>
                  </a:cubicBezTo>
                  <a:cubicBezTo>
                    <a:pt x="50" y="30"/>
                    <a:pt x="52" y="33"/>
                    <a:pt x="53" y="35"/>
                  </a:cubicBezTo>
                  <a:cubicBezTo>
                    <a:pt x="54" y="38"/>
                    <a:pt x="55" y="41"/>
                    <a:pt x="55" y="44"/>
                  </a:cubicBezTo>
                  <a:close/>
                  <a:moveTo>
                    <a:pt x="43" y="44"/>
                  </a:moveTo>
                  <a:cubicBezTo>
                    <a:pt x="43" y="41"/>
                    <a:pt x="41" y="38"/>
                    <a:pt x="39" y="36"/>
                  </a:cubicBezTo>
                  <a:cubicBezTo>
                    <a:pt x="37" y="34"/>
                    <a:pt x="34" y="33"/>
                    <a:pt x="31" y="33"/>
                  </a:cubicBezTo>
                  <a:cubicBezTo>
                    <a:pt x="28" y="33"/>
                    <a:pt x="25" y="34"/>
                    <a:pt x="23" y="36"/>
                  </a:cubicBezTo>
                  <a:cubicBezTo>
                    <a:pt x="20" y="38"/>
                    <a:pt x="19" y="41"/>
                    <a:pt x="19" y="44"/>
                  </a:cubicBezTo>
                  <a:cubicBezTo>
                    <a:pt x="19" y="47"/>
                    <a:pt x="20" y="50"/>
                    <a:pt x="23" y="52"/>
                  </a:cubicBezTo>
                  <a:cubicBezTo>
                    <a:pt x="25" y="54"/>
                    <a:pt x="28" y="55"/>
                    <a:pt x="31" y="55"/>
                  </a:cubicBezTo>
                  <a:cubicBezTo>
                    <a:pt x="34" y="55"/>
                    <a:pt x="37" y="54"/>
                    <a:pt x="39" y="52"/>
                  </a:cubicBezTo>
                  <a:cubicBezTo>
                    <a:pt x="41" y="50"/>
                    <a:pt x="43" y="47"/>
                    <a:pt x="43" y="44"/>
                  </a:cubicBezTo>
                  <a:close/>
                  <a:moveTo>
                    <a:pt x="87" y="65"/>
                  </a:moveTo>
                  <a:cubicBezTo>
                    <a:pt x="74" y="65"/>
                    <a:pt x="74" y="65"/>
                    <a:pt x="74" y="65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7" y="39"/>
                    <a:pt x="87" y="39"/>
                    <a:pt x="87" y="39"/>
                  </a:cubicBezTo>
                  <a:lnTo>
                    <a:pt x="87" y="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643989" y="1086692"/>
              <a:ext cx="58271" cy="67472"/>
            </a:xfrm>
            <a:custGeom>
              <a:avLst/>
              <a:gdLst>
                <a:gd name="T0" fmla="*/ 22 w 38"/>
                <a:gd name="T1" fmla="*/ 38 h 44"/>
                <a:gd name="T2" fmla="*/ 16 w 38"/>
                <a:gd name="T3" fmla="*/ 38 h 44"/>
                <a:gd name="T4" fmla="*/ 16 w 38"/>
                <a:gd name="T5" fmla="*/ 8 h 44"/>
                <a:gd name="T6" fmla="*/ 0 w 38"/>
                <a:gd name="T7" fmla="*/ 8 h 44"/>
                <a:gd name="T8" fmla="*/ 0 w 38"/>
                <a:gd name="T9" fmla="*/ 3 h 44"/>
                <a:gd name="T10" fmla="*/ 22 w 38"/>
                <a:gd name="T11" fmla="*/ 3 h 44"/>
                <a:gd name="T12" fmla="*/ 22 w 38"/>
                <a:gd name="T13" fmla="*/ 38 h 44"/>
                <a:gd name="T14" fmla="*/ 32 w 38"/>
                <a:gd name="T15" fmla="*/ 0 h 44"/>
                <a:gd name="T16" fmla="*/ 38 w 38"/>
                <a:gd name="T17" fmla="*/ 0 h 44"/>
                <a:gd name="T18" fmla="*/ 38 w 38"/>
                <a:gd name="T19" fmla="*/ 44 h 44"/>
                <a:gd name="T20" fmla="*/ 32 w 38"/>
                <a:gd name="T21" fmla="*/ 44 h 44"/>
                <a:gd name="T22" fmla="*/ 32 w 38"/>
                <a:gd name="T2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4">
                  <a:moveTo>
                    <a:pt x="22" y="38"/>
                  </a:moveTo>
                  <a:lnTo>
                    <a:pt x="16" y="38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38"/>
                  </a:lnTo>
                  <a:close/>
                  <a:moveTo>
                    <a:pt x="32" y="0"/>
                  </a:moveTo>
                  <a:lnTo>
                    <a:pt x="38" y="0"/>
                  </a:lnTo>
                  <a:lnTo>
                    <a:pt x="38" y="44"/>
                  </a:lnTo>
                  <a:lnTo>
                    <a:pt x="32" y="4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4712994" y="1085158"/>
              <a:ext cx="61338" cy="67472"/>
            </a:xfrm>
            <a:custGeom>
              <a:avLst/>
              <a:gdLst>
                <a:gd name="T0" fmla="*/ 17 w 40"/>
                <a:gd name="T1" fmla="*/ 26 h 44"/>
                <a:gd name="T2" fmla="*/ 17 w 40"/>
                <a:gd name="T3" fmla="*/ 22 h 44"/>
                <a:gd name="T4" fmla="*/ 0 w 40"/>
                <a:gd name="T5" fmla="*/ 22 h 44"/>
                <a:gd name="T6" fmla="*/ 0 w 40"/>
                <a:gd name="T7" fmla="*/ 18 h 44"/>
                <a:gd name="T8" fmla="*/ 40 w 40"/>
                <a:gd name="T9" fmla="*/ 18 h 44"/>
                <a:gd name="T10" fmla="*/ 40 w 40"/>
                <a:gd name="T11" fmla="*/ 22 h 44"/>
                <a:gd name="T12" fmla="*/ 23 w 40"/>
                <a:gd name="T13" fmla="*/ 22 h 44"/>
                <a:gd name="T14" fmla="*/ 23 w 40"/>
                <a:gd name="T15" fmla="*/ 26 h 44"/>
                <a:gd name="T16" fmla="*/ 37 w 40"/>
                <a:gd name="T17" fmla="*/ 26 h 44"/>
                <a:gd name="T18" fmla="*/ 37 w 40"/>
                <a:gd name="T19" fmla="*/ 37 h 44"/>
                <a:gd name="T20" fmla="*/ 9 w 40"/>
                <a:gd name="T21" fmla="*/ 37 h 44"/>
                <a:gd name="T22" fmla="*/ 9 w 40"/>
                <a:gd name="T23" fmla="*/ 40 h 44"/>
                <a:gd name="T24" fmla="*/ 38 w 40"/>
                <a:gd name="T25" fmla="*/ 40 h 44"/>
                <a:gd name="T26" fmla="*/ 38 w 40"/>
                <a:gd name="T27" fmla="*/ 44 h 44"/>
                <a:gd name="T28" fmla="*/ 3 w 40"/>
                <a:gd name="T29" fmla="*/ 44 h 44"/>
                <a:gd name="T30" fmla="*/ 3 w 40"/>
                <a:gd name="T31" fmla="*/ 33 h 44"/>
                <a:gd name="T32" fmla="*/ 32 w 40"/>
                <a:gd name="T33" fmla="*/ 33 h 44"/>
                <a:gd name="T34" fmla="*/ 32 w 40"/>
                <a:gd name="T35" fmla="*/ 30 h 44"/>
                <a:gd name="T36" fmla="*/ 3 w 40"/>
                <a:gd name="T37" fmla="*/ 30 h 44"/>
                <a:gd name="T38" fmla="*/ 3 w 40"/>
                <a:gd name="T39" fmla="*/ 26 h 44"/>
                <a:gd name="T40" fmla="*/ 17 w 40"/>
                <a:gd name="T41" fmla="*/ 26 h 44"/>
                <a:gd name="T42" fmla="*/ 20 w 40"/>
                <a:gd name="T43" fmla="*/ 6 h 44"/>
                <a:gd name="T44" fmla="*/ 5 w 40"/>
                <a:gd name="T45" fmla="*/ 17 h 44"/>
                <a:gd name="T46" fmla="*/ 2 w 40"/>
                <a:gd name="T47" fmla="*/ 13 h 44"/>
                <a:gd name="T48" fmla="*/ 20 w 40"/>
                <a:gd name="T49" fmla="*/ 0 h 44"/>
                <a:gd name="T50" fmla="*/ 39 w 40"/>
                <a:gd name="T51" fmla="*/ 13 h 44"/>
                <a:gd name="T52" fmla="*/ 35 w 40"/>
                <a:gd name="T53" fmla="*/ 17 h 44"/>
                <a:gd name="T54" fmla="*/ 20 w 40"/>
                <a:gd name="T5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44">
                  <a:moveTo>
                    <a:pt x="17" y="26"/>
                  </a:moveTo>
                  <a:lnTo>
                    <a:pt x="17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37" y="26"/>
                  </a:lnTo>
                  <a:lnTo>
                    <a:pt x="37" y="37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38" y="40"/>
                  </a:lnTo>
                  <a:lnTo>
                    <a:pt x="38" y="44"/>
                  </a:lnTo>
                  <a:lnTo>
                    <a:pt x="3" y="44"/>
                  </a:lnTo>
                  <a:lnTo>
                    <a:pt x="3" y="33"/>
                  </a:lnTo>
                  <a:lnTo>
                    <a:pt x="32" y="33"/>
                  </a:lnTo>
                  <a:lnTo>
                    <a:pt x="32" y="30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17" y="26"/>
                  </a:lnTo>
                  <a:close/>
                  <a:moveTo>
                    <a:pt x="20" y="6"/>
                  </a:moveTo>
                  <a:lnTo>
                    <a:pt x="5" y="17"/>
                  </a:lnTo>
                  <a:lnTo>
                    <a:pt x="2" y="13"/>
                  </a:lnTo>
                  <a:lnTo>
                    <a:pt x="20" y="0"/>
                  </a:lnTo>
                  <a:lnTo>
                    <a:pt x="39" y="13"/>
                  </a:lnTo>
                  <a:lnTo>
                    <a:pt x="35" y="17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4786671" y="1085121"/>
              <a:ext cx="58271" cy="69006"/>
            </a:xfrm>
            <a:custGeom>
              <a:avLst/>
              <a:gdLst>
                <a:gd name="T0" fmla="*/ 0 w 92"/>
                <a:gd name="T1" fmla="*/ 14 h 108"/>
                <a:gd name="T2" fmla="*/ 0 w 92"/>
                <a:gd name="T3" fmla="*/ 3 h 108"/>
                <a:gd name="T4" fmla="*/ 60 w 92"/>
                <a:gd name="T5" fmla="*/ 3 h 108"/>
                <a:gd name="T6" fmla="*/ 60 w 92"/>
                <a:gd name="T7" fmla="*/ 14 h 108"/>
                <a:gd name="T8" fmla="*/ 34 w 92"/>
                <a:gd name="T9" fmla="*/ 14 h 108"/>
                <a:gd name="T10" fmla="*/ 61 w 92"/>
                <a:gd name="T11" fmla="*/ 47 h 108"/>
                <a:gd name="T12" fmla="*/ 52 w 92"/>
                <a:gd name="T13" fmla="*/ 54 h 108"/>
                <a:gd name="T14" fmla="*/ 30 w 92"/>
                <a:gd name="T15" fmla="*/ 27 h 108"/>
                <a:gd name="T16" fmla="*/ 9 w 92"/>
                <a:gd name="T17" fmla="*/ 56 h 108"/>
                <a:gd name="T18" fmla="*/ 0 w 92"/>
                <a:gd name="T19" fmla="*/ 48 h 108"/>
                <a:gd name="T20" fmla="*/ 26 w 92"/>
                <a:gd name="T21" fmla="*/ 14 h 108"/>
                <a:gd name="T22" fmla="*/ 0 w 92"/>
                <a:gd name="T23" fmla="*/ 14 h 108"/>
                <a:gd name="T24" fmla="*/ 83 w 92"/>
                <a:gd name="T25" fmla="*/ 82 h 108"/>
                <a:gd name="T26" fmla="*/ 81 w 92"/>
                <a:gd name="T27" fmla="*/ 92 h 108"/>
                <a:gd name="T28" fmla="*/ 75 w 92"/>
                <a:gd name="T29" fmla="*/ 100 h 108"/>
                <a:gd name="T30" fmla="*/ 66 w 92"/>
                <a:gd name="T31" fmla="*/ 106 h 108"/>
                <a:gd name="T32" fmla="*/ 56 w 92"/>
                <a:gd name="T33" fmla="*/ 108 h 108"/>
                <a:gd name="T34" fmla="*/ 45 w 92"/>
                <a:gd name="T35" fmla="*/ 106 h 108"/>
                <a:gd name="T36" fmla="*/ 37 w 92"/>
                <a:gd name="T37" fmla="*/ 100 h 108"/>
                <a:gd name="T38" fmla="*/ 31 w 92"/>
                <a:gd name="T39" fmla="*/ 92 h 108"/>
                <a:gd name="T40" fmla="*/ 29 w 92"/>
                <a:gd name="T41" fmla="*/ 82 h 108"/>
                <a:gd name="T42" fmla="*/ 31 w 92"/>
                <a:gd name="T43" fmla="*/ 72 h 108"/>
                <a:gd name="T44" fmla="*/ 37 w 92"/>
                <a:gd name="T45" fmla="*/ 64 h 108"/>
                <a:gd name="T46" fmla="*/ 45 w 92"/>
                <a:gd name="T47" fmla="*/ 59 h 108"/>
                <a:gd name="T48" fmla="*/ 56 w 92"/>
                <a:gd name="T49" fmla="*/ 57 h 108"/>
                <a:gd name="T50" fmla="*/ 66 w 92"/>
                <a:gd name="T51" fmla="*/ 59 h 108"/>
                <a:gd name="T52" fmla="*/ 75 w 92"/>
                <a:gd name="T53" fmla="*/ 64 h 108"/>
                <a:gd name="T54" fmla="*/ 81 w 92"/>
                <a:gd name="T55" fmla="*/ 72 h 108"/>
                <a:gd name="T56" fmla="*/ 83 w 92"/>
                <a:gd name="T57" fmla="*/ 82 h 108"/>
                <a:gd name="T58" fmla="*/ 70 w 92"/>
                <a:gd name="T59" fmla="*/ 82 h 108"/>
                <a:gd name="T60" fmla="*/ 66 w 92"/>
                <a:gd name="T61" fmla="*/ 72 h 108"/>
                <a:gd name="T62" fmla="*/ 56 w 92"/>
                <a:gd name="T63" fmla="*/ 68 h 108"/>
                <a:gd name="T64" fmla="*/ 46 w 92"/>
                <a:gd name="T65" fmla="*/ 72 h 108"/>
                <a:gd name="T66" fmla="*/ 41 w 92"/>
                <a:gd name="T67" fmla="*/ 82 h 108"/>
                <a:gd name="T68" fmla="*/ 46 w 92"/>
                <a:gd name="T69" fmla="*/ 92 h 108"/>
                <a:gd name="T70" fmla="*/ 56 w 92"/>
                <a:gd name="T71" fmla="*/ 96 h 108"/>
                <a:gd name="T72" fmla="*/ 66 w 92"/>
                <a:gd name="T73" fmla="*/ 92 h 108"/>
                <a:gd name="T74" fmla="*/ 70 w 92"/>
                <a:gd name="T75" fmla="*/ 82 h 108"/>
                <a:gd name="T76" fmla="*/ 79 w 92"/>
                <a:gd name="T77" fmla="*/ 55 h 108"/>
                <a:gd name="T78" fmla="*/ 79 w 92"/>
                <a:gd name="T79" fmla="*/ 33 h 108"/>
                <a:gd name="T80" fmla="*/ 59 w 92"/>
                <a:gd name="T81" fmla="*/ 33 h 108"/>
                <a:gd name="T82" fmla="*/ 59 w 92"/>
                <a:gd name="T83" fmla="*/ 22 h 108"/>
                <a:gd name="T84" fmla="*/ 79 w 92"/>
                <a:gd name="T85" fmla="*/ 22 h 108"/>
                <a:gd name="T86" fmla="*/ 79 w 92"/>
                <a:gd name="T87" fmla="*/ 0 h 108"/>
                <a:gd name="T88" fmla="*/ 92 w 92"/>
                <a:gd name="T89" fmla="*/ 0 h 108"/>
                <a:gd name="T90" fmla="*/ 92 w 92"/>
                <a:gd name="T91" fmla="*/ 55 h 108"/>
                <a:gd name="T92" fmla="*/ 79 w 92"/>
                <a:gd name="T93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" h="108">
                  <a:moveTo>
                    <a:pt x="0" y="1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0" y="14"/>
                  </a:lnTo>
                  <a:close/>
                  <a:moveTo>
                    <a:pt x="83" y="82"/>
                  </a:moveTo>
                  <a:cubicBezTo>
                    <a:pt x="83" y="86"/>
                    <a:pt x="82" y="89"/>
                    <a:pt x="81" y="92"/>
                  </a:cubicBezTo>
                  <a:cubicBezTo>
                    <a:pt x="79" y="95"/>
                    <a:pt x="77" y="98"/>
                    <a:pt x="75" y="100"/>
                  </a:cubicBezTo>
                  <a:cubicBezTo>
                    <a:pt x="73" y="103"/>
                    <a:pt x="70" y="105"/>
                    <a:pt x="66" y="106"/>
                  </a:cubicBezTo>
                  <a:cubicBezTo>
                    <a:pt x="63" y="107"/>
                    <a:pt x="60" y="108"/>
                    <a:pt x="56" y="108"/>
                  </a:cubicBezTo>
                  <a:cubicBezTo>
                    <a:pt x="52" y="108"/>
                    <a:pt x="49" y="107"/>
                    <a:pt x="45" y="106"/>
                  </a:cubicBezTo>
                  <a:cubicBezTo>
                    <a:pt x="42" y="105"/>
                    <a:pt x="39" y="103"/>
                    <a:pt x="37" y="100"/>
                  </a:cubicBezTo>
                  <a:cubicBezTo>
                    <a:pt x="34" y="98"/>
                    <a:pt x="32" y="95"/>
                    <a:pt x="31" y="92"/>
                  </a:cubicBezTo>
                  <a:cubicBezTo>
                    <a:pt x="29" y="89"/>
                    <a:pt x="29" y="86"/>
                    <a:pt x="29" y="82"/>
                  </a:cubicBezTo>
                  <a:cubicBezTo>
                    <a:pt x="29" y="79"/>
                    <a:pt x="29" y="75"/>
                    <a:pt x="31" y="72"/>
                  </a:cubicBezTo>
                  <a:cubicBezTo>
                    <a:pt x="32" y="69"/>
                    <a:pt x="34" y="67"/>
                    <a:pt x="37" y="64"/>
                  </a:cubicBezTo>
                  <a:cubicBezTo>
                    <a:pt x="39" y="62"/>
                    <a:pt x="42" y="60"/>
                    <a:pt x="45" y="59"/>
                  </a:cubicBezTo>
                  <a:cubicBezTo>
                    <a:pt x="49" y="57"/>
                    <a:pt x="52" y="57"/>
                    <a:pt x="56" y="57"/>
                  </a:cubicBezTo>
                  <a:cubicBezTo>
                    <a:pt x="60" y="57"/>
                    <a:pt x="63" y="57"/>
                    <a:pt x="66" y="59"/>
                  </a:cubicBezTo>
                  <a:cubicBezTo>
                    <a:pt x="70" y="60"/>
                    <a:pt x="73" y="62"/>
                    <a:pt x="75" y="64"/>
                  </a:cubicBezTo>
                  <a:cubicBezTo>
                    <a:pt x="77" y="67"/>
                    <a:pt x="79" y="69"/>
                    <a:pt x="81" y="72"/>
                  </a:cubicBezTo>
                  <a:cubicBezTo>
                    <a:pt x="82" y="75"/>
                    <a:pt x="83" y="79"/>
                    <a:pt x="83" y="82"/>
                  </a:cubicBezTo>
                  <a:close/>
                  <a:moveTo>
                    <a:pt x="70" y="82"/>
                  </a:moveTo>
                  <a:cubicBezTo>
                    <a:pt x="70" y="78"/>
                    <a:pt x="69" y="75"/>
                    <a:pt x="66" y="72"/>
                  </a:cubicBezTo>
                  <a:cubicBezTo>
                    <a:pt x="63" y="69"/>
                    <a:pt x="60" y="68"/>
                    <a:pt x="56" y="68"/>
                  </a:cubicBezTo>
                  <a:cubicBezTo>
                    <a:pt x="52" y="68"/>
                    <a:pt x="48" y="69"/>
                    <a:pt x="46" y="72"/>
                  </a:cubicBezTo>
                  <a:cubicBezTo>
                    <a:pt x="43" y="75"/>
                    <a:pt x="41" y="78"/>
                    <a:pt x="41" y="82"/>
                  </a:cubicBezTo>
                  <a:cubicBezTo>
                    <a:pt x="41" y="86"/>
                    <a:pt x="43" y="90"/>
                    <a:pt x="46" y="92"/>
                  </a:cubicBezTo>
                  <a:cubicBezTo>
                    <a:pt x="48" y="95"/>
                    <a:pt x="52" y="96"/>
                    <a:pt x="56" y="96"/>
                  </a:cubicBezTo>
                  <a:cubicBezTo>
                    <a:pt x="60" y="96"/>
                    <a:pt x="63" y="95"/>
                    <a:pt x="66" y="92"/>
                  </a:cubicBezTo>
                  <a:cubicBezTo>
                    <a:pt x="69" y="90"/>
                    <a:pt x="70" y="86"/>
                    <a:pt x="70" y="82"/>
                  </a:cubicBezTo>
                  <a:close/>
                  <a:moveTo>
                    <a:pt x="79" y="5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55"/>
                    <a:pt x="92" y="55"/>
                    <a:pt x="92" y="55"/>
                  </a:cubicBezTo>
                  <a:lnTo>
                    <a:pt x="79" y="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4852538" y="1089759"/>
              <a:ext cx="61338" cy="59805"/>
            </a:xfrm>
            <a:custGeom>
              <a:avLst/>
              <a:gdLst>
                <a:gd name="T0" fmla="*/ 32 w 40"/>
                <a:gd name="T1" fmla="*/ 7 h 39"/>
                <a:gd name="T2" fmla="*/ 32 w 40"/>
                <a:gd name="T3" fmla="*/ 0 h 39"/>
                <a:gd name="T4" fmla="*/ 37 w 40"/>
                <a:gd name="T5" fmla="*/ 0 h 39"/>
                <a:gd name="T6" fmla="*/ 37 w 40"/>
                <a:gd name="T7" fmla="*/ 25 h 39"/>
                <a:gd name="T8" fmla="*/ 23 w 40"/>
                <a:gd name="T9" fmla="*/ 25 h 39"/>
                <a:gd name="T10" fmla="*/ 23 w 40"/>
                <a:gd name="T11" fmla="*/ 34 h 39"/>
                <a:gd name="T12" fmla="*/ 40 w 40"/>
                <a:gd name="T13" fmla="*/ 34 h 39"/>
                <a:gd name="T14" fmla="*/ 40 w 40"/>
                <a:gd name="T15" fmla="*/ 39 h 39"/>
                <a:gd name="T16" fmla="*/ 0 w 40"/>
                <a:gd name="T17" fmla="*/ 39 h 39"/>
                <a:gd name="T18" fmla="*/ 0 w 40"/>
                <a:gd name="T19" fmla="*/ 34 h 39"/>
                <a:gd name="T20" fmla="*/ 17 w 40"/>
                <a:gd name="T21" fmla="*/ 34 h 39"/>
                <a:gd name="T22" fmla="*/ 17 w 40"/>
                <a:gd name="T23" fmla="*/ 25 h 39"/>
                <a:gd name="T24" fmla="*/ 3 w 40"/>
                <a:gd name="T25" fmla="*/ 25 h 39"/>
                <a:gd name="T26" fmla="*/ 3 w 40"/>
                <a:gd name="T27" fmla="*/ 0 h 39"/>
                <a:gd name="T28" fmla="*/ 9 w 40"/>
                <a:gd name="T29" fmla="*/ 0 h 39"/>
                <a:gd name="T30" fmla="*/ 9 w 40"/>
                <a:gd name="T31" fmla="*/ 7 h 39"/>
                <a:gd name="T32" fmla="*/ 32 w 40"/>
                <a:gd name="T33" fmla="*/ 7 h 39"/>
                <a:gd name="T34" fmla="*/ 32 w 40"/>
                <a:gd name="T35" fmla="*/ 20 h 39"/>
                <a:gd name="T36" fmla="*/ 32 w 40"/>
                <a:gd name="T37" fmla="*/ 12 h 39"/>
                <a:gd name="T38" fmla="*/ 9 w 40"/>
                <a:gd name="T39" fmla="*/ 12 h 39"/>
                <a:gd name="T40" fmla="*/ 9 w 40"/>
                <a:gd name="T41" fmla="*/ 20 h 39"/>
                <a:gd name="T42" fmla="*/ 32 w 40"/>
                <a:gd name="T43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39">
                  <a:moveTo>
                    <a:pt x="32" y="7"/>
                  </a:moveTo>
                  <a:lnTo>
                    <a:pt x="32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23" y="25"/>
                  </a:lnTo>
                  <a:lnTo>
                    <a:pt x="23" y="34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3" y="25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32" y="7"/>
                  </a:lnTo>
                  <a:close/>
                  <a:moveTo>
                    <a:pt x="32" y="20"/>
                  </a:moveTo>
                  <a:lnTo>
                    <a:pt x="32" y="12"/>
                  </a:lnTo>
                  <a:lnTo>
                    <a:pt x="9" y="12"/>
                  </a:lnTo>
                  <a:lnTo>
                    <a:pt x="9" y="20"/>
                  </a:lnTo>
                  <a:lnTo>
                    <a:pt x="32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923076" y="1088225"/>
              <a:ext cx="61338" cy="69006"/>
            </a:xfrm>
            <a:custGeom>
              <a:avLst/>
              <a:gdLst>
                <a:gd name="T0" fmla="*/ 8 w 96"/>
                <a:gd name="T1" fmla="*/ 43 h 108"/>
                <a:gd name="T2" fmla="*/ 8 w 96"/>
                <a:gd name="T3" fmla="*/ 0 h 108"/>
                <a:gd name="T4" fmla="*/ 88 w 96"/>
                <a:gd name="T5" fmla="*/ 0 h 108"/>
                <a:gd name="T6" fmla="*/ 88 w 96"/>
                <a:gd name="T7" fmla="*/ 11 h 108"/>
                <a:gd name="T8" fmla="*/ 21 w 96"/>
                <a:gd name="T9" fmla="*/ 11 h 108"/>
                <a:gd name="T10" fmla="*/ 21 w 96"/>
                <a:gd name="T11" fmla="*/ 16 h 108"/>
                <a:gd name="T12" fmla="*/ 88 w 96"/>
                <a:gd name="T13" fmla="*/ 16 h 108"/>
                <a:gd name="T14" fmla="*/ 88 w 96"/>
                <a:gd name="T15" fmla="*/ 26 h 108"/>
                <a:gd name="T16" fmla="*/ 21 w 96"/>
                <a:gd name="T17" fmla="*/ 26 h 108"/>
                <a:gd name="T18" fmla="*/ 21 w 96"/>
                <a:gd name="T19" fmla="*/ 32 h 108"/>
                <a:gd name="T20" fmla="*/ 89 w 96"/>
                <a:gd name="T21" fmla="*/ 32 h 108"/>
                <a:gd name="T22" fmla="*/ 89 w 96"/>
                <a:gd name="T23" fmla="*/ 43 h 108"/>
                <a:gd name="T24" fmla="*/ 55 w 96"/>
                <a:gd name="T25" fmla="*/ 43 h 108"/>
                <a:gd name="T26" fmla="*/ 55 w 96"/>
                <a:gd name="T27" fmla="*/ 49 h 108"/>
                <a:gd name="T28" fmla="*/ 96 w 96"/>
                <a:gd name="T29" fmla="*/ 49 h 108"/>
                <a:gd name="T30" fmla="*/ 96 w 96"/>
                <a:gd name="T31" fmla="*/ 60 h 108"/>
                <a:gd name="T32" fmla="*/ 0 w 96"/>
                <a:gd name="T33" fmla="*/ 60 h 108"/>
                <a:gd name="T34" fmla="*/ 0 w 96"/>
                <a:gd name="T35" fmla="*/ 49 h 108"/>
                <a:gd name="T36" fmla="*/ 42 w 96"/>
                <a:gd name="T37" fmla="*/ 49 h 108"/>
                <a:gd name="T38" fmla="*/ 42 w 96"/>
                <a:gd name="T39" fmla="*/ 43 h 108"/>
                <a:gd name="T40" fmla="*/ 8 w 96"/>
                <a:gd name="T41" fmla="*/ 43 h 108"/>
                <a:gd name="T42" fmla="*/ 74 w 96"/>
                <a:gd name="T43" fmla="*/ 85 h 108"/>
                <a:gd name="T44" fmla="*/ 72 w 96"/>
                <a:gd name="T45" fmla="*/ 94 h 108"/>
                <a:gd name="T46" fmla="*/ 66 w 96"/>
                <a:gd name="T47" fmla="*/ 101 h 108"/>
                <a:gd name="T48" fmla="*/ 58 w 96"/>
                <a:gd name="T49" fmla="*/ 106 h 108"/>
                <a:gd name="T50" fmla="*/ 48 w 96"/>
                <a:gd name="T51" fmla="*/ 108 h 108"/>
                <a:gd name="T52" fmla="*/ 38 w 96"/>
                <a:gd name="T53" fmla="*/ 106 h 108"/>
                <a:gd name="T54" fmla="*/ 30 w 96"/>
                <a:gd name="T55" fmla="*/ 101 h 108"/>
                <a:gd name="T56" fmla="*/ 25 w 96"/>
                <a:gd name="T57" fmla="*/ 94 h 108"/>
                <a:gd name="T58" fmla="*/ 23 w 96"/>
                <a:gd name="T59" fmla="*/ 85 h 108"/>
                <a:gd name="T60" fmla="*/ 25 w 96"/>
                <a:gd name="T61" fmla="*/ 76 h 108"/>
                <a:gd name="T62" fmla="*/ 30 w 96"/>
                <a:gd name="T63" fmla="*/ 69 h 108"/>
                <a:gd name="T64" fmla="*/ 38 w 96"/>
                <a:gd name="T65" fmla="*/ 64 h 108"/>
                <a:gd name="T66" fmla="*/ 48 w 96"/>
                <a:gd name="T67" fmla="*/ 62 h 108"/>
                <a:gd name="T68" fmla="*/ 58 w 96"/>
                <a:gd name="T69" fmla="*/ 64 h 108"/>
                <a:gd name="T70" fmla="*/ 66 w 96"/>
                <a:gd name="T71" fmla="*/ 69 h 108"/>
                <a:gd name="T72" fmla="*/ 72 w 96"/>
                <a:gd name="T73" fmla="*/ 76 h 108"/>
                <a:gd name="T74" fmla="*/ 74 w 96"/>
                <a:gd name="T75" fmla="*/ 85 h 108"/>
                <a:gd name="T76" fmla="*/ 61 w 96"/>
                <a:gd name="T77" fmla="*/ 85 h 108"/>
                <a:gd name="T78" fmla="*/ 57 w 96"/>
                <a:gd name="T79" fmla="*/ 76 h 108"/>
                <a:gd name="T80" fmla="*/ 48 w 96"/>
                <a:gd name="T81" fmla="*/ 73 h 108"/>
                <a:gd name="T82" fmla="*/ 39 w 96"/>
                <a:gd name="T83" fmla="*/ 76 h 108"/>
                <a:gd name="T84" fmla="*/ 35 w 96"/>
                <a:gd name="T85" fmla="*/ 85 h 108"/>
                <a:gd name="T86" fmla="*/ 39 w 96"/>
                <a:gd name="T87" fmla="*/ 94 h 108"/>
                <a:gd name="T88" fmla="*/ 48 w 96"/>
                <a:gd name="T89" fmla="*/ 98 h 108"/>
                <a:gd name="T90" fmla="*/ 57 w 96"/>
                <a:gd name="T91" fmla="*/ 94 h 108"/>
                <a:gd name="T92" fmla="*/ 61 w 96"/>
                <a:gd name="T93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" h="108">
                  <a:moveTo>
                    <a:pt x="8" y="43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8" y="43"/>
                  </a:lnTo>
                  <a:close/>
                  <a:moveTo>
                    <a:pt x="74" y="85"/>
                  </a:moveTo>
                  <a:cubicBezTo>
                    <a:pt x="74" y="88"/>
                    <a:pt x="73" y="91"/>
                    <a:pt x="72" y="94"/>
                  </a:cubicBezTo>
                  <a:cubicBezTo>
                    <a:pt x="70" y="97"/>
                    <a:pt x="69" y="99"/>
                    <a:pt x="66" y="101"/>
                  </a:cubicBezTo>
                  <a:cubicBezTo>
                    <a:pt x="64" y="103"/>
                    <a:pt x="61" y="105"/>
                    <a:pt x="58" y="106"/>
                  </a:cubicBezTo>
                  <a:cubicBezTo>
                    <a:pt x="55" y="108"/>
                    <a:pt x="52" y="108"/>
                    <a:pt x="48" y="108"/>
                  </a:cubicBezTo>
                  <a:cubicBezTo>
                    <a:pt x="45" y="108"/>
                    <a:pt x="41" y="108"/>
                    <a:pt x="38" y="106"/>
                  </a:cubicBezTo>
                  <a:cubicBezTo>
                    <a:pt x="35" y="105"/>
                    <a:pt x="32" y="103"/>
                    <a:pt x="30" y="101"/>
                  </a:cubicBezTo>
                  <a:cubicBezTo>
                    <a:pt x="28" y="99"/>
                    <a:pt x="26" y="97"/>
                    <a:pt x="25" y="94"/>
                  </a:cubicBezTo>
                  <a:cubicBezTo>
                    <a:pt x="23" y="91"/>
                    <a:pt x="23" y="88"/>
                    <a:pt x="23" y="85"/>
                  </a:cubicBezTo>
                  <a:cubicBezTo>
                    <a:pt x="23" y="82"/>
                    <a:pt x="23" y="79"/>
                    <a:pt x="25" y="76"/>
                  </a:cubicBezTo>
                  <a:cubicBezTo>
                    <a:pt x="26" y="74"/>
                    <a:pt x="28" y="71"/>
                    <a:pt x="30" y="69"/>
                  </a:cubicBezTo>
                  <a:cubicBezTo>
                    <a:pt x="32" y="67"/>
                    <a:pt x="35" y="65"/>
                    <a:pt x="38" y="64"/>
                  </a:cubicBezTo>
                  <a:cubicBezTo>
                    <a:pt x="41" y="63"/>
                    <a:pt x="45" y="62"/>
                    <a:pt x="48" y="62"/>
                  </a:cubicBezTo>
                  <a:cubicBezTo>
                    <a:pt x="52" y="62"/>
                    <a:pt x="55" y="63"/>
                    <a:pt x="58" y="64"/>
                  </a:cubicBezTo>
                  <a:cubicBezTo>
                    <a:pt x="61" y="65"/>
                    <a:pt x="64" y="67"/>
                    <a:pt x="66" y="69"/>
                  </a:cubicBezTo>
                  <a:cubicBezTo>
                    <a:pt x="69" y="71"/>
                    <a:pt x="70" y="74"/>
                    <a:pt x="72" y="76"/>
                  </a:cubicBezTo>
                  <a:cubicBezTo>
                    <a:pt x="73" y="79"/>
                    <a:pt x="74" y="82"/>
                    <a:pt x="74" y="85"/>
                  </a:cubicBezTo>
                  <a:close/>
                  <a:moveTo>
                    <a:pt x="61" y="85"/>
                  </a:moveTo>
                  <a:cubicBezTo>
                    <a:pt x="61" y="82"/>
                    <a:pt x="60" y="79"/>
                    <a:pt x="57" y="76"/>
                  </a:cubicBezTo>
                  <a:cubicBezTo>
                    <a:pt x="55" y="74"/>
                    <a:pt x="52" y="73"/>
                    <a:pt x="48" y="73"/>
                  </a:cubicBezTo>
                  <a:cubicBezTo>
                    <a:pt x="45" y="73"/>
                    <a:pt x="42" y="74"/>
                    <a:pt x="39" y="76"/>
                  </a:cubicBezTo>
                  <a:cubicBezTo>
                    <a:pt x="37" y="79"/>
                    <a:pt x="35" y="82"/>
                    <a:pt x="35" y="85"/>
                  </a:cubicBezTo>
                  <a:cubicBezTo>
                    <a:pt x="35" y="88"/>
                    <a:pt x="37" y="91"/>
                    <a:pt x="39" y="94"/>
                  </a:cubicBezTo>
                  <a:cubicBezTo>
                    <a:pt x="42" y="96"/>
                    <a:pt x="45" y="98"/>
                    <a:pt x="48" y="98"/>
                  </a:cubicBezTo>
                  <a:cubicBezTo>
                    <a:pt x="52" y="98"/>
                    <a:pt x="55" y="96"/>
                    <a:pt x="57" y="94"/>
                  </a:cubicBezTo>
                  <a:cubicBezTo>
                    <a:pt x="60" y="91"/>
                    <a:pt x="61" y="88"/>
                    <a:pt x="61" y="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992081" y="1086692"/>
              <a:ext cx="59805" cy="65939"/>
            </a:xfrm>
            <a:custGeom>
              <a:avLst/>
              <a:gdLst>
                <a:gd name="T0" fmla="*/ 13 w 39"/>
                <a:gd name="T1" fmla="*/ 0 h 43"/>
                <a:gd name="T2" fmla="*/ 27 w 39"/>
                <a:gd name="T3" fmla="*/ 22 h 43"/>
                <a:gd name="T4" fmla="*/ 23 w 39"/>
                <a:gd name="T5" fmla="*/ 25 h 43"/>
                <a:gd name="T6" fmla="*/ 13 w 39"/>
                <a:gd name="T7" fmla="*/ 9 h 43"/>
                <a:gd name="T8" fmla="*/ 4 w 39"/>
                <a:gd name="T9" fmla="*/ 25 h 43"/>
                <a:gd name="T10" fmla="*/ 0 w 39"/>
                <a:gd name="T11" fmla="*/ 23 h 43"/>
                <a:gd name="T12" fmla="*/ 13 w 39"/>
                <a:gd name="T13" fmla="*/ 0 h 43"/>
                <a:gd name="T14" fmla="*/ 3 w 39"/>
                <a:gd name="T15" fmla="*/ 43 h 43"/>
                <a:gd name="T16" fmla="*/ 3 w 39"/>
                <a:gd name="T17" fmla="*/ 29 h 43"/>
                <a:gd name="T18" fmla="*/ 8 w 39"/>
                <a:gd name="T19" fmla="*/ 29 h 43"/>
                <a:gd name="T20" fmla="*/ 8 w 39"/>
                <a:gd name="T21" fmla="*/ 38 h 43"/>
                <a:gd name="T22" fmla="*/ 39 w 39"/>
                <a:gd name="T23" fmla="*/ 38 h 43"/>
                <a:gd name="T24" fmla="*/ 39 w 39"/>
                <a:gd name="T25" fmla="*/ 43 h 43"/>
                <a:gd name="T26" fmla="*/ 3 w 39"/>
                <a:gd name="T27" fmla="*/ 43 h 43"/>
                <a:gd name="T28" fmla="*/ 33 w 39"/>
                <a:gd name="T29" fmla="*/ 28 h 43"/>
                <a:gd name="T30" fmla="*/ 33 w 39"/>
                <a:gd name="T31" fmla="*/ 0 h 43"/>
                <a:gd name="T32" fmla="*/ 38 w 39"/>
                <a:gd name="T33" fmla="*/ 0 h 43"/>
                <a:gd name="T34" fmla="*/ 38 w 39"/>
                <a:gd name="T35" fmla="*/ 28 h 43"/>
                <a:gd name="T36" fmla="*/ 33 w 39"/>
                <a:gd name="T3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3">
                  <a:moveTo>
                    <a:pt x="13" y="0"/>
                  </a:moveTo>
                  <a:lnTo>
                    <a:pt x="27" y="22"/>
                  </a:lnTo>
                  <a:lnTo>
                    <a:pt x="23" y="25"/>
                  </a:lnTo>
                  <a:lnTo>
                    <a:pt x="13" y="9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13" y="0"/>
                  </a:lnTo>
                  <a:close/>
                  <a:moveTo>
                    <a:pt x="3" y="43"/>
                  </a:moveTo>
                  <a:lnTo>
                    <a:pt x="3" y="29"/>
                  </a:lnTo>
                  <a:lnTo>
                    <a:pt x="8" y="29"/>
                  </a:lnTo>
                  <a:lnTo>
                    <a:pt x="8" y="38"/>
                  </a:lnTo>
                  <a:lnTo>
                    <a:pt x="39" y="38"/>
                  </a:lnTo>
                  <a:lnTo>
                    <a:pt x="39" y="43"/>
                  </a:lnTo>
                  <a:lnTo>
                    <a:pt x="3" y="43"/>
                  </a:lnTo>
                  <a:close/>
                  <a:moveTo>
                    <a:pt x="33" y="28"/>
                  </a:moveTo>
                  <a:lnTo>
                    <a:pt x="33" y="0"/>
                  </a:lnTo>
                  <a:lnTo>
                    <a:pt x="38" y="0"/>
                  </a:lnTo>
                  <a:lnTo>
                    <a:pt x="38" y="28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062619" y="1088225"/>
              <a:ext cx="61338" cy="65939"/>
            </a:xfrm>
            <a:custGeom>
              <a:avLst/>
              <a:gdLst>
                <a:gd name="T0" fmla="*/ 0 w 40"/>
                <a:gd name="T1" fmla="*/ 27 h 43"/>
                <a:gd name="T2" fmla="*/ 40 w 40"/>
                <a:gd name="T3" fmla="*/ 27 h 43"/>
                <a:gd name="T4" fmla="*/ 40 w 40"/>
                <a:gd name="T5" fmla="*/ 32 h 43"/>
                <a:gd name="T6" fmla="*/ 23 w 40"/>
                <a:gd name="T7" fmla="*/ 32 h 43"/>
                <a:gd name="T8" fmla="*/ 23 w 40"/>
                <a:gd name="T9" fmla="*/ 43 h 43"/>
                <a:gd name="T10" fmla="*/ 17 w 40"/>
                <a:gd name="T11" fmla="*/ 43 h 43"/>
                <a:gd name="T12" fmla="*/ 17 w 40"/>
                <a:gd name="T13" fmla="*/ 32 h 43"/>
                <a:gd name="T14" fmla="*/ 0 w 40"/>
                <a:gd name="T15" fmla="*/ 32 h 43"/>
                <a:gd name="T16" fmla="*/ 0 w 40"/>
                <a:gd name="T17" fmla="*/ 27 h 43"/>
                <a:gd name="T18" fmla="*/ 9 w 40"/>
                <a:gd name="T19" fmla="*/ 5 h 43"/>
                <a:gd name="T20" fmla="*/ 31 w 40"/>
                <a:gd name="T21" fmla="*/ 5 h 43"/>
                <a:gd name="T22" fmla="*/ 31 w 40"/>
                <a:gd name="T23" fmla="*/ 0 h 43"/>
                <a:gd name="T24" fmla="*/ 36 w 40"/>
                <a:gd name="T25" fmla="*/ 0 h 43"/>
                <a:gd name="T26" fmla="*/ 36 w 40"/>
                <a:gd name="T27" fmla="*/ 21 h 43"/>
                <a:gd name="T28" fmla="*/ 3 w 40"/>
                <a:gd name="T29" fmla="*/ 21 h 43"/>
                <a:gd name="T30" fmla="*/ 3 w 40"/>
                <a:gd name="T31" fmla="*/ 0 h 43"/>
                <a:gd name="T32" fmla="*/ 9 w 40"/>
                <a:gd name="T33" fmla="*/ 0 h 43"/>
                <a:gd name="T34" fmla="*/ 9 w 40"/>
                <a:gd name="T35" fmla="*/ 5 h 43"/>
                <a:gd name="T36" fmla="*/ 31 w 40"/>
                <a:gd name="T37" fmla="*/ 10 h 43"/>
                <a:gd name="T38" fmla="*/ 9 w 40"/>
                <a:gd name="T39" fmla="*/ 10 h 43"/>
                <a:gd name="T40" fmla="*/ 9 w 40"/>
                <a:gd name="T41" fmla="*/ 16 h 43"/>
                <a:gd name="T42" fmla="*/ 31 w 40"/>
                <a:gd name="T43" fmla="*/ 16 h 43"/>
                <a:gd name="T44" fmla="*/ 31 w 40"/>
                <a:gd name="T45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3">
                  <a:moveTo>
                    <a:pt x="0" y="27"/>
                  </a:moveTo>
                  <a:lnTo>
                    <a:pt x="40" y="27"/>
                  </a:lnTo>
                  <a:lnTo>
                    <a:pt x="40" y="32"/>
                  </a:lnTo>
                  <a:lnTo>
                    <a:pt x="23" y="32"/>
                  </a:lnTo>
                  <a:lnTo>
                    <a:pt x="23" y="43"/>
                  </a:lnTo>
                  <a:lnTo>
                    <a:pt x="17" y="43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27"/>
                  </a:lnTo>
                  <a:close/>
                  <a:moveTo>
                    <a:pt x="9" y="5"/>
                  </a:moveTo>
                  <a:lnTo>
                    <a:pt x="31" y="5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2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close/>
                  <a:moveTo>
                    <a:pt x="31" y="10"/>
                  </a:moveTo>
                  <a:lnTo>
                    <a:pt x="9" y="10"/>
                  </a:lnTo>
                  <a:lnTo>
                    <a:pt x="9" y="16"/>
                  </a:lnTo>
                  <a:lnTo>
                    <a:pt x="31" y="16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5154626" y="1088225"/>
              <a:ext cx="61338" cy="65939"/>
            </a:xfrm>
            <a:custGeom>
              <a:avLst/>
              <a:gdLst>
                <a:gd name="T0" fmla="*/ 18 w 40"/>
                <a:gd name="T1" fmla="*/ 28 h 43"/>
                <a:gd name="T2" fmla="*/ 18 w 40"/>
                <a:gd name="T3" fmla="*/ 21 h 43"/>
                <a:gd name="T4" fmla="*/ 0 w 40"/>
                <a:gd name="T5" fmla="*/ 21 h 43"/>
                <a:gd name="T6" fmla="*/ 0 w 40"/>
                <a:gd name="T7" fmla="*/ 17 h 43"/>
                <a:gd name="T8" fmla="*/ 40 w 40"/>
                <a:gd name="T9" fmla="*/ 17 h 43"/>
                <a:gd name="T10" fmla="*/ 40 w 40"/>
                <a:gd name="T11" fmla="*/ 21 h 43"/>
                <a:gd name="T12" fmla="*/ 23 w 40"/>
                <a:gd name="T13" fmla="*/ 21 h 43"/>
                <a:gd name="T14" fmla="*/ 23 w 40"/>
                <a:gd name="T15" fmla="*/ 28 h 43"/>
                <a:gd name="T16" fmla="*/ 37 w 40"/>
                <a:gd name="T17" fmla="*/ 28 h 43"/>
                <a:gd name="T18" fmla="*/ 37 w 40"/>
                <a:gd name="T19" fmla="*/ 43 h 43"/>
                <a:gd name="T20" fmla="*/ 32 w 40"/>
                <a:gd name="T21" fmla="*/ 43 h 43"/>
                <a:gd name="T22" fmla="*/ 32 w 40"/>
                <a:gd name="T23" fmla="*/ 33 h 43"/>
                <a:gd name="T24" fmla="*/ 3 w 40"/>
                <a:gd name="T25" fmla="*/ 33 h 43"/>
                <a:gd name="T26" fmla="*/ 3 w 40"/>
                <a:gd name="T27" fmla="*/ 28 h 43"/>
                <a:gd name="T28" fmla="*/ 18 w 40"/>
                <a:gd name="T29" fmla="*/ 28 h 43"/>
                <a:gd name="T30" fmla="*/ 37 w 40"/>
                <a:gd name="T31" fmla="*/ 0 h 43"/>
                <a:gd name="T32" fmla="*/ 37 w 40"/>
                <a:gd name="T33" fmla="*/ 13 h 43"/>
                <a:gd name="T34" fmla="*/ 32 w 40"/>
                <a:gd name="T35" fmla="*/ 13 h 43"/>
                <a:gd name="T36" fmla="*/ 32 w 40"/>
                <a:gd name="T37" fmla="*/ 5 h 43"/>
                <a:gd name="T38" fmla="*/ 3 w 40"/>
                <a:gd name="T39" fmla="*/ 5 h 43"/>
                <a:gd name="T40" fmla="*/ 3 w 40"/>
                <a:gd name="T41" fmla="*/ 0 h 43"/>
                <a:gd name="T42" fmla="*/ 37 w 40"/>
                <a:gd name="T4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43">
                  <a:moveTo>
                    <a:pt x="18" y="28"/>
                  </a:moveTo>
                  <a:lnTo>
                    <a:pt x="18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40" y="17"/>
                  </a:lnTo>
                  <a:lnTo>
                    <a:pt x="40" y="21"/>
                  </a:lnTo>
                  <a:lnTo>
                    <a:pt x="23" y="21"/>
                  </a:lnTo>
                  <a:lnTo>
                    <a:pt x="23" y="28"/>
                  </a:lnTo>
                  <a:lnTo>
                    <a:pt x="37" y="28"/>
                  </a:lnTo>
                  <a:lnTo>
                    <a:pt x="37" y="43"/>
                  </a:lnTo>
                  <a:lnTo>
                    <a:pt x="32" y="43"/>
                  </a:lnTo>
                  <a:lnTo>
                    <a:pt x="32" y="33"/>
                  </a:lnTo>
                  <a:lnTo>
                    <a:pt x="3" y="33"/>
                  </a:lnTo>
                  <a:lnTo>
                    <a:pt x="3" y="28"/>
                  </a:lnTo>
                  <a:lnTo>
                    <a:pt x="18" y="28"/>
                  </a:lnTo>
                  <a:close/>
                  <a:moveTo>
                    <a:pt x="37" y="0"/>
                  </a:moveTo>
                  <a:lnTo>
                    <a:pt x="37" y="13"/>
                  </a:lnTo>
                  <a:lnTo>
                    <a:pt x="32" y="13"/>
                  </a:lnTo>
                  <a:lnTo>
                    <a:pt x="32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5228231" y="1086692"/>
              <a:ext cx="55204" cy="65939"/>
            </a:xfrm>
            <a:custGeom>
              <a:avLst/>
              <a:gdLst>
                <a:gd name="T0" fmla="*/ 23 w 36"/>
                <a:gd name="T1" fmla="*/ 24 h 43"/>
                <a:gd name="T2" fmla="*/ 0 w 36"/>
                <a:gd name="T3" fmla="*/ 24 h 43"/>
                <a:gd name="T4" fmla="*/ 0 w 36"/>
                <a:gd name="T5" fmla="*/ 11 h 43"/>
                <a:gd name="T6" fmla="*/ 17 w 36"/>
                <a:gd name="T7" fmla="*/ 11 h 43"/>
                <a:gd name="T8" fmla="*/ 17 w 36"/>
                <a:gd name="T9" fmla="*/ 6 h 43"/>
                <a:gd name="T10" fmla="*/ 0 w 36"/>
                <a:gd name="T11" fmla="*/ 6 h 43"/>
                <a:gd name="T12" fmla="*/ 0 w 36"/>
                <a:gd name="T13" fmla="*/ 1 h 43"/>
                <a:gd name="T14" fmla="*/ 22 w 36"/>
                <a:gd name="T15" fmla="*/ 1 h 43"/>
                <a:gd name="T16" fmla="*/ 22 w 36"/>
                <a:gd name="T17" fmla="*/ 15 h 43"/>
                <a:gd name="T18" fmla="*/ 5 w 36"/>
                <a:gd name="T19" fmla="*/ 15 h 43"/>
                <a:gd name="T20" fmla="*/ 5 w 36"/>
                <a:gd name="T21" fmla="*/ 19 h 43"/>
                <a:gd name="T22" fmla="*/ 23 w 36"/>
                <a:gd name="T23" fmla="*/ 19 h 43"/>
                <a:gd name="T24" fmla="*/ 23 w 36"/>
                <a:gd name="T25" fmla="*/ 24 h 43"/>
                <a:gd name="T26" fmla="*/ 2 w 36"/>
                <a:gd name="T27" fmla="*/ 26 h 43"/>
                <a:gd name="T28" fmla="*/ 7 w 36"/>
                <a:gd name="T29" fmla="*/ 26 h 43"/>
                <a:gd name="T30" fmla="*/ 7 w 36"/>
                <a:gd name="T31" fmla="*/ 30 h 43"/>
                <a:gd name="T32" fmla="*/ 31 w 36"/>
                <a:gd name="T33" fmla="*/ 30 h 43"/>
                <a:gd name="T34" fmla="*/ 31 w 36"/>
                <a:gd name="T35" fmla="*/ 26 h 43"/>
                <a:gd name="T36" fmla="*/ 36 w 36"/>
                <a:gd name="T37" fmla="*/ 26 h 43"/>
                <a:gd name="T38" fmla="*/ 36 w 36"/>
                <a:gd name="T39" fmla="*/ 43 h 43"/>
                <a:gd name="T40" fmla="*/ 2 w 36"/>
                <a:gd name="T41" fmla="*/ 43 h 43"/>
                <a:gd name="T42" fmla="*/ 2 w 36"/>
                <a:gd name="T43" fmla="*/ 26 h 43"/>
                <a:gd name="T44" fmla="*/ 31 w 36"/>
                <a:gd name="T45" fmla="*/ 34 h 43"/>
                <a:gd name="T46" fmla="*/ 7 w 36"/>
                <a:gd name="T47" fmla="*/ 34 h 43"/>
                <a:gd name="T48" fmla="*/ 7 w 36"/>
                <a:gd name="T49" fmla="*/ 39 h 43"/>
                <a:gd name="T50" fmla="*/ 31 w 36"/>
                <a:gd name="T51" fmla="*/ 39 h 43"/>
                <a:gd name="T52" fmla="*/ 31 w 36"/>
                <a:gd name="T53" fmla="*/ 34 h 43"/>
                <a:gd name="T54" fmla="*/ 31 w 36"/>
                <a:gd name="T55" fmla="*/ 0 h 43"/>
                <a:gd name="T56" fmla="*/ 36 w 36"/>
                <a:gd name="T57" fmla="*/ 0 h 43"/>
                <a:gd name="T58" fmla="*/ 36 w 36"/>
                <a:gd name="T59" fmla="*/ 24 h 43"/>
                <a:gd name="T60" fmla="*/ 31 w 36"/>
                <a:gd name="T61" fmla="*/ 24 h 43"/>
                <a:gd name="T62" fmla="*/ 31 w 36"/>
                <a:gd name="T6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43">
                  <a:moveTo>
                    <a:pt x="23" y="24"/>
                  </a:moveTo>
                  <a:lnTo>
                    <a:pt x="0" y="24"/>
                  </a:lnTo>
                  <a:lnTo>
                    <a:pt x="0" y="11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22" y="1"/>
                  </a:lnTo>
                  <a:lnTo>
                    <a:pt x="22" y="15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23" y="19"/>
                  </a:lnTo>
                  <a:lnTo>
                    <a:pt x="23" y="24"/>
                  </a:lnTo>
                  <a:close/>
                  <a:moveTo>
                    <a:pt x="2" y="26"/>
                  </a:moveTo>
                  <a:lnTo>
                    <a:pt x="7" y="26"/>
                  </a:lnTo>
                  <a:lnTo>
                    <a:pt x="7" y="30"/>
                  </a:lnTo>
                  <a:lnTo>
                    <a:pt x="31" y="30"/>
                  </a:lnTo>
                  <a:lnTo>
                    <a:pt x="31" y="26"/>
                  </a:lnTo>
                  <a:lnTo>
                    <a:pt x="36" y="26"/>
                  </a:lnTo>
                  <a:lnTo>
                    <a:pt x="36" y="43"/>
                  </a:lnTo>
                  <a:lnTo>
                    <a:pt x="2" y="43"/>
                  </a:lnTo>
                  <a:lnTo>
                    <a:pt x="2" y="26"/>
                  </a:lnTo>
                  <a:close/>
                  <a:moveTo>
                    <a:pt x="31" y="34"/>
                  </a:moveTo>
                  <a:lnTo>
                    <a:pt x="7" y="34"/>
                  </a:lnTo>
                  <a:lnTo>
                    <a:pt x="7" y="39"/>
                  </a:lnTo>
                  <a:lnTo>
                    <a:pt x="31" y="39"/>
                  </a:lnTo>
                  <a:lnTo>
                    <a:pt x="31" y="34"/>
                  </a:lnTo>
                  <a:close/>
                  <a:moveTo>
                    <a:pt x="31" y="0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31" y="2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5294169" y="1086692"/>
              <a:ext cx="59805" cy="65939"/>
            </a:xfrm>
            <a:custGeom>
              <a:avLst/>
              <a:gdLst>
                <a:gd name="T0" fmla="*/ 0 w 39"/>
                <a:gd name="T1" fmla="*/ 6 h 43"/>
                <a:gd name="T2" fmla="*/ 0 w 39"/>
                <a:gd name="T3" fmla="*/ 1 h 43"/>
                <a:gd name="T4" fmla="*/ 25 w 39"/>
                <a:gd name="T5" fmla="*/ 1 h 43"/>
                <a:gd name="T6" fmla="*/ 25 w 39"/>
                <a:gd name="T7" fmla="*/ 6 h 43"/>
                <a:gd name="T8" fmla="*/ 15 w 39"/>
                <a:gd name="T9" fmla="*/ 6 h 43"/>
                <a:gd name="T10" fmla="*/ 26 w 39"/>
                <a:gd name="T11" fmla="*/ 22 h 43"/>
                <a:gd name="T12" fmla="*/ 21 w 39"/>
                <a:gd name="T13" fmla="*/ 25 h 43"/>
                <a:gd name="T14" fmla="*/ 13 w 39"/>
                <a:gd name="T15" fmla="*/ 12 h 43"/>
                <a:gd name="T16" fmla="*/ 4 w 39"/>
                <a:gd name="T17" fmla="*/ 26 h 43"/>
                <a:gd name="T18" fmla="*/ 0 w 39"/>
                <a:gd name="T19" fmla="*/ 23 h 43"/>
                <a:gd name="T20" fmla="*/ 11 w 39"/>
                <a:gd name="T21" fmla="*/ 6 h 43"/>
                <a:gd name="T22" fmla="*/ 0 w 39"/>
                <a:gd name="T23" fmla="*/ 6 h 43"/>
                <a:gd name="T24" fmla="*/ 3 w 39"/>
                <a:gd name="T25" fmla="*/ 43 h 43"/>
                <a:gd name="T26" fmla="*/ 3 w 39"/>
                <a:gd name="T27" fmla="*/ 29 h 43"/>
                <a:gd name="T28" fmla="*/ 9 w 39"/>
                <a:gd name="T29" fmla="*/ 29 h 43"/>
                <a:gd name="T30" fmla="*/ 9 w 39"/>
                <a:gd name="T31" fmla="*/ 38 h 43"/>
                <a:gd name="T32" fmla="*/ 39 w 39"/>
                <a:gd name="T33" fmla="*/ 38 h 43"/>
                <a:gd name="T34" fmla="*/ 39 w 39"/>
                <a:gd name="T35" fmla="*/ 43 h 43"/>
                <a:gd name="T36" fmla="*/ 3 w 39"/>
                <a:gd name="T37" fmla="*/ 43 h 43"/>
                <a:gd name="T38" fmla="*/ 33 w 39"/>
                <a:gd name="T39" fmla="*/ 28 h 43"/>
                <a:gd name="T40" fmla="*/ 33 w 39"/>
                <a:gd name="T41" fmla="*/ 15 h 43"/>
                <a:gd name="T42" fmla="*/ 25 w 39"/>
                <a:gd name="T43" fmla="*/ 15 h 43"/>
                <a:gd name="T44" fmla="*/ 25 w 39"/>
                <a:gd name="T45" fmla="*/ 11 h 43"/>
                <a:gd name="T46" fmla="*/ 33 w 39"/>
                <a:gd name="T47" fmla="*/ 11 h 43"/>
                <a:gd name="T48" fmla="*/ 33 w 39"/>
                <a:gd name="T49" fmla="*/ 0 h 43"/>
                <a:gd name="T50" fmla="*/ 38 w 39"/>
                <a:gd name="T51" fmla="*/ 0 h 43"/>
                <a:gd name="T52" fmla="*/ 38 w 39"/>
                <a:gd name="T53" fmla="*/ 28 h 43"/>
                <a:gd name="T54" fmla="*/ 33 w 39"/>
                <a:gd name="T5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" h="43">
                  <a:moveTo>
                    <a:pt x="0" y="6"/>
                  </a:moveTo>
                  <a:lnTo>
                    <a:pt x="0" y="1"/>
                  </a:lnTo>
                  <a:lnTo>
                    <a:pt x="25" y="1"/>
                  </a:lnTo>
                  <a:lnTo>
                    <a:pt x="25" y="6"/>
                  </a:lnTo>
                  <a:lnTo>
                    <a:pt x="15" y="6"/>
                  </a:lnTo>
                  <a:lnTo>
                    <a:pt x="26" y="22"/>
                  </a:lnTo>
                  <a:lnTo>
                    <a:pt x="21" y="25"/>
                  </a:lnTo>
                  <a:lnTo>
                    <a:pt x="13" y="12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11" y="6"/>
                  </a:lnTo>
                  <a:lnTo>
                    <a:pt x="0" y="6"/>
                  </a:lnTo>
                  <a:close/>
                  <a:moveTo>
                    <a:pt x="3" y="43"/>
                  </a:moveTo>
                  <a:lnTo>
                    <a:pt x="3" y="29"/>
                  </a:lnTo>
                  <a:lnTo>
                    <a:pt x="9" y="29"/>
                  </a:lnTo>
                  <a:lnTo>
                    <a:pt x="9" y="38"/>
                  </a:lnTo>
                  <a:lnTo>
                    <a:pt x="39" y="38"/>
                  </a:lnTo>
                  <a:lnTo>
                    <a:pt x="39" y="43"/>
                  </a:lnTo>
                  <a:lnTo>
                    <a:pt x="3" y="43"/>
                  </a:lnTo>
                  <a:close/>
                  <a:moveTo>
                    <a:pt x="33" y="28"/>
                  </a:moveTo>
                  <a:lnTo>
                    <a:pt x="33" y="15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28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5363174" y="1086692"/>
              <a:ext cx="65939" cy="67472"/>
            </a:xfrm>
            <a:custGeom>
              <a:avLst/>
              <a:gdLst>
                <a:gd name="T0" fmla="*/ 0 w 43"/>
                <a:gd name="T1" fmla="*/ 8 h 44"/>
                <a:gd name="T2" fmla="*/ 0 w 43"/>
                <a:gd name="T3" fmla="*/ 3 h 44"/>
                <a:gd name="T4" fmla="*/ 25 w 43"/>
                <a:gd name="T5" fmla="*/ 3 h 44"/>
                <a:gd name="T6" fmla="*/ 25 w 43"/>
                <a:gd name="T7" fmla="*/ 8 h 44"/>
                <a:gd name="T8" fmla="*/ 21 w 43"/>
                <a:gd name="T9" fmla="*/ 8 h 44"/>
                <a:gd name="T10" fmla="*/ 21 w 43"/>
                <a:gd name="T11" fmla="*/ 33 h 44"/>
                <a:gd name="T12" fmla="*/ 25 w 43"/>
                <a:gd name="T13" fmla="*/ 33 h 44"/>
                <a:gd name="T14" fmla="*/ 25 w 43"/>
                <a:gd name="T15" fmla="*/ 38 h 44"/>
                <a:gd name="T16" fmla="*/ 0 w 43"/>
                <a:gd name="T17" fmla="*/ 38 h 44"/>
                <a:gd name="T18" fmla="*/ 0 w 43"/>
                <a:gd name="T19" fmla="*/ 33 h 44"/>
                <a:gd name="T20" fmla="*/ 4 w 43"/>
                <a:gd name="T21" fmla="*/ 33 h 44"/>
                <a:gd name="T22" fmla="*/ 4 w 43"/>
                <a:gd name="T23" fmla="*/ 8 h 44"/>
                <a:gd name="T24" fmla="*/ 0 w 43"/>
                <a:gd name="T25" fmla="*/ 8 h 44"/>
                <a:gd name="T26" fmla="*/ 16 w 43"/>
                <a:gd name="T27" fmla="*/ 8 h 44"/>
                <a:gd name="T28" fmla="*/ 9 w 43"/>
                <a:gd name="T29" fmla="*/ 8 h 44"/>
                <a:gd name="T30" fmla="*/ 9 w 43"/>
                <a:gd name="T31" fmla="*/ 33 h 44"/>
                <a:gd name="T32" fmla="*/ 16 w 43"/>
                <a:gd name="T33" fmla="*/ 33 h 44"/>
                <a:gd name="T34" fmla="*/ 16 w 43"/>
                <a:gd name="T35" fmla="*/ 8 h 44"/>
                <a:gd name="T36" fmla="*/ 36 w 43"/>
                <a:gd name="T37" fmla="*/ 44 h 44"/>
                <a:gd name="T38" fmla="*/ 31 w 43"/>
                <a:gd name="T39" fmla="*/ 44 h 44"/>
                <a:gd name="T40" fmla="*/ 31 w 43"/>
                <a:gd name="T41" fmla="*/ 0 h 44"/>
                <a:gd name="T42" fmla="*/ 36 w 43"/>
                <a:gd name="T43" fmla="*/ 0 h 44"/>
                <a:gd name="T44" fmla="*/ 36 w 43"/>
                <a:gd name="T45" fmla="*/ 17 h 44"/>
                <a:gd name="T46" fmla="*/ 43 w 43"/>
                <a:gd name="T47" fmla="*/ 17 h 44"/>
                <a:gd name="T48" fmla="*/ 43 w 43"/>
                <a:gd name="T49" fmla="*/ 23 h 44"/>
                <a:gd name="T50" fmla="*/ 36 w 43"/>
                <a:gd name="T51" fmla="*/ 23 h 44"/>
                <a:gd name="T52" fmla="*/ 36 w 43"/>
                <a:gd name="T5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44">
                  <a:moveTo>
                    <a:pt x="0" y="8"/>
                  </a:moveTo>
                  <a:lnTo>
                    <a:pt x="0" y="3"/>
                  </a:lnTo>
                  <a:lnTo>
                    <a:pt x="25" y="3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21" y="33"/>
                  </a:lnTo>
                  <a:lnTo>
                    <a:pt x="25" y="33"/>
                  </a:lnTo>
                  <a:lnTo>
                    <a:pt x="25" y="38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4" y="33"/>
                  </a:lnTo>
                  <a:lnTo>
                    <a:pt x="4" y="8"/>
                  </a:lnTo>
                  <a:lnTo>
                    <a:pt x="0" y="8"/>
                  </a:lnTo>
                  <a:close/>
                  <a:moveTo>
                    <a:pt x="16" y="8"/>
                  </a:moveTo>
                  <a:lnTo>
                    <a:pt x="9" y="8"/>
                  </a:lnTo>
                  <a:lnTo>
                    <a:pt x="9" y="33"/>
                  </a:lnTo>
                  <a:lnTo>
                    <a:pt x="16" y="33"/>
                  </a:lnTo>
                  <a:lnTo>
                    <a:pt x="16" y="8"/>
                  </a:lnTo>
                  <a:close/>
                  <a:moveTo>
                    <a:pt x="36" y="44"/>
                  </a:moveTo>
                  <a:lnTo>
                    <a:pt x="31" y="44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17"/>
                  </a:lnTo>
                  <a:lnTo>
                    <a:pt x="43" y="17"/>
                  </a:lnTo>
                  <a:lnTo>
                    <a:pt x="43" y="23"/>
                  </a:lnTo>
                  <a:lnTo>
                    <a:pt x="36" y="23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5435246" y="1086692"/>
              <a:ext cx="58271" cy="65939"/>
            </a:xfrm>
            <a:custGeom>
              <a:avLst/>
              <a:gdLst>
                <a:gd name="T0" fmla="*/ 59 w 92"/>
                <a:gd name="T1" fmla="*/ 29 h 102"/>
                <a:gd name="T2" fmla="*/ 57 w 92"/>
                <a:gd name="T3" fmla="*/ 40 h 102"/>
                <a:gd name="T4" fmla="*/ 51 w 92"/>
                <a:gd name="T5" fmla="*/ 49 h 102"/>
                <a:gd name="T6" fmla="*/ 41 w 92"/>
                <a:gd name="T7" fmla="*/ 56 h 102"/>
                <a:gd name="T8" fmla="*/ 30 w 92"/>
                <a:gd name="T9" fmla="*/ 58 h 102"/>
                <a:gd name="T10" fmla="*/ 18 w 92"/>
                <a:gd name="T11" fmla="*/ 56 h 102"/>
                <a:gd name="T12" fmla="*/ 9 w 92"/>
                <a:gd name="T13" fmla="*/ 49 h 102"/>
                <a:gd name="T14" fmla="*/ 2 w 92"/>
                <a:gd name="T15" fmla="*/ 40 h 102"/>
                <a:gd name="T16" fmla="*/ 0 w 92"/>
                <a:gd name="T17" fmla="*/ 29 h 102"/>
                <a:gd name="T18" fmla="*/ 2 w 92"/>
                <a:gd name="T19" fmla="*/ 18 h 102"/>
                <a:gd name="T20" fmla="*/ 9 w 92"/>
                <a:gd name="T21" fmla="*/ 9 h 102"/>
                <a:gd name="T22" fmla="*/ 18 w 92"/>
                <a:gd name="T23" fmla="*/ 3 h 102"/>
                <a:gd name="T24" fmla="*/ 30 w 92"/>
                <a:gd name="T25" fmla="*/ 1 h 102"/>
                <a:gd name="T26" fmla="*/ 41 w 92"/>
                <a:gd name="T27" fmla="*/ 3 h 102"/>
                <a:gd name="T28" fmla="*/ 51 w 92"/>
                <a:gd name="T29" fmla="*/ 9 h 102"/>
                <a:gd name="T30" fmla="*/ 57 w 92"/>
                <a:gd name="T31" fmla="*/ 18 h 102"/>
                <a:gd name="T32" fmla="*/ 59 w 92"/>
                <a:gd name="T33" fmla="*/ 29 h 102"/>
                <a:gd name="T34" fmla="*/ 6 w 92"/>
                <a:gd name="T35" fmla="*/ 102 h 102"/>
                <a:gd name="T36" fmla="*/ 6 w 92"/>
                <a:gd name="T37" fmla="*/ 68 h 102"/>
                <a:gd name="T38" fmla="*/ 19 w 92"/>
                <a:gd name="T39" fmla="*/ 68 h 102"/>
                <a:gd name="T40" fmla="*/ 19 w 92"/>
                <a:gd name="T41" fmla="*/ 91 h 102"/>
                <a:gd name="T42" fmla="*/ 92 w 92"/>
                <a:gd name="T43" fmla="*/ 91 h 102"/>
                <a:gd name="T44" fmla="*/ 92 w 92"/>
                <a:gd name="T45" fmla="*/ 102 h 102"/>
                <a:gd name="T46" fmla="*/ 6 w 92"/>
                <a:gd name="T47" fmla="*/ 102 h 102"/>
                <a:gd name="T48" fmla="*/ 47 w 92"/>
                <a:gd name="T49" fmla="*/ 29 h 102"/>
                <a:gd name="T50" fmla="*/ 46 w 92"/>
                <a:gd name="T51" fmla="*/ 23 h 102"/>
                <a:gd name="T52" fmla="*/ 42 w 92"/>
                <a:gd name="T53" fmla="*/ 17 h 102"/>
                <a:gd name="T54" fmla="*/ 36 w 92"/>
                <a:gd name="T55" fmla="*/ 14 h 102"/>
                <a:gd name="T56" fmla="*/ 30 w 92"/>
                <a:gd name="T57" fmla="*/ 12 h 102"/>
                <a:gd name="T58" fmla="*/ 23 w 92"/>
                <a:gd name="T59" fmla="*/ 14 h 102"/>
                <a:gd name="T60" fmla="*/ 18 w 92"/>
                <a:gd name="T61" fmla="*/ 17 h 102"/>
                <a:gd name="T62" fmla="*/ 14 w 92"/>
                <a:gd name="T63" fmla="*/ 23 h 102"/>
                <a:gd name="T64" fmla="*/ 13 w 92"/>
                <a:gd name="T65" fmla="*/ 29 h 102"/>
                <a:gd name="T66" fmla="*/ 14 w 92"/>
                <a:gd name="T67" fmla="*/ 36 h 102"/>
                <a:gd name="T68" fmla="*/ 18 w 92"/>
                <a:gd name="T69" fmla="*/ 41 h 102"/>
                <a:gd name="T70" fmla="*/ 23 w 92"/>
                <a:gd name="T71" fmla="*/ 45 h 102"/>
                <a:gd name="T72" fmla="*/ 30 w 92"/>
                <a:gd name="T73" fmla="*/ 46 h 102"/>
                <a:gd name="T74" fmla="*/ 36 w 92"/>
                <a:gd name="T75" fmla="*/ 45 h 102"/>
                <a:gd name="T76" fmla="*/ 42 w 92"/>
                <a:gd name="T77" fmla="*/ 41 h 102"/>
                <a:gd name="T78" fmla="*/ 46 w 92"/>
                <a:gd name="T79" fmla="*/ 36 h 102"/>
                <a:gd name="T80" fmla="*/ 47 w 92"/>
                <a:gd name="T81" fmla="*/ 29 h 102"/>
                <a:gd name="T82" fmla="*/ 78 w 92"/>
                <a:gd name="T83" fmla="*/ 67 h 102"/>
                <a:gd name="T84" fmla="*/ 78 w 92"/>
                <a:gd name="T85" fmla="*/ 47 h 102"/>
                <a:gd name="T86" fmla="*/ 63 w 92"/>
                <a:gd name="T87" fmla="*/ 47 h 102"/>
                <a:gd name="T88" fmla="*/ 63 w 92"/>
                <a:gd name="T89" fmla="*/ 37 h 102"/>
                <a:gd name="T90" fmla="*/ 78 w 92"/>
                <a:gd name="T91" fmla="*/ 37 h 102"/>
                <a:gd name="T92" fmla="*/ 78 w 92"/>
                <a:gd name="T93" fmla="*/ 21 h 102"/>
                <a:gd name="T94" fmla="*/ 63 w 92"/>
                <a:gd name="T95" fmla="*/ 21 h 102"/>
                <a:gd name="T96" fmla="*/ 63 w 92"/>
                <a:gd name="T97" fmla="*/ 11 h 102"/>
                <a:gd name="T98" fmla="*/ 78 w 92"/>
                <a:gd name="T99" fmla="*/ 11 h 102"/>
                <a:gd name="T100" fmla="*/ 78 w 92"/>
                <a:gd name="T101" fmla="*/ 0 h 102"/>
                <a:gd name="T102" fmla="*/ 91 w 92"/>
                <a:gd name="T103" fmla="*/ 0 h 102"/>
                <a:gd name="T104" fmla="*/ 91 w 92"/>
                <a:gd name="T105" fmla="*/ 67 h 102"/>
                <a:gd name="T106" fmla="*/ 78 w 92"/>
                <a:gd name="T107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" h="102">
                  <a:moveTo>
                    <a:pt x="59" y="29"/>
                  </a:moveTo>
                  <a:cubicBezTo>
                    <a:pt x="59" y="33"/>
                    <a:pt x="59" y="37"/>
                    <a:pt x="57" y="40"/>
                  </a:cubicBezTo>
                  <a:cubicBezTo>
                    <a:pt x="55" y="44"/>
                    <a:pt x="53" y="47"/>
                    <a:pt x="51" y="49"/>
                  </a:cubicBezTo>
                  <a:cubicBezTo>
                    <a:pt x="48" y="52"/>
                    <a:pt x="45" y="54"/>
                    <a:pt x="41" y="56"/>
                  </a:cubicBezTo>
                  <a:cubicBezTo>
                    <a:pt x="38" y="57"/>
                    <a:pt x="34" y="58"/>
                    <a:pt x="30" y="58"/>
                  </a:cubicBezTo>
                  <a:cubicBezTo>
                    <a:pt x="26" y="58"/>
                    <a:pt x="22" y="57"/>
                    <a:pt x="18" y="56"/>
                  </a:cubicBezTo>
                  <a:cubicBezTo>
                    <a:pt x="15" y="54"/>
                    <a:pt x="12" y="52"/>
                    <a:pt x="9" y="49"/>
                  </a:cubicBezTo>
                  <a:cubicBezTo>
                    <a:pt x="6" y="47"/>
                    <a:pt x="4" y="44"/>
                    <a:pt x="2" y="40"/>
                  </a:cubicBezTo>
                  <a:cubicBezTo>
                    <a:pt x="1" y="37"/>
                    <a:pt x="0" y="33"/>
                    <a:pt x="0" y="29"/>
                  </a:cubicBezTo>
                  <a:cubicBezTo>
                    <a:pt x="0" y="25"/>
                    <a:pt x="1" y="22"/>
                    <a:pt x="2" y="18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7"/>
                    <a:pt x="15" y="5"/>
                    <a:pt x="18" y="3"/>
                  </a:cubicBezTo>
                  <a:cubicBezTo>
                    <a:pt x="22" y="2"/>
                    <a:pt x="26" y="1"/>
                    <a:pt x="30" y="1"/>
                  </a:cubicBezTo>
                  <a:cubicBezTo>
                    <a:pt x="34" y="1"/>
                    <a:pt x="38" y="2"/>
                    <a:pt x="41" y="3"/>
                  </a:cubicBezTo>
                  <a:cubicBezTo>
                    <a:pt x="45" y="5"/>
                    <a:pt x="48" y="7"/>
                    <a:pt x="51" y="9"/>
                  </a:cubicBezTo>
                  <a:cubicBezTo>
                    <a:pt x="53" y="12"/>
                    <a:pt x="55" y="15"/>
                    <a:pt x="57" y="18"/>
                  </a:cubicBezTo>
                  <a:cubicBezTo>
                    <a:pt x="59" y="22"/>
                    <a:pt x="59" y="25"/>
                    <a:pt x="59" y="29"/>
                  </a:cubicBezTo>
                  <a:close/>
                  <a:moveTo>
                    <a:pt x="6" y="102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102"/>
                    <a:pt x="92" y="102"/>
                    <a:pt x="92" y="102"/>
                  </a:cubicBezTo>
                  <a:lnTo>
                    <a:pt x="6" y="102"/>
                  </a:lnTo>
                  <a:close/>
                  <a:moveTo>
                    <a:pt x="47" y="29"/>
                  </a:moveTo>
                  <a:cubicBezTo>
                    <a:pt x="47" y="27"/>
                    <a:pt x="46" y="25"/>
                    <a:pt x="46" y="23"/>
                  </a:cubicBezTo>
                  <a:cubicBezTo>
                    <a:pt x="45" y="21"/>
                    <a:pt x="43" y="19"/>
                    <a:pt x="42" y="17"/>
                  </a:cubicBezTo>
                  <a:cubicBezTo>
                    <a:pt x="40" y="16"/>
                    <a:pt x="38" y="15"/>
                    <a:pt x="36" y="14"/>
                  </a:cubicBezTo>
                  <a:cubicBezTo>
                    <a:pt x="34" y="13"/>
                    <a:pt x="32" y="12"/>
                    <a:pt x="30" y="12"/>
                  </a:cubicBezTo>
                  <a:cubicBezTo>
                    <a:pt x="28" y="12"/>
                    <a:pt x="25" y="13"/>
                    <a:pt x="23" y="14"/>
                  </a:cubicBezTo>
                  <a:cubicBezTo>
                    <a:pt x="21" y="15"/>
                    <a:pt x="19" y="16"/>
                    <a:pt x="18" y="17"/>
                  </a:cubicBezTo>
                  <a:cubicBezTo>
                    <a:pt x="16" y="19"/>
                    <a:pt x="15" y="21"/>
                    <a:pt x="14" y="23"/>
                  </a:cubicBezTo>
                  <a:cubicBezTo>
                    <a:pt x="13" y="25"/>
                    <a:pt x="13" y="27"/>
                    <a:pt x="13" y="29"/>
                  </a:cubicBezTo>
                  <a:cubicBezTo>
                    <a:pt x="13" y="32"/>
                    <a:pt x="13" y="34"/>
                    <a:pt x="14" y="36"/>
                  </a:cubicBezTo>
                  <a:cubicBezTo>
                    <a:pt x="15" y="38"/>
                    <a:pt x="16" y="40"/>
                    <a:pt x="18" y="41"/>
                  </a:cubicBezTo>
                  <a:cubicBezTo>
                    <a:pt x="19" y="43"/>
                    <a:pt x="21" y="44"/>
                    <a:pt x="23" y="45"/>
                  </a:cubicBezTo>
                  <a:cubicBezTo>
                    <a:pt x="25" y="46"/>
                    <a:pt x="28" y="46"/>
                    <a:pt x="30" y="46"/>
                  </a:cubicBezTo>
                  <a:cubicBezTo>
                    <a:pt x="32" y="46"/>
                    <a:pt x="34" y="46"/>
                    <a:pt x="36" y="45"/>
                  </a:cubicBezTo>
                  <a:cubicBezTo>
                    <a:pt x="38" y="44"/>
                    <a:pt x="40" y="43"/>
                    <a:pt x="42" y="41"/>
                  </a:cubicBezTo>
                  <a:cubicBezTo>
                    <a:pt x="43" y="40"/>
                    <a:pt x="45" y="38"/>
                    <a:pt x="46" y="36"/>
                  </a:cubicBezTo>
                  <a:cubicBezTo>
                    <a:pt x="46" y="34"/>
                    <a:pt x="47" y="32"/>
                    <a:pt x="47" y="29"/>
                  </a:cubicBezTo>
                  <a:close/>
                  <a:moveTo>
                    <a:pt x="78" y="6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67"/>
                    <a:pt x="91" y="67"/>
                    <a:pt x="91" y="67"/>
                  </a:cubicBezTo>
                  <a:lnTo>
                    <a:pt x="78" y="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5504251" y="1088225"/>
              <a:ext cx="61338" cy="65939"/>
            </a:xfrm>
            <a:custGeom>
              <a:avLst/>
              <a:gdLst>
                <a:gd name="T0" fmla="*/ 0 w 40"/>
                <a:gd name="T1" fmla="*/ 29 h 43"/>
                <a:gd name="T2" fmla="*/ 0 w 40"/>
                <a:gd name="T3" fmla="*/ 24 h 43"/>
                <a:gd name="T4" fmla="*/ 40 w 40"/>
                <a:gd name="T5" fmla="*/ 24 h 43"/>
                <a:gd name="T6" fmla="*/ 40 w 40"/>
                <a:gd name="T7" fmla="*/ 29 h 43"/>
                <a:gd name="T8" fmla="*/ 22 w 40"/>
                <a:gd name="T9" fmla="*/ 29 h 43"/>
                <a:gd name="T10" fmla="*/ 22 w 40"/>
                <a:gd name="T11" fmla="*/ 43 h 43"/>
                <a:gd name="T12" fmla="*/ 17 w 40"/>
                <a:gd name="T13" fmla="*/ 43 h 43"/>
                <a:gd name="T14" fmla="*/ 17 w 40"/>
                <a:gd name="T15" fmla="*/ 29 h 43"/>
                <a:gd name="T16" fmla="*/ 0 w 40"/>
                <a:gd name="T17" fmla="*/ 29 h 43"/>
                <a:gd name="T18" fmla="*/ 31 w 40"/>
                <a:gd name="T19" fmla="*/ 20 h 43"/>
                <a:gd name="T20" fmla="*/ 31 w 40"/>
                <a:gd name="T21" fmla="*/ 5 h 43"/>
                <a:gd name="T22" fmla="*/ 3 w 40"/>
                <a:gd name="T23" fmla="*/ 5 h 43"/>
                <a:gd name="T24" fmla="*/ 3 w 40"/>
                <a:gd name="T25" fmla="*/ 0 h 43"/>
                <a:gd name="T26" fmla="*/ 37 w 40"/>
                <a:gd name="T27" fmla="*/ 0 h 43"/>
                <a:gd name="T28" fmla="*/ 37 w 40"/>
                <a:gd name="T29" fmla="*/ 20 h 43"/>
                <a:gd name="T30" fmla="*/ 31 w 40"/>
                <a:gd name="T31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3">
                  <a:moveTo>
                    <a:pt x="0" y="29"/>
                  </a:moveTo>
                  <a:lnTo>
                    <a:pt x="0" y="24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22" y="29"/>
                  </a:lnTo>
                  <a:lnTo>
                    <a:pt x="22" y="43"/>
                  </a:lnTo>
                  <a:lnTo>
                    <a:pt x="17" y="43"/>
                  </a:lnTo>
                  <a:lnTo>
                    <a:pt x="17" y="29"/>
                  </a:lnTo>
                  <a:lnTo>
                    <a:pt x="0" y="29"/>
                  </a:lnTo>
                  <a:close/>
                  <a:moveTo>
                    <a:pt x="31" y="20"/>
                  </a:moveTo>
                  <a:lnTo>
                    <a:pt x="31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37" y="0"/>
                  </a:lnTo>
                  <a:lnTo>
                    <a:pt x="37" y="20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5573256" y="1086692"/>
              <a:ext cx="59805" cy="65939"/>
            </a:xfrm>
            <a:custGeom>
              <a:avLst/>
              <a:gdLst>
                <a:gd name="T0" fmla="*/ 69 w 92"/>
                <a:gd name="T1" fmla="*/ 64 h 104"/>
                <a:gd name="T2" fmla="*/ 42 w 92"/>
                <a:gd name="T3" fmla="*/ 64 h 104"/>
                <a:gd name="T4" fmla="*/ 42 w 92"/>
                <a:gd name="T5" fmla="*/ 80 h 104"/>
                <a:gd name="T6" fmla="*/ 29 w 92"/>
                <a:gd name="T7" fmla="*/ 80 h 104"/>
                <a:gd name="T8" fmla="*/ 29 w 92"/>
                <a:gd name="T9" fmla="*/ 64 h 104"/>
                <a:gd name="T10" fmla="*/ 0 w 92"/>
                <a:gd name="T11" fmla="*/ 64 h 104"/>
                <a:gd name="T12" fmla="*/ 0 w 92"/>
                <a:gd name="T13" fmla="*/ 52 h 104"/>
                <a:gd name="T14" fmla="*/ 69 w 92"/>
                <a:gd name="T15" fmla="*/ 52 h 104"/>
                <a:gd name="T16" fmla="*/ 69 w 92"/>
                <a:gd name="T17" fmla="*/ 64 h 104"/>
                <a:gd name="T18" fmla="*/ 7 w 92"/>
                <a:gd name="T19" fmla="*/ 104 h 104"/>
                <a:gd name="T20" fmla="*/ 7 w 92"/>
                <a:gd name="T21" fmla="*/ 74 h 104"/>
                <a:gd name="T22" fmla="*/ 20 w 92"/>
                <a:gd name="T23" fmla="*/ 74 h 104"/>
                <a:gd name="T24" fmla="*/ 20 w 92"/>
                <a:gd name="T25" fmla="*/ 92 h 104"/>
                <a:gd name="T26" fmla="*/ 92 w 92"/>
                <a:gd name="T27" fmla="*/ 92 h 104"/>
                <a:gd name="T28" fmla="*/ 92 w 92"/>
                <a:gd name="T29" fmla="*/ 104 h 104"/>
                <a:gd name="T30" fmla="*/ 7 w 92"/>
                <a:gd name="T31" fmla="*/ 104 h 104"/>
                <a:gd name="T32" fmla="*/ 60 w 92"/>
                <a:gd name="T33" fmla="*/ 24 h 104"/>
                <a:gd name="T34" fmla="*/ 58 w 92"/>
                <a:gd name="T35" fmla="*/ 33 h 104"/>
                <a:gd name="T36" fmla="*/ 52 w 92"/>
                <a:gd name="T37" fmla="*/ 41 h 104"/>
                <a:gd name="T38" fmla="*/ 44 w 92"/>
                <a:gd name="T39" fmla="*/ 46 h 104"/>
                <a:gd name="T40" fmla="*/ 34 w 92"/>
                <a:gd name="T41" fmla="*/ 48 h 104"/>
                <a:gd name="T42" fmla="*/ 24 w 92"/>
                <a:gd name="T43" fmla="*/ 46 h 104"/>
                <a:gd name="T44" fmla="*/ 15 w 92"/>
                <a:gd name="T45" fmla="*/ 41 h 104"/>
                <a:gd name="T46" fmla="*/ 10 w 92"/>
                <a:gd name="T47" fmla="*/ 33 h 104"/>
                <a:gd name="T48" fmla="*/ 8 w 92"/>
                <a:gd name="T49" fmla="*/ 24 h 104"/>
                <a:gd name="T50" fmla="*/ 10 w 92"/>
                <a:gd name="T51" fmla="*/ 15 h 104"/>
                <a:gd name="T52" fmla="*/ 15 w 92"/>
                <a:gd name="T53" fmla="*/ 7 h 104"/>
                <a:gd name="T54" fmla="*/ 24 w 92"/>
                <a:gd name="T55" fmla="*/ 2 h 104"/>
                <a:gd name="T56" fmla="*/ 34 w 92"/>
                <a:gd name="T57" fmla="*/ 0 h 104"/>
                <a:gd name="T58" fmla="*/ 44 w 92"/>
                <a:gd name="T59" fmla="*/ 2 h 104"/>
                <a:gd name="T60" fmla="*/ 52 w 92"/>
                <a:gd name="T61" fmla="*/ 7 h 104"/>
                <a:gd name="T62" fmla="*/ 58 w 92"/>
                <a:gd name="T63" fmla="*/ 15 h 104"/>
                <a:gd name="T64" fmla="*/ 60 w 92"/>
                <a:gd name="T65" fmla="*/ 24 h 104"/>
                <a:gd name="T66" fmla="*/ 47 w 92"/>
                <a:gd name="T67" fmla="*/ 24 h 104"/>
                <a:gd name="T68" fmla="*/ 43 w 92"/>
                <a:gd name="T69" fmla="*/ 15 h 104"/>
                <a:gd name="T70" fmla="*/ 34 w 92"/>
                <a:gd name="T71" fmla="*/ 11 h 104"/>
                <a:gd name="T72" fmla="*/ 24 w 92"/>
                <a:gd name="T73" fmla="*/ 15 h 104"/>
                <a:gd name="T74" fmla="*/ 20 w 92"/>
                <a:gd name="T75" fmla="*/ 24 h 104"/>
                <a:gd name="T76" fmla="*/ 24 w 92"/>
                <a:gd name="T77" fmla="*/ 33 h 104"/>
                <a:gd name="T78" fmla="*/ 34 w 92"/>
                <a:gd name="T79" fmla="*/ 37 h 104"/>
                <a:gd name="T80" fmla="*/ 43 w 92"/>
                <a:gd name="T81" fmla="*/ 33 h 104"/>
                <a:gd name="T82" fmla="*/ 47 w 92"/>
                <a:gd name="T83" fmla="*/ 24 h 104"/>
                <a:gd name="T84" fmla="*/ 78 w 92"/>
                <a:gd name="T85" fmla="*/ 1 h 104"/>
                <a:gd name="T86" fmla="*/ 90 w 92"/>
                <a:gd name="T87" fmla="*/ 1 h 104"/>
                <a:gd name="T88" fmla="*/ 90 w 92"/>
                <a:gd name="T89" fmla="*/ 81 h 104"/>
                <a:gd name="T90" fmla="*/ 78 w 92"/>
                <a:gd name="T91" fmla="*/ 81 h 104"/>
                <a:gd name="T92" fmla="*/ 78 w 92"/>
                <a:gd name="T93" fmla="*/ 42 h 104"/>
                <a:gd name="T94" fmla="*/ 63 w 92"/>
                <a:gd name="T95" fmla="*/ 42 h 104"/>
                <a:gd name="T96" fmla="*/ 63 w 92"/>
                <a:gd name="T97" fmla="*/ 31 h 104"/>
                <a:gd name="T98" fmla="*/ 78 w 92"/>
                <a:gd name="T99" fmla="*/ 31 h 104"/>
                <a:gd name="T100" fmla="*/ 78 w 92"/>
                <a:gd name="T10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" h="104">
                  <a:moveTo>
                    <a:pt x="69" y="64"/>
                  </a:moveTo>
                  <a:cubicBezTo>
                    <a:pt x="42" y="64"/>
                    <a:pt x="42" y="64"/>
                    <a:pt x="42" y="64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69" y="64"/>
                  </a:lnTo>
                  <a:close/>
                  <a:moveTo>
                    <a:pt x="7" y="10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104"/>
                    <a:pt x="92" y="104"/>
                    <a:pt x="92" y="104"/>
                  </a:cubicBezTo>
                  <a:lnTo>
                    <a:pt x="7" y="104"/>
                  </a:lnTo>
                  <a:close/>
                  <a:moveTo>
                    <a:pt x="60" y="24"/>
                  </a:moveTo>
                  <a:cubicBezTo>
                    <a:pt x="60" y="27"/>
                    <a:pt x="59" y="30"/>
                    <a:pt x="58" y="33"/>
                  </a:cubicBezTo>
                  <a:cubicBezTo>
                    <a:pt x="56" y="36"/>
                    <a:pt x="55" y="39"/>
                    <a:pt x="52" y="41"/>
                  </a:cubicBezTo>
                  <a:cubicBezTo>
                    <a:pt x="50" y="43"/>
                    <a:pt x="47" y="45"/>
                    <a:pt x="44" y="46"/>
                  </a:cubicBezTo>
                  <a:cubicBezTo>
                    <a:pt x="41" y="48"/>
                    <a:pt x="37" y="48"/>
                    <a:pt x="34" y="48"/>
                  </a:cubicBezTo>
                  <a:cubicBezTo>
                    <a:pt x="30" y="48"/>
                    <a:pt x="27" y="48"/>
                    <a:pt x="24" y="46"/>
                  </a:cubicBezTo>
                  <a:cubicBezTo>
                    <a:pt x="21" y="45"/>
                    <a:pt x="18" y="43"/>
                    <a:pt x="15" y="41"/>
                  </a:cubicBezTo>
                  <a:cubicBezTo>
                    <a:pt x="13" y="39"/>
                    <a:pt x="11" y="36"/>
                    <a:pt x="10" y="33"/>
                  </a:cubicBezTo>
                  <a:cubicBezTo>
                    <a:pt x="8" y="30"/>
                    <a:pt x="8" y="27"/>
                    <a:pt x="8" y="24"/>
                  </a:cubicBezTo>
                  <a:cubicBezTo>
                    <a:pt x="8" y="21"/>
                    <a:pt x="8" y="18"/>
                    <a:pt x="10" y="15"/>
                  </a:cubicBezTo>
                  <a:cubicBezTo>
                    <a:pt x="11" y="12"/>
                    <a:pt x="13" y="9"/>
                    <a:pt x="15" y="7"/>
                  </a:cubicBezTo>
                  <a:cubicBezTo>
                    <a:pt x="18" y="5"/>
                    <a:pt x="21" y="3"/>
                    <a:pt x="24" y="2"/>
                  </a:cubicBezTo>
                  <a:cubicBezTo>
                    <a:pt x="27" y="0"/>
                    <a:pt x="30" y="0"/>
                    <a:pt x="34" y="0"/>
                  </a:cubicBezTo>
                  <a:cubicBezTo>
                    <a:pt x="37" y="0"/>
                    <a:pt x="41" y="0"/>
                    <a:pt x="44" y="2"/>
                  </a:cubicBezTo>
                  <a:cubicBezTo>
                    <a:pt x="47" y="3"/>
                    <a:pt x="50" y="5"/>
                    <a:pt x="52" y="7"/>
                  </a:cubicBezTo>
                  <a:cubicBezTo>
                    <a:pt x="55" y="9"/>
                    <a:pt x="56" y="12"/>
                    <a:pt x="58" y="15"/>
                  </a:cubicBezTo>
                  <a:cubicBezTo>
                    <a:pt x="59" y="18"/>
                    <a:pt x="60" y="21"/>
                    <a:pt x="60" y="24"/>
                  </a:cubicBezTo>
                  <a:close/>
                  <a:moveTo>
                    <a:pt x="47" y="24"/>
                  </a:moveTo>
                  <a:cubicBezTo>
                    <a:pt x="47" y="20"/>
                    <a:pt x="46" y="17"/>
                    <a:pt x="43" y="15"/>
                  </a:cubicBezTo>
                  <a:cubicBezTo>
                    <a:pt x="41" y="12"/>
                    <a:pt x="37" y="11"/>
                    <a:pt x="34" y="11"/>
                  </a:cubicBezTo>
                  <a:cubicBezTo>
                    <a:pt x="30" y="11"/>
                    <a:pt x="27" y="12"/>
                    <a:pt x="24" y="15"/>
                  </a:cubicBezTo>
                  <a:cubicBezTo>
                    <a:pt x="22" y="17"/>
                    <a:pt x="20" y="20"/>
                    <a:pt x="20" y="24"/>
                  </a:cubicBezTo>
                  <a:cubicBezTo>
                    <a:pt x="20" y="28"/>
                    <a:pt x="22" y="31"/>
                    <a:pt x="24" y="33"/>
                  </a:cubicBezTo>
                  <a:cubicBezTo>
                    <a:pt x="27" y="36"/>
                    <a:pt x="30" y="37"/>
                    <a:pt x="34" y="37"/>
                  </a:cubicBezTo>
                  <a:cubicBezTo>
                    <a:pt x="37" y="37"/>
                    <a:pt x="41" y="36"/>
                    <a:pt x="43" y="33"/>
                  </a:cubicBezTo>
                  <a:cubicBezTo>
                    <a:pt x="46" y="31"/>
                    <a:pt x="47" y="28"/>
                    <a:pt x="47" y="24"/>
                  </a:cubicBezTo>
                  <a:close/>
                  <a:moveTo>
                    <a:pt x="78" y="1"/>
                  </a:moveTo>
                  <a:cubicBezTo>
                    <a:pt x="90" y="1"/>
                    <a:pt x="90" y="1"/>
                    <a:pt x="90" y="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78" y="31"/>
                    <a:pt x="78" y="31"/>
                    <a:pt x="78" y="31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4509046" y="1212435"/>
              <a:ext cx="167146" cy="185548"/>
            </a:xfrm>
            <a:custGeom>
              <a:avLst/>
              <a:gdLst>
                <a:gd name="T0" fmla="*/ 0 w 263"/>
                <a:gd name="T1" fmla="*/ 220 h 290"/>
                <a:gd name="T2" fmla="*/ 0 w 263"/>
                <a:gd name="T3" fmla="*/ 188 h 290"/>
                <a:gd name="T4" fmla="*/ 263 w 263"/>
                <a:gd name="T5" fmla="*/ 188 h 290"/>
                <a:gd name="T6" fmla="*/ 263 w 263"/>
                <a:gd name="T7" fmla="*/ 220 h 290"/>
                <a:gd name="T8" fmla="*/ 149 w 263"/>
                <a:gd name="T9" fmla="*/ 220 h 290"/>
                <a:gd name="T10" fmla="*/ 149 w 263"/>
                <a:gd name="T11" fmla="*/ 290 h 290"/>
                <a:gd name="T12" fmla="*/ 114 w 263"/>
                <a:gd name="T13" fmla="*/ 290 h 290"/>
                <a:gd name="T14" fmla="*/ 114 w 263"/>
                <a:gd name="T15" fmla="*/ 220 h 290"/>
                <a:gd name="T16" fmla="*/ 0 w 263"/>
                <a:gd name="T17" fmla="*/ 220 h 290"/>
                <a:gd name="T18" fmla="*/ 217 w 263"/>
                <a:gd name="T19" fmla="*/ 81 h 290"/>
                <a:gd name="T20" fmla="*/ 210 w 263"/>
                <a:gd name="T21" fmla="*/ 112 h 290"/>
                <a:gd name="T22" fmla="*/ 192 w 263"/>
                <a:gd name="T23" fmla="*/ 138 h 290"/>
                <a:gd name="T24" fmla="*/ 165 w 263"/>
                <a:gd name="T25" fmla="*/ 156 h 290"/>
                <a:gd name="T26" fmla="*/ 132 w 263"/>
                <a:gd name="T27" fmla="*/ 162 h 290"/>
                <a:gd name="T28" fmla="*/ 99 w 263"/>
                <a:gd name="T29" fmla="*/ 156 h 290"/>
                <a:gd name="T30" fmla="*/ 71 w 263"/>
                <a:gd name="T31" fmla="*/ 138 h 290"/>
                <a:gd name="T32" fmla="*/ 53 w 263"/>
                <a:gd name="T33" fmla="*/ 112 h 290"/>
                <a:gd name="T34" fmla="*/ 46 w 263"/>
                <a:gd name="T35" fmla="*/ 81 h 290"/>
                <a:gd name="T36" fmla="*/ 53 w 263"/>
                <a:gd name="T37" fmla="*/ 50 h 290"/>
                <a:gd name="T38" fmla="*/ 71 w 263"/>
                <a:gd name="T39" fmla="*/ 24 h 290"/>
                <a:gd name="T40" fmla="*/ 99 w 263"/>
                <a:gd name="T41" fmla="*/ 7 h 290"/>
                <a:gd name="T42" fmla="*/ 132 w 263"/>
                <a:gd name="T43" fmla="*/ 0 h 290"/>
                <a:gd name="T44" fmla="*/ 165 w 263"/>
                <a:gd name="T45" fmla="*/ 7 h 290"/>
                <a:gd name="T46" fmla="*/ 192 w 263"/>
                <a:gd name="T47" fmla="*/ 24 h 290"/>
                <a:gd name="T48" fmla="*/ 210 w 263"/>
                <a:gd name="T49" fmla="*/ 50 h 290"/>
                <a:gd name="T50" fmla="*/ 217 w 263"/>
                <a:gd name="T51" fmla="*/ 81 h 290"/>
                <a:gd name="T52" fmla="*/ 182 w 263"/>
                <a:gd name="T53" fmla="*/ 81 h 290"/>
                <a:gd name="T54" fmla="*/ 178 w 263"/>
                <a:gd name="T55" fmla="*/ 62 h 290"/>
                <a:gd name="T56" fmla="*/ 167 w 263"/>
                <a:gd name="T57" fmla="*/ 46 h 290"/>
                <a:gd name="T58" fmla="*/ 151 w 263"/>
                <a:gd name="T59" fmla="*/ 35 h 290"/>
                <a:gd name="T60" fmla="*/ 132 w 263"/>
                <a:gd name="T61" fmla="*/ 31 h 290"/>
                <a:gd name="T62" fmla="*/ 112 w 263"/>
                <a:gd name="T63" fmla="*/ 35 h 290"/>
                <a:gd name="T64" fmla="*/ 96 w 263"/>
                <a:gd name="T65" fmla="*/ 46 h 290"/>
                <a:gd name="T66" fmla="*/ 86 w 263"/>
                <a:gd name="T67" fmla="*/ 62 h 290"/>
                <a:gd name="T68" fmla="*/ 81 w 263"/>
                <a:gd name="T69" fmla="*/ 81 h 290"/>
                <a:gd name="T70" fmla="*/ 86 w 263"/>
                <a:gd name="T71" fmla="*/ 100 h 290"/>
                <a:gd name="T72" fmla="*/ 96 w 263"/>
                <a:gd name="T73" fmla="*/ 116 h 290"/>
                <a:gd name="T74" fmla="*/ 112 w 263"/>
                <a:gd name="T75" fmla="*/ 127 h 290"/>
                <a:gd name="T76" fmla="*/ 132 w 263"/>
                <a:gd name="T77" fmla="*/ 131 h 290"/>
                <a:gd name="T78" fmla="*/ 151 w 263"/>
                <a:gd name="T79" fmla="*/ 127 h 290"/>
                <a:gd name="T80" fmla="*/ 167 w 263"/>
                <a:gd name="T81" fmla="*/ 116 h 290"/>
                <a:gd name="T82" fmla="*/ 178 w 263"/>
                <a:gd name="T83" fmla="*/ 100 h 290"/>
                <a:gd name="T84" fmla="*/ 182 w 263"/>
                <a:gd name="T85" fmla="*/ 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3" h="290">
                  <a:moveTo>
                    <a:pt x="0" y="220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3" y="220"/>
                    <a:pt x="263" y="220"/>
                    <a:pt x="263" y="220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90"/>
                    <a:pt x="149" y="290"/>
                    <a:pt x="149" y="290"/>
                  </a:cubicBezTo>
                  <a:cubicBezTo>
                    <a:pt x="114" y="290"/>
                    <a:pt x="114" y="290"/>
                    <a:pt x="114" y="290"/>
                  </a:cubicBezTo>
                  <a:cubicBezTo>
                    <a:pt x="114" y="220"/>
                    <a:pt x="114" y="220"/>
                    <a:pt x="114" y="220"/>
                  </a:cubicBezTo>
                  <a:lnTo>
                    <a:pt x="0" y="220"/>
                  </a:lnTo>
                  <a:close/>
                  <a:moveTo>
                    <a:pt x="217" y="81"/>
                  </a:moveTo>
                  <a:cubicBezTo>
                    <a:pt x="217" y="92"/>
                    <a:pt x="215" y="103"/>
                    <a:pt x="210" y="112"/>
                  </a:cubicBezTo>
                  <a:cubicBezTo>
                    <a:pt x="206" y="122"/>
                    <a:pt x="200" y="131"/>
                    <a:pt x="192" y="138"/>
                  </a:cubicBezTo>
                  <a:cubicBezTo>
                    <a:pt x="184" y="146"/>
                    <a:pt x="175" y="152"/>
                    <a:pt x="165" y="156"/>
                  </a:cubicBezTo>
                  <a:cubicBezTo>
                    <a:pt x="154" y="160"/>
                    <a:pt x="143" y="162"/>
                    <a:pt x="132" y="162"/>
                  </a:cubicBezTo>
                  <a:cubicBezTo>
                    <a:pt x="120" y="162"/>
                    <a:pt x="109" y="160"/>
                    <a:pt x="99" y="156"/>
                  </a:cubicBezTo>
                  <a:cubicBezTo>
                    <a:pt x="88" y="152"/>
                    <a:pt x="79" y="146"/>
                    <a:pt x="71" y="138"/>
                  </a:cubicBezTo>
                  <a:cubicBezTo>
                    <a:pt x="64" y="131"/>
                    <a:pt x="58" y="122"/>
                    <a:pt x="53" y="112"/>
                  </a:cubicBezTo>
                  <a:cubicBezTo>
                    <a:pt x="49" y="103"/>
                    <a:pt x="46" y="92"/>
                    <a:pt x="46" y="81"/>
                  </a:cubicBezTo>
                  <a:cubicBezTo>
                    <a:pt x="46" y="70"/>
                    <a:pt x="49" y="59"/>
                    <a:pt x="53" y="50"/>
                  </a:cubicBezTo>
                  <a:cubicBezTo>
                    <a:pt x="58" y="40"/>
                    <a:pt x="64" y="31"/>
                    <a:pt x="71" y="24"/>
                  </a:cubicBezTo>
                  <a:cubicBezTo>
                    <a:pt x="79" y="17"/>
                    <a:pt x="88" y="11"/>
                    <a:pt x="99" y="7"/>
                  </a:cubicBezTo>
                  <a:cubicBezTo>
                    <a:pt x="109" y="2"/>
                    <a:pt x="120" y="0"/>
                    <a:pt x="132" y="0"/>
                  </a:cubicBezTo>
                  <a:cubicBezTo>
                    <a:pt x="143" y="0"/>
                    <a:pt x="154" y="2"/>
                    <a:pt x="165" y="7"/>
                  </a:cubicBezTo>
                  <a:cubicBezTo>
                    <a:pt x="175" y="11"/>
                    <a:pt x="184" y="17"/>
                    <a:pt x="192" y="24"/>
                  </a:cubicBezTo>
                  <a:cubicBezTo>
                    <a:pt x="200" y="31"/>
                    <a:pt x="206" y="40"/>
                    <a:pt x="210" y="50"/>
                  </a:cubicBezTo>
                  <a:cubicBezTo>
                    <a:pt x="215" y="59"/>
                    <a:pt x="217" y="70"/>
                    <a:pt x="217" y="81"/>
                  </a:cubicBezTo>
                  <a:close/>
                  <a:moveTo>
                    <a:pt x="182" y="81"/>
                  </a:moveTo>
                  <a:cubicBezTo>
                    <a:pt x="182" y="74"/>
                    <a:pt x="181" y="68"/>
                    <a:pt x="178" y="62"/>
                  </a:cubicBezTo>
                  <a:cubicBezTo>
                    <a:pt x="175" y="56"/>
                    <a:pt x="171" y="51"/>
                    <a:pt x="167" y="46"/>
                  </a:cubicBezTo>
                  <a:cubicBezTo>
                    <a:pt x="163" y="41"/>
                    <a:pt x="157" y="38"/>
                    <a:pt x="151" y="35"/>
                  </a:cubicBezTo>
                  <a:cubicBezTo>
                    <a:pt x="145" y="33"/>
                    <a:pt x="138" y="31"/>
                    <a:pt x="132" y="31"/>
                  </a:cubicBezTo>
                  <a:cubicBezTo>
                    <a:pt x="125" y="31"/>
                    <a:pt x="118" y="33"/>
                    <a:pt x="112" y="35"/>
                  </a:cubicBezTo>
                  <a:cubicBezTo>
                    <a:pt x="106" y="38"/>
                    <a:pt x="101" y="41"/>
                    <a:pt x="96" y="46"/>
                  </a:cubicBezTo>
                  <a:cubicBezTo>
                    <a:pt x="92" y="51"/>
                    <a:pt x="88" y="56"/>
                    <a:pt x="86" y="62"/>
                  </a:cubicBezTo>
                  <a:cubicBezTo>
                    <a:pt x="83" y="68"/>
                    <a:pt x="81" y="74"/>
                    <a:pt x="81" y="81"/>
                  </a:cubicBezTo>
                  <a:cubicBezTo>
                    <a:pt x="81" y="88"/>
                    <a:pt x="83" y="94"/>
                    <a:pt x="86" y="100"/>
                  </a:cubicBezTo>
                  <a:cubicBezTo>
                    <a:pt x="88" y="106"/>
                    <a:pt x="92" y="112"/>
                    <a:pt x="96" y="116"/>
                  </a:cubicBezTo>
                  <a:cubicBezTo>
                    <a:pt x="101" y="121"/>
                    <a:pt x="106" y="124"/>
                    <a:pt x="112" y="127"/>
                  </a:cubicBezTo>
                  <a:cubicBezTo>
                    <a:pt x="118" y="130"/>
                    <a:pt x="125" y="131"/>
                    <a:pt x="132" y="131"/>
                  </a:cubicBezTo>
                  <a:cubicBezTo>
                    <a:pt x="138" y="131"/>
                    <a:pt x="145" y="130"/>
                    <a:pt x="151" y="127"/>
                  </a:cubicBezTo>
                  <a:cubicBezTo>
                    <a:pt x="157" y="124"/>
                    <a:pt x="163" y="121"/>
                    <a:pt x="167" y="116"/>
                  </a:cubicBezTo>
                  <a:cubicBezTo>
                    <a:pt x="171" y="112"/>
                    <a:pt x="175" y="106"/>
                    <a:pt x="178" y="100"/>
                  </a:cubicBezTo>
                  <a:cubicBezTo>
                    <a:pt x="181" y="94"/>
                    <a:pt x="182" y="88"/>
                    <a:pt x="182" y="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4699193" y="1220102"/>
              <a:ext cx="168679" cy="177880"/>
            </a:xfrm>
            <a:custGeom>
              <a:avLst/>
              <a:gdLst>
                <a:gd name="T0" fmla="*/ 0 w 110"/>
                <a:gd name="T1" fmla="*/ 84 h 116"/>
                <a:gd name="T2" fmla="*/ 0 w 110"/>
                <a:gd name="T3" fmla="*/ 71 h 116"/>
                <a:gd name="T4" fmla="*/ 110 w 110"/>
                <a:gd name="T5" fmla="*/ 71 h 116"/>
                <a:gd name="T6" fmla="*/ 110 w 110"/>
                <a:gd name="T7" fmla="*/ 84 h 116"/>
                <a:gd name="T8" fmla="*/ 62 w 110"/>
                <a:gd name="T9" fmla="*/ 84 h 116"/>
                <a:gd name="T10" fmla="*/ 62 w 110"/>
                <a:gd name="T11" fmla="*/ 116 h 116"/>
                <a:gd name="T12" fmla="*/ 48 w 110"/>
                <a:gd name="T13" fmla="*/ 116 h 116"/>
                <a:gd name="T14" fmla="*/ 48 w 110"/>
                <a:gd name="T15" fmla="*/ 84 h 116"/>
                <a:gd name="T16" fmla="*/ 0 w 110"/>
                <a:gd name="T17" fmla="*/ 84 h 116"/>
                <a:gd name="T18" fmla="*/ 8 w 110"/>
                <a:gd name="T19" fmla="*/ 13 h 116"/>
                <a:gd name="T20" fmla="*/ 8 w 110"/>
                <a:gd name="T21" fmla="*/ 0 h 116"/>
                <a:gd name="T22" fmla="*/ 102 w 110"/>
                <a:gd name="T23" fmla="*/ 0 h 116"/>
                <a:gd name="T24" fmla="*/ 102 w 110"/>
                <a:gd name="T25" fmla="*/ 13 h 116"/>
                <a:gd name="T26" fmla="*/ 61 w 110"/>
                <a:gd name="T27" fmla="*/ 13 h 116"/>
                <a:gd name="T28" fmla="*/ 106 w 110"/>
                <a:gd name="T29" fmla="*/ 50 h 116"/>
                <a:gd name="T30" fmla="*/ 96 w 110"/>
                <a:gd name="T31" fmla="*/ 59 h 116"/>
                <a:gd name="T32" fmla="*/ 55 w 110"/>
                <a:gd name="T33" fmla="*/ 26 h 116"/>
                <a:gd name="T34" fmla="*/ 14 w 110"/>
                <a:gd name="T35" fmla="*/ 59 h 116"/>
                <a:gd name="T36" fmla="*/ 4 w 110"/>
                <a:gd name="T37" fmla="*/ 50 h 116"/>
                <a:gd name="T38" fmla="*/ 49 w 110"/>
                <a:gd name="T39" fmla="*/ 13 h 116"/>
                <a:gd name="T40" fmla="*/ 8 w 110"/>
                <a:gd name="T41" fmla="*/ 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16">
                  <a:moveTo>
                    <a:pt x="0" y="84"/>
                  </a:moveTo>
                  <a:lnTo>
                    <a:pt x="0" y="71"/>
                  </a:lnTo>
                  <a:lnTo>
                    <a:pt x="110" y="71"/>
                  </a:lnTo>
                  <a:lnTo>
                    <a:pt x="110" y="84"/>
                  </a:lnTo>
                  <a:lnTo>
                    <a:pt x="62" y="84"/>
                  </a:lnTo>
                  <a:lnTo>
                    <a:pt x="62" y="116"/>
                  </a:lnTo>
                  <a:lnTo>
                    <a:pt x="48" y="116"/>
                  </a:lnTo>
                  <a:lnTo>
                    <a:pt x="48" y="84"/>
                  </a:lnTo>
                  <a:lnTo>
                    <a:pt x="0" y="84"/>
                  </a:lnTo>
                  <a:close/>
                  <a:moveTo>
                    <a:pt x="8" y="13"/>
                  </a:moveTo>
                  <a:lnTo>
                    <a:pt x="8" y="0"/>
                  </a:lnTo>
                  <a:lnTo>
                    <a:pt x="102" y="0"/>
                  </a:lnTo>
                  <a:lnTo>
                    <a:pt x="102" y="13"/>
                  </a:lnTo>
                  <a:lnTo>
                    <a:pt x="61" y="13"/>
                  </a:lnTo>
                  <a:lnTo>
                    <a:pt x="106" y="50"/>
                  </a:lnTo>
                  <a:lnTo>
                    <a:pt x="96" y="59"/>
                  </a:lnTo>
                  <a:lnTo>
                    <a:pt x="55" y="26"/>
                  </a:lnTo>
                  <a:lnTo>
                    <a:pt x="14" y="59"/>
                  </a:lnTo>
                  <a:lnTo>
                    <a:pt x="4" y="50"/>
                  </a:lnTo>
                  <a:lnTo>
                    <a:pt x="49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4889340" y="1215502"/>
              <a:ext cx="162545" cy="177880"/>
            </a:xfrm>
            <a:custGeom>
              <a:avLst/>
              <a:gdLst>
                <a:gd name="T0" fmla="*/ 1 w 106"/>
                <a:gd name="T1" fmla="*/ 16 h 116"/>
                <a:gd name="T2" fmla="*/ 1 w 106"/>
                <a:gd name="T3" fmla="*/ 3 h 116"/>
                <a:gd name="T4" fmla="*/ 69 w 106"/>
                <a:gd name="T5" fmla="*/ 3 h 116"/>
                <a:gd name="T6" fmla="*/ 69 w 106"/>
                <a:gd name="T7" fmla="*/ 16 h 116"/>
                <a:gd name="T8" fmla="*/ 40 w 106"/>
                <a:gd name="T9" fmla="*/ 16 h 116"/>
                <a:gd name="T10" fmla="*/ 70 w 106"/>
                <a:gd name="T11" fmla="*/ 61 h 116"/>
                <a:gd name="T12" fmla="*/ 59 w 106"/>
                <a:gd name="T13" fmla="*/ 68 h 116"/>
                <a:gd name="T14" fmla="*/ 35 w 106"/>
                <a:gd name="T15" fmla="*/ 32 h 116"/>
                <a:gd name="T16" fmla="*/ 12 w 106"/>
                <a:gd name="T17" fmla="*/ 69 h 116"/>
                <a:gd name="T18" fmla="*/ 0 w 106"/>
                <a:gd name="T19" fmla="*/ 62 h 116"/>
                <a:gd name="T20" fmla="*/ 30 w 106"/>
                <a:gd name="T21" fmla="*/ 16 h 116"/>
                <a:gd name="T22" fmla="*/ 1 w 106"/>
                <a:gd name="T23" fmla="*/ 16 h 116"/>
                <a:gd name="T24" fmla="*/ 9 w 106"/>
                <a:gd name="T25" fmla="*/ 116 h 116"/>
                <a:gd name="T26" fmla="*/ 9 w 106"/>
                <a:gd name="T27" fmla="*/ 77 h 116"/>
                <a:gd name="T28" fmla="*/ 23 w 106"/>
                <a:gd name="T29" fmla="*/ 77 h 116"/>
                <a:gd name="T30" fmla="*/ 23 w 106"/>
                <a:gd name="T31" fmla="*/ 104 h 116"/>
                <a:gd name="T32" fmla="*/ 106 w 106"/>
                <a:gd name="T33" fmla="*/ 104 h 116"/>
                <a:gd name="T34" fmla="*/ 106 w 106"/>
                <a:gd name="T35" fmla="*/ 116 h 116"/>
                <a:gd name="T36" fmla="*/ 9 w 106"/>
                <a:gd name="T37" fmla="*/ 116 h 116"/>
                <a:gd name="T38" fmla="*/ 90 w 106"/>
                <a:gd name="T39" fmla="*/ 76 h 116"/>
                <a:gd name="T40" fmla="*/ 90 w 106"/>
                <a:gd name="T41" fmla="*/ 41 h 116"/>
                <a:gd name="T42" fmla="*/ 68 w 106"/>
                <a:gd name="T43" fmla="*/ 41 h 116"/>
                <a:gd name="T44" fmla="*/ 68 w 106"/>
                <a:gd name="T45" fmla="*/ 28 h 116"/>
                <a:gd name="T46" fmla="*/ 90 w 106"/>
                <a:gd name="T47" fmla="*/ 28 h 116"/>
                <a:gd name="T48" fmla="*/ 90 w 106"/>
                <a:gd name="T49" fmla="*/ 0 h 116"/>
                <a:gd name="T50" fmla="*/ 105 w 106"/>
                <a:gd name="T51" fmla="*/ 0 h 116"/>
                <a:gd name="T52" fmla="*/ 105 w 106"/>
                <a:gd name="T53" fmla="*/ 76 h 116"/>
                <a:gd name="T54" fmla="*/ 90 w 106"/>
                <a:gd name="T55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116">
                  <a:moveTo>
                    <a:pt x="1" y="16"/>
                  </a:moveTo>
                  <a:lnTo>
                    <a:pt x="1" y="3"/>
                  </a:lnTo>
                  <a:lnTo>
                    <a:pt x="69" y="3"/>
                  </a:lnTo>
                  <a:lnTo>
                    <a:pt x="69" y="16"/>
                  </a:lnTo>
                  <a:lnTo>
                    <a:pt x="40" y="16"/>
                  </a:lnTo>
                  <a:lnTo>
                    <a:pt x="70" y="61"/>
                  </a:lnTo>
                  <a:lnTo>
                    <a:pt x="59" y="68"/>
                  </a:lnTo>
                  <a:lnTo>
                    <a:pt x="35" y="32"/>
                  </a:lnTo>
                  <a:lnTo>
                    <a:pt x="12" y="69"/>
                  </a:lnTo>
                  <a:lnTo>
                    <a:pt x="0" y="62"/>
                  </a:lnTo>
                  <a:lnTo>
                    <a:pt x="30" y="16"/>
                  </a:lnTo>
                  <a:lnTo>
                    <a:pt x="1" y="16"/>
                  </a:lnTo>
                  <a:close/>
                  <a:moveTo>
                    <a:pt x="9" y="116"/>
                  </a:moveTo>
                  <a:lnTo>
                    <a:pt x="9" y="77"/>
                  </a:lnTo>
                  <a:lnTo>
                    <a:pt x="23" y="77"/>
                  </a:lnTo>
                  <a:lnTo>
                    <a:pt x="23" y="104"/>
                  </a:lnTo>
                  <a:lnTo>
                    <a:pt x="106" y="104"/>
                  </a:lnTo>
                  <a:lnTo>
                    <a:pt x="106" y="116"/>
                  </a:lnTo>
                  <a:lnTo>
                    <a:pt x="9" y="116"/>
                  </a:lnTo>
                  <a:close/>
                  <a:moveTo>
                    <a:pt x="90" y="76"/>
                  </a:moveTo>
                  <a:lnTo>
                    <a:pt x="90" y="41"/>
                  </a:lnTo>
                  <a:lnTo>
                    <a:pt x="68" y="41"/>
                  </a:lnTo>
                  <a:lnTo>
                    <a:pt x="68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05" y="76"/>
                  </a:lnTo>
                  <a:lnTo>
                    <a:pt x="90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5076420" y="1215502"/>
              <a:ext cx="177879" cy="182481"/>
            </a:xfrm>
            <a:custGeom>
              <a:avLst/>
              <a:gdLst>
                <a:gd name="T0" fmla="*/ 0 w 116"/>
                <a:gd name="T1" fmla="*/ 20 h 119"/>
                <a:gd name="T2" fmla="*/ 0 w 116"/>
                <a:gd name="T3" fmla="*/ 7 h 119"/>
                <a:gd name="T4" fmla="*/ 70 w 116"/>
                <a:gd name="T5" fmla="*/ 7 h 119"/>
                <a:gd name="T6" fmla="*/ 70 w 116"/>
                <a:gd name="T7" fmla="*/ 20 h 119"/>
                <a:gd name="T8" fmla="*/ 59 w 116"/>
                <a:gd name="T9" fmla="*/ 20 h 119"/>
                <a:gd name="T10" fmla="*/ 59 w 116"/>
                <a:gd name="T11" fmla="*/ 90 h 119"/>
                <a:gd name="T12" fmla="*/ 70 w 116"/>
                <a:gd name="T13" fmla="*/ 90 h 119"/>
                <a:gd name="T14" fmla="*/ 70 w 116"/>
                <a:gd name="T15" fmla="*/ 102 h 119"/>
                <a:gd name="T16" fmla="*/ 0 w 116"/>
                <a:gd name="T17" fmla="*/ 102 h 119"/>
                <a:gd name="T18" fmla="*/ 0 w 116"/>
                <a:gd name="T19" fmla="*/ 90 h 119"/>
                <a:gd name="T20" fmla="*/ 12 w 116"/>
                <a:gd name="T21" fmla="*/ 90 h 119"/>
                <a:gd name="T22" fmla="*/ 12 w 116"/>
                <a:gd name="T23" fmla="*/ 20 h 119"/>
                <a:gd name="T24" fmla="*/ 0 w 116"/>
                <a:gd name="T25" fmla="*/ 20 h 119"/>
                <a:gd name="T26" fmla="*/ 45 w 116"/>
                <a:gd name="T27" fmla="*/ 20 h 119"/>
                <a:gd name="T28" fmla="*/ 26 w 116"/>
                <a:gd name="T29" fmla="*/ 20 h 119"/>
                <a:gd name="T30" fmla="*/ 26 w 116"/>
                <a:gd name="T31" fmla="*/ 90 h 119"/>
                <a:gd name="T32" fmla="*/ 45 w 116"/>
                <a:gd name="T33" fmla="*/ 90 h 119"/>
                <a:gd name="T34" fmla="*/ 45 w 116"/>
                <a:gd name="T35" fmla="*/ 20 h 119"/>
                <a:gd name="T36" fmla="*/ 99 w 116"/>
                <a:gd name="T37" fmla="*/ 119 h 119"/>
                <a:gd name="T38" fmla="*/ 85 w 116"/>
                <a:gd name="T39" fmla="*/ 119 h 119"/>
                <a:gd name="T40" fmla="*/ 85 w 116"/>
                <a:gd name="T41" fmla="*/ 0 h 119"/>
                <a:gd name="T42" fmla="*/ 99 w 116"/>
                <a:gd name="T43" fmla="*/ 0 h 119"/>
                <a:gd name="T44" fmla="*/ 99 w 116"/>
                <a:gd name="T45" fmla="*/ 47 h 119"/>
                <a:gd name="T46" fmla="*/ 116 w 116"/>
                <a:gd name="T47" fmla="*/ 47 h 119"/>
                <a:gd name="T48" fmla="*/ 116 w 116"/>
                <a:gd name="T49" fmla="*/ 61 h 119"/>
                <a:gd name="T50" fmla="*/ 99 w 116"/>
                <a:gd name="T51" fmla="*/ 61 h 119"/>
                <a:gd name="T52" fmla="*/ 99 w 116"/>
                <a:gd name="T5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6" h="119">
                  <a:moveTo>
                    <a:pt x="0" y="20"/>
                  </a:moveTo>
                  <a:lnTo>
                    <a:pt x="0" y="7"/>
                  </a:lnTo>
                  <a:lnTo>
                    <a:pt x="70" y="7"/>
                  </a:lnTo>
                  <a:lnTo>
                    <a:pt x="70" y="20"/>
                  </a:lnTo>
                  <a:lnTo>
                    <a:pt x="59" y="20"/>
                  </a:lnTo>
                  <a:lnTo>
                    <a:pt x="59" y="90"/>
                  </a:lnTo>
                  <a:lnTo>
                    <a:pt x="70" y="90"/>
                  </a:lnTo>
                  <a:lnTo>
                    <a:pt x="70" y="102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12" y="20"/>
                  </a:lnTo>
                  <a:lnTo>
                    <a:pt x="0" y="20"/>
                  </a:lnTo>
                  <a:close/>
                  <a:moveTo>
                    <a:pt x="45" y="20"/>
                  </a:moveTo>
                  <a:lnTo>
                    <a:pt x="26" y="20"/>
                  </a:lnTo>
                  <a:lnTo>
                    <a:pt x="26" y="90"/>
                  </a:lnTo>
                  <a:lnTo>
                    <a:pt x="45" y="90"/>
                  </a:lnTo>
                  <a:lnTo>
                    <a:pt x="45" y="20"/>
                  </a:lnTo>
                  <a:close/>
                  <a:moveTo>
                    <a:pt x="99" y="119"/>
                  </a:moveTo>
                  <a:lnTo>
                    <a:pt x="85" y="119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99" y="47"/>
                  </a:lnTo>
                  <a:lnTo>
                    <a:pt x="116" y="47"/>
                  </a:lnTo>
                  <a:lnTo>
                    <a:pt x="116" y="61"/>
                  </a:lnTo>
                  <a:lnTo>
                    <a:pt x="99" y="61"/>
                  </a:lnTo>
                  <a:lnTo>
                    <a:pt x="99" y="1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5269634" y="1213968"/>
              <a:ext cx="165612" cy="179414"/>
            </a:xfrm>
            <a:custGeom>
              <a:avLst/>
              <a:gdLst>
                <a:gd name="T0" fmla="*/ 61 w 108"/>
                <a:gd name="T1" fmla="*/ 63 h 117"/>
                <a:gd name="T2" fmla="*/ 49 w 108"/>
                <a:gd name="T3" fmla="*/ 68 h 117"/>
                <a:gd name="T4" fmla="*/ 30 w 108"/>
                <a:gd name="T5" fmla="*/ 29 h 117"/>
                <a:gd name="T6" fmla="*/ 12 w 108"/>
                <a:gd name="T7" fmla="*/ 69 h 117"/>
                <a:gd name="T8" fmla="*/ 0 w 108"/>
                <a:gd name="T9" fmla="*/ 63 h 117"/>
                <a:gd name="T10" fmla="*/ 30 w 108"/>
                <a:gd name="T11" fmla="*/ 0 h 117"/>
                <a:gd name="T12" fmla="*/ 61 w 108"/>
                <a:gd name="T13" fmla="*/ 63 h 117"/>
                <a:gd name="T14" fmla="*/ 9 w 108"/>
                <a:gd name="T15" fmla="*/ 117 h 117"/>
                <a:gd name="T16" fmla="*/ 9 w 108"/>
                <a:gd name="T17" fmla="*/ 78 h 117"/>
                <a:gd name="T18" fmla="*/ 24 w 108"/>
                <a:gd name="T19" fmla="*/ 78 h 117"/>
                <a:gd name="T20" fmla="*/ 24 w 108"/>
                <a:gd name="T21" fmla="*/ 105 h 117"/>
                <a:gd name="T22" fmla="*/ 108 w 108"/>
                <a:gd name="T23" fmla="*/ 105 h 117"/>
                <a:gd name="T24" fmla="*/ 108 w 108"/>
                <a:gd name="T25" fmla="*/ 117 h 117"/>
                <a:gd name="T26" fmla="*/ 9 w 108"/>
                <a:gd name="T27" fmla="*/ 117 h 117"/>
                <a:gd name="T28" fmla="*/ 70 w 108"/>
                <a:gd name="T29" fmla="*/ 1 h 117"/>
                <a:gd name="T30" fmla="*/ 84 w 108"/>
                <a:gd name="T31" fmla="*/ 1 h 117"/>
                <a:gd name="T32" fmla="*/ 84 w 108"/>
                <a:gd name="T33" fmla="*/ 76 h 117"/>
                <a:gd name="T34" fmla="*/ 70 w 108"/>
                <a:gd name="T35" fmla="*/ 76 h 117"/>
                <a:gd name="T36" fmla="*/ 70 w 108"/>
                <a:gd name="T37" fmla="*/ 40 h 117"/>
                <a:gd name="T38" fmla="*/ 55 w 108"/>
                <a:gd name="T39" fmla="*/ 40 h 117"/>
                <a:gd name="T40" fmla="*/ 55 w 108"/>
                <a:gd name="T41" fmla="*/ 27 h 117"/>
                <a:gd name="T42" fmla="*/ 70 w 108"/>
                <a:gd name="T43" fmla="*/ 27 h 117"/>
                <a:gd name="T44" fmla="*/ 70 w 108"/>
                <a:gd name="T45" fmla="*/ 1 h 117"/>
                <a:gd name="T46" fmla="*/ 93 w 108"/>
                <a:gd name="T47" fmla="*/ 1 h 117"/>
                <a:gd name="T48" fmla="*/ 107 w 108"/>
                <a:gd name="T49" fmla="*/ 1 h 117"/>
                <a:gd name="T50" fmla="*/ 107 w 108"/>
                <a:gd name="T51" fmla="*/ 77 h 117"/>
                <a:gd name="T52" fmla="*/ 93 w 108"/>
                <a:gd name="T53" fmla="*/ 77 h 117"/>
                <a:gd name="T54" fmla="*/ 93 w 108"/>
                <a:gd name="T55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117">
                  <a:moveTo>
                    <a:pt x="61" y="63"/>
                  </a:moveTo>
                  <a:lnTo>
                    <a:pt x="49" y="68"/>
                  </a:lnTo>
                  <a:lnTo>
                    <a:pt x="30" y="29"/>
                  </a:lnTo>
                  <a:lnTo>
                    <a:pt x="12" y="69"/>
                  </a:lnTo>
                  <a:lnTo>
                    <a:pt x="0" y="63"/>
                  </a:lnTo>
                  <a:lnTo>
                    <a:pt x="30" y="0"/>
                  </a:lnTo>
                  <a:lnTo>
                    <a:pt x="61" y="63"/>
                  </a:lnTo>
                  <a:close/>
                  <a:moveTo>
                    <a:pt x="9" y="117"/>
                  </a:moveTo>
                  <a:lnTo>
                    <a:pt x="9" y="78"/>
                  </a:lnTo>
                  <a:lnTo>
                    <a:pt x="24" y="78"/>
                  </a:lnTo>
                  <a:lnTo>
                    <a:pt x="24" y="105"/>
                  </a:lnTo>
                  <a:lnTo>
                    <a:pt x="108" y="105"/>
                  </a:lnTo>
                  <a:lnTo>
                    <a:pt x="108" y="117"/>
                  </a:lnTo>
                  <a:lnTo>
                    <a:pt x="9" y="117"/>
                  </a:lnTo>
                  <a:close/>
                  <a:moveTo>
                    <a:pt x="70" y="1"/>
                  </a:moveTo>
                  <a:lnTo>
                    <a:pt x="84" y="1"/>
                  </a:lnTo>
                  <a:lnTo>
                    <a:pt x="84" y="76"/>
                  </a:lnTo>
                  <a:lnTo>
                    <a:pt x="70" y="76"/>
                  </a:lnTo>
                  <a:lnTo>
                    <a:pt x="70" y="40"/>
                  </a:lnTo>
                  <a:lnTo>
                    <a:pt x="55" y="40"/>
                  </a:lnTo>
                  <a:lnTo>
                    <a:pt x="55" y="27"/>
                  </a:lnTo>
                  <a:lnTo>
                    <a:pt x="70" y="27"/>
                  </a:lnTo>
                  <a:lnTo>
                    <a:pt x="70" y="1"/>
                  </a:lnTo>
                  <a:close/>
                  <a:moveTo>
                    <a:pt x="93" y="1"/>
                  </a:moveTo>
                  <a:lnTo>
                    <a:pt x="107" y="1"/>
                  </a:lnTo>
                  <a:lnTo>
                    <a:pt x="107" y="77"/>
                  </a:lnTo>
                  <a:lnTo>
                    <a:pt x="93" y="77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5470515" y="1215502"/>
              <a:ext cx="151811" cy="182481"/>
            </a:xfrm>
            <a:custGeom>
              <a:avLst/>
              <a:gdLst>
                <a:gd name="T0" fmla="*/ 63 w 99"/>
                <a:gd name="T1" fmla="*/ 102 h 119"/>
                <a:gd name="T2" fmla="*/ 0 w 99"/>
                <a:gd name="T3" fmla="*/ 102 h 119"/>
                <a:gd name="T4" fmla="*/ 0 w 99"/>
                <a:gd name="T5" fmla="*/ 7 h 119"/>
                <a:gd name="T6" fmla="*/ 62 w 99"/>
                <a:gd name="T7" fmla="*/ 7 h 119"/>
                <a:gd name="T8" fmla="*/ 62 w 99"/>
                <a:gd name="T9" fmla="*/ 20 h 119"/>
                <a:gd name="T10" fmla="*/ 14 w 99"/>
                <a:gd name="T11" fmla="*/ 20 h 119"/>
                <a:gd name="T12" fmla="*/ 14 w 99"/>
                <a:gd name="T13" fmla="*/ 48 h 119"/>
                <a:gd name="T14" fmla="*/ 61 w 99"/>
                <a:gd name="T15" fmla="*/ 48 h 119"/>
                <a:gd name="T16" fmla="*/ 61 w 99"/>
                <a:gd name="T17" fmla="*/ 61 h 119"/>
                <a:gd name="T18" fmla="*/ 14 w 99"/>
                <a:gd name="T19" fmla="*/ 61 h 119"/>
                <a:gd name="T20" fmla="*/ 14 w 99"/>
                <a:gd name="T21" fmla="*/ 89 h 119"/>
                <a:gd name="T22" fmla="*/ 63 w 99"/>
                <a:gd name="T23" fmla="*/ 89 h 119"/>
                <a:gd name="T24" fmla="*/ 63 w 99"/>
                <a:gd name="T25" fmla="*/ 102 h 119"/>
                <a:gd name="T26" fmla="*/ 84 w 99"/>
                <a:gd name="T27" fmla="*/ 0 h 119"/>
                <a:gd name="T28" fmla="*/ 99 w 99"/>
                <a:gd name="T29" fmla="*/ 0 h 119"/>
                <a:gd name="T30" fmla="*/ 99 w 99"/>
                <a:gd name="T31" fmla="*/ 119 h 119"/>
                <a:gd name="T32" fmla="*/ 84 w 99"/>
                <a:gd name="T33" fmla="*/ 119 h 119"/>
                <a:gd name="T34" fmla="*/ 84 w 99"/>
                <a:gd name="T35" fmla="*/ 61 h 119"/>
                <a:gd name="T36" fmla="*/ 67 w 99"/>
                <a:gd name="T37" fmla="*/ 61 h 119"/>
                <a:gd name="T38" fmla="*/ 67 w 99"/>
                <a:gd name="T39" fmla="*/ 48 h 119"/>
                <a:gd name="T40" fmla="*/ 84 w 99"/>
                <a:gd name="T41" fmla="*/ 48 h 119"/>
                <a:gd name="T42" fmla="*/ 84 w 99"/>
                <a:gd name="T4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19">
                  <a:moveTo>
                    <a:pt x="63" y="102"/>
                  </a:moveTo>
                  <a:lnTo>
                    <a:pt x="0" y="102"/>
                  </a:lnTo>
                  <a:lnTo>
                    <a:pt x="0" y="7"/>
                  </a:lnTo>
                  <a:lnTo>
                    <a:pt x="62" y="7"/>
                  </a:lnTo>
                  <a:lnTo>
                    <a:pt x="62" y="20"/>
                  </a:lnTo>
                  <a:lnTo>
                    <a:pt x="14" y="20"/>
                  </a:lnTo>
                  <a:lnTo>
                    <a:pt x="14" y="48"/>
                  </a:lnTo>
                  <a:lnTo>
                    <a:pt x="61" y="48"/>
                  </a:lnTo>
                  <a:lnTo>
                    <a:pt x="61" y="61"/>
                  </a:lnTo>
                  <a:lnTo>
                    <a:pt x="14" y="61"/>
                  </a:lnTo>
                  <a:lnTo>
                    <a:pt x="14" y="89"/>
                  </a:lnTo>
                  <a:lnTo>
                    <a:pt x="63" y="89"/>
                  </a:lnTo>
                  <a:lnTo>
                    <a:pt x="63" y="102"/>
                  </a:lnTo>
                  <a:close/>
                  <a:moveTo>
                    <a:pt x="84" y="0"/>
                  </a:moveTo>
                  <a:lnTo>
                    <a:pt x="99" y="0"/>
                  </a:lnTo>
                  <a:lnTo>
                    <a:pt x="99" y="119"/>
                  </a:lnTo>
                  <a:lnTo>
                    <a:pt x="84" y="119"/>
                  </a:lnTo>
                  <a:lnTo>
                    <a:pt x="84" y="61"/>
                  </a:lnTo>
                  <a:lnTo>
                    <a:pt x="67" y="61"/>
                  </a:lnTo>
                  <a:lnTo>
                    <a:pt x="67" y="48"/>
                  </a:lnTo>
                  <a:lnTo>
                    <a:pt x="84" y="4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642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4799AF-D133-46C2-9BFD-F10834E9E07C}" type="datetime1">
              <a:rPr lang="ko-KR" altLang="en-US" smtClean="0"/>
              <a:pPr/>
              <a:t>2021-10-22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fld id="{19BEBCF3-8A9C-4E4A-B0CA-04DC2315278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903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32979" y="6367979"/>
            <a:ext cx="2133962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41C4-B785-4DF7-8E14-04785C6A97E1}" type="slidenum">
              <a:rPr lang="ko-KR" altLang="en-US" smtClean="0"/>
              <a:pPr/>
              <a:t>‹#›</a:t>
            </a:fld>
            <a:r>
              <a:rPr lang="en-US" altLang="ko-KR" dirty="0"/>
              <a:t>/18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528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47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hyperlink" Target="http://www.airforce.mil.kr/" TargetMode="External"/><Relationship Id="rId26" Type="http://schemas.openxmlformats.org/officeDocument/2006/relationships/image" Target="../media/image44.png"/><Relationship Id="rId39" Type="http://schemas.openxmlformats.org/officeDocument/2006/relationships/image" Target="../media/image56.png"/><Relationship Id="rId21" Type="http://schemas.openxmlformats.org/officeDocument/2006/relationships/image" Target="../media/image39.png"/><Relationship Id="rId34" Type="http://schemas.openxmlformats.org/officeDocument/2006/relationships/image" Target="../media/image52.jpeg"/><Relationship Id="rId42" Type="http://schemas.openxmlformats.org/officeDocument/2006/relationships/image" Target="../media/image5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www.navy.go.kr/" TargetMode="External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2.jpeg"/><Relationship Id="rId32" Type="http://schemas.openxmlformats.org/officeDocument/2006/relationships/image" Target="../media/image50.jpeg"/><Relationship Id="rId37" Type="http://schemas.openxmlformats.org/officeDocument/2006/relationships/image" Target="../media/image54.jpeg"/><Relationship Id="rId40" Type="http://schemas.openxmlformats.org/officeDocument/2006/relationships/image" Target="../media/image57.jpeg"/><Relationship Id="rId45" Type="http://schemas.openxmlformats.org/officeDocument/2006/relationships/image" Target="../media/image62.jpeg"/><Relationship Id="rId5" Type="http://schemas.openxmlformats.org/officeDocument/2006/relationships/image" Target="../media/image26.wmf"/><Relationship Id="rId15" Type="http://schemas.openxmlformats.org/officeDocument/2006/relationships/image" Target="../media/image35.jpeg"/><Relationship Id="rId23" Type="http://schemas.openxmlformats.org/officeDocument/2006/relationships/image" Target="../media/image41.jpeg"/><Relationship Id="rId28" Type="http://schemas.openxmlformats.org/officeDocument/2006/relationships/image" Target="../media/image46.png"/><Relationship Id="rId36" Type="http://schemas.openxmlformats.org/officeDocument/2006/relationships/hyperlink" Target="http://www.google.com/imgres?imgurl=http://www.insidesocal.com/tomhoffarth/satellite-dish-lamit-hub.jpg&amp;imgrefurl=http://www.insidesocal.com/tomhoffarth/archives/2008/12/the-media-learn-16.html&amp;usg=__7RG2HZ0YbNwJ_tLAUURwACcRspI=&amp;h=250&amp;w=302&amp;sz=14&amp;hl=ko&amp;start=10&amp;itbs=1&amp;tbnid=UJre_pZeSZRQrM:&amp;tbnh=96&amp;tbnw=116&amp;prev=/images?q=satellite&amp;hl=ko&amp;gbv=2&amp;tbs=isch:1" TargetMode="External"/><Relationship Id="rId10" Type="http://schemas.openxmlformats.org/officeDocument/2006/relationships/image" Target="../media/image31.png"/><Relationship Id="rId19" Type="http://schemas.openxmlformats.org/officeDocument/2006/relationships/image" Target="../media/image37.jpeg"/><Relationship Id="rId31" Type="http://schemas.openxmlformats.org/officeDocument/2006/relationships/image" Target="../media/image49.jpeg"/><Relationship Id="rId44" Type="http://schemas.openxmlformats.org/officeDocument/2006/relationships/image" Target="../media/image61.gif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hyperlink" Target="http://www.army.mil.kr/" TargetMode="External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jpeg"/><Relationship Id="rId35" Type="http://schemas.openxmlformats.org/officeDocument/2006/relationships/image" Target="../media/image53.jpeg"/><Relationship Id="rId43" Type="http://schemas.openxmlformats.org/officeDocument/2006/relationships/image" Target="../media/image60.jpeg"/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12" Type="http://schemas.openxmlformats.org/officeDocument/2006/relationships/image" Target="../media/image33.png"/><Relationship Id="rId17" Type="http://schemas.openxmlformats.org/officeDocument/2006/relationships/image" Target="../media/image36.jpeg"/><Relationship Id="rId25" Type="http://schemas.openxmlformats.org/officeDocument/2006/relationships/image" Target="../media/image43.gif"/><Relationship Id="rId33" Type="http://schemas.openxmlformats.org/officeDocument/2006/relationships/image" Target="../media/image51.jpeg"/><Relationship Id="rId38" Type="http://schemas.openxmlformats.org/officeDocument/2006/relationships/image" Target="../media/image55.png"/><Relationship Id="rId20" Type="http://schemas.openxmlformats.org/officeDocument/2006/relationships/image" Target="../media/image38.png"/><Relationship Id="rId41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5CC97F0-77AB-4DD7-8E24-12F8CF466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t="2939" r="1" b="2939"/>
          <a:stretch/>
        </p:blipFill>
        <p:spPr>
          <a:xfrm>
            <a:off x="0" y="196157"/>
            <a:ext cx="9144000" cy="6465688"/>
          </a:xfrm>
          <a:prstGeom prst="rect">
            <a:avLst/>
          </a:prstGeom>
        </p:spPr>
      </p:pic>
      <p:sp>
        <p:nvSpPr>
          <p:cNvPr id="5" name="Text Box 107">
            <a:extLst>
              <a:ext uri="{FF2B5EF4-FFF2-40B4-BE49-F238E27FC236}">
                <a16:creationId xmlns:a16="http://schemas.microsoft.com/office/drawing/2014/main" id="{8742BF09-8BFA-49E4-881C-330A5390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678" y="5453766"/>
            <a:ext cx="5664645" cy="7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178" tIns="39089" rIns="78178" bIns="39089" anchor="ctr"/>
          <a:lstStyle/>
          <a:p>
            <a:pPr algn="ctr">
              <a:spcBef>
                <a:spcPct val="40000"/>
              </a:spcBef>
              <a:spcAft>
                <a:spcPct val="40000"/>
              </a:spcAft>
              <a:defRPr/>
            </a:pPr>
            <a:r>
              <a:rPr lang="en-US" altLang="ko-KR" sz="1026" b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(Korean Space Weather Center/RRA)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6A8B5B2-47FA-43F2-ABDD-567CE55FD84E}"/>
              </a:ext>
            </a:extLst>
          </p:cNvPr>
          <p:cNvSpPr/>
          <p:nvPr/>
        </p:nvSpPr>
        <p:spPr>
          <a:xfrm>
            <a:off x="261783" y="1762136"/>
            <a:ext cx="8620435" cy="3635041"/>
          </a:xfrm>
          <a:prstGeom prst="rect">
            <a:avLst/>
          </a:prstGeom>
        </p:spPr>
        <p:txBody>
          <a:bodyPr wrap="square" lIns="68522" tIns="34262" rIns="68522" bIns="34262">
            <a:spAutoFit/>
          </a:bodyPr>
          <a:lstStyle/>
          <a:p>
            <a:pPr algn="ctr" defTabSz="781615" latinLnBrk="0"/>
            <a:r>
              <a:rPr lang="en-US" altLang="ko-KR" sz="1539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  <a:cs typeface="Arial Unicode MS" pitchFamily="50" charset="-127"/>
              </a:rPr>
              <a:t>NATIONAL RADIO RESEARCH AGENCY</a:t>
            </a:r>
          </a:p>
          <a:p>
            <a:pPr algn="ctr" defTabSz="781615" latinLnBrk="0"/>
            <a:endParaRPr lang="en-US" altLang="ko-KR" sz="1539" b="1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  <a:cs typeface="Arial Unicode MS" pitchFamily="50" charset="-127"/>
            </a:endParaRPr>
          </a:p>
          <a:p>
            <a:pPr algn="ctr" defTabSz="781615" latinLnBrk="0"/>
            <a:r>
              <a:rPr lang="en-US" altLang="ko-KR" sz="4104" b="1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Space Weather Operation Under Covid-19</a:t>
            </a:r>
          </a:p>
          <a:p>
            <a:pPr algn="ctr" defTabSz="781615" latinLnBrk="0"/>
            <a:r>
              <a:rPr lang="en-US" altLang="ko-KR" sz="3335" b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 Unicode MS" pitchFamily="50" charset="-127"/>
              </a:rPr>
              <a:t> </a:t>
            </a:r>
            <a:endParaRPr lang="en-US" altLang="ko-KR" sz="1710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 Unicode MS" pitchFamily="50" charset="-127"/>
            </a:endParaRPr>
          </a:p>
          <a:p>
            <a:pPr algn="ctr" defTabSz="781615" latinLnBrk="0"/>
            <a:endParaRPr lang="en-US" altLang="ko-KR" sz="1710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 Unicode MS" pitchFamily="50" charset="-127"/>
            </a:endParaRPr>
          </a:p>
          <a:p>
            <a:pPr algn="ctr" defTabSz="781615" latinLnBrk="0"/>
            <a:endParaRPr lang="en-US" altLang="ko-KR" sz="1710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 Unicode MS" pitchFamily="50" charset="-127"/>
            </a:endParaRPr>
          </a:p>
          <a:p>
            <a:pPr algn="ctr" defTabSz="781615" latinLnBrk="0"/>
            <a:r>
              <a:rPr lang="en-US" altLang="ko-KR" sz="1710" b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 Unicode MS" pitchFamily="50" charset="-127"/>
              </a:rPr>
              <a:t>4 Nov 2021</a:t>
            </a:r>
          </a:p>
          <a:p>
            <a:pPr algn="ctr" defTabSz="781615" latinLnBrk="0"/>
            <a:endParaRPr lang="en-US" altLang="ko-KR" sz="1710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 Unicode MS" pitchFamily="50" charset="-127"/>
            </a:endParaRPr>
          </a:p>
          <a:p>
            <a:pPr algn="ctr" defTabSz="781615" latinLnBrk="0"/>
            <a:r>
              <a:rPr lang="en-US" altLang="ko-KR" sz="1710" b="1" dirty="0" err="1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 Unicode MS" pitchFamily="50" charset="-127"/>
              </a:rPr>
              <a:t>Kichang</a:t>
            </a:r>
            <a:r>
              <a:rPr lang="en-US" altLang="ko-KR" sz="1710" b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 Unicode MS" pitchFamily="50" charset="-127"/>
              </a:rPr>
              <a:t> Yoon, </a:t>
            </a:r>
            <a:r>
              <a:rPr lang="en-US" altLang="ko-KR" sz="1710" b="1" dirty="0" err="1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 Unicode MS" pitchFamily="50" charset="-127"/>
              </a:rPr>
              <a:t>Yungkyu</a:t>
            </a:r>
            <a:r>
              <a:rPr lang="en-US" altLang="ko-KR" sz="1710" b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 Unicode MS" pitchFamily="50" charset="-127"/>
              </a:rPr>
              <a:t> Kim, Mun Jung Kim</a:t>
            </a:r>
          </a:p>
        </p:txBody>
      </p:sp>
    </p:spTree>
    <p:extLst>
      <p:ext uri="{BB962C8B-B14F-4D97-AF65-F5344CB8AC3E}">
        <p14:creationId xmlns:p14="http://schemas.microsoft.com/office/powerpoint/2010/main" val="212651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261994" y="1204371"/>
            <a:ext cx="8620012" cy="5056530"/>
            <a:chOff x="594172" y="1253609"/>
            <a:chExt cx="9505056" cy="572777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b="48379"/>
            <a:stretch>
              <a:fillRect/>
            </a:stretch>
          </p:blipFill>
          <p:spPr bwMode="auto">
            <a:xfrm>
              <a:off x="689855" y="1617328"/>
              <a:ext cx="9298785" cy="258434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13222" y="1253609"/>
              <a:ext cx="9486006" cy="37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39" b="1" u="sng" dirty="0">
                  <a:solidFill>
                    <a:schemeClr val="tx2"/>
                  </a:solidFill>
                  <a:latin typeface="Arial" pitchFamily="34" charset="0"/>
                  <a:ea typeface="나눔고딕 ExtraBold" pitchFamily="50" charset="-127"/>
                  <a:cs typeface="Arial" pitchFamily="34" charset="0"/>
                </a:rPr>
                <a:t>http://www.spaceweather.go.kr/assa</a:t>
              </a:r>
              <a:endParaRPr lang="en-US" altLang="ko-KR" sz="1197" dirty="0">
                <a:solidFill>
                  <a:srgbClr val="0070C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856" t="29665" r="3048" b="5741"/>
            <a:stretch>
              <a:fillRect/>
            </a:stretch>
          </p:blipFill>
          <p:spPr bwMode="auto">
            <a:xfrm>
              <a:off x="594172" y="4084054"/>
              <a:ext cx="9505055" cy="2897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직사각형 17"/>
          <p:cNvSpPr>
            <a:spLocks noChangeArrowheads="1"/>
          </p:cNvSpPr>
          <p:nvPr/>
        </p:nvSpPr>
        <p:spPr bwMode="auto">
          <a:xfrm>
            <a:off x="167892" y="240932"/>
            <a:ext cx="2468689" cy="70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342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/>
                  </a:outerShdw>
                </a:effectLst>
                <a:latin typeface="Arial Narrow" pitchFamily="34" charset="0"/>
                <a:ea typeface="Arial Unicode MS" pitchFamily="50" charset="-127"/>
                <a:cs typeface="Arial Unicode MS" pitchFamily="50" charset="-127"/>
              </a:rPr>
              <a:t>R &amp; D - ASSA</a:t>
            </a:r>
            <a:endParaRPr lang="en-US" altLang="ko-KR" sz="2394" b="1" dirty="0">
              <a:solidFill>
                <a:schemeClr val="bg1"/>
              </a:solidFill>
              <a:effectLst>
                <a:outerShdw blurRad="127000" dist="38100" dir="2700000" algn="tl" rotWithShape="0">
                  <a:prstClr val="black"/>
                </a:outerShdw>
              </a:effectLst>
              <a:latin typeface="Arial Narrow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5925" y="6372344"/>
            <a:ext cx="418075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68" b="1" dirty="0"/>
              <a:t>18</a:t>
            </a:r>
            <a:endParaRPr lang="ko-KR" altLang="en-US" sz="1368" b="1" dirty="0"/>
          </a:p>
        </p:txBody>
      </p:sp>
    </p:spTree>
    <p:extLst>
      <p:ext uri="{BB962C8B-B14F-4D97-AF65-F5344CB8AC3E}">
        <p14:creationId xmlns:p14="http://schemas.microsoft.com/office/powerpoint/2010/main" val="32707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23"/>
            <a:ext cx="9144000" cy="6459177"/>
          </a:xfrm>
          <a:prstGeom prst="rect">
            <a:avLst/>
          </a:prstGeom>
        </p:spPr>
      </p:pic>
      <p:sp>
        <p:nvSpPr>
          <p:cNvPr id="4" name="직사각형 17">
            <a:extLst>
              <a:ext uri="{FF2B5EF4-FFF2-40B4-BE49-F238E27FC236}">
                <a16:creationId xmlns:a16="http://schemas.microsoft.com/office/drawing/2014/main" id="{254A7BC6-1681-4F7E-A3D5-BE8ED89F4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9066340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Forecast &amp; Warning Flow</a:t>
            </a: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3D5E7D78-D0FC-4631-AEC6-F0F9D4C157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50792" y="5084772"/>
            <a:ext cx="2047083" cy="921890"/>
          </a:xfrm>
          <a:prstGeom prst="roundRect">
            <a:avLst>
              <a:gd name="adj" fmla="val 1500"/>
            </a:avLst>
          </a:prstGeom>
          <a:solidFill>
            <a:schemeClr val="bg1"/>
          </a:solidFill>
          <a:ln w="19050">
            <a:solidFill>
              <a:srgbClr val="666699"/>
            </a:solidFill>
            <a:round/>
            <a:headEnd/>
            <a:tailEnd/>
          </a:ln>
        </p:spPr>
        <p:txBody>
          <a:bodyPr wrap="none" lIns="78177" tIns="39089" rIns="78177" bIns="39089" anchor="ctr"/>
          <a:lstStyle/>
          <a:p>
            <a:pPr defTabSz="1191650"/>
            <a:endParaRPr lang="ko-KR" altLang="ko-KR" sz="770">
              <a:solidFill>
                <a:srgbClr val="00466D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2" name="AutoShape 9">
            <a:extLst>
              <a:ext uri="{FF2B5EF4-FFF2-40B4-BE49-F238E27FC236}">
                <a16:creationId xmlns:a16="http://schemas.microsoft.com/office/drawing/2014/main" id="{6A14F15A-8844-4530-8FF3-C1013D51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301" y="4836004"/>
            <a:ext cx="2074716" cy="304432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9525" algn="ctr">
            <a:noFill/>
            <a:round/>
            <a:headEnd/>
            <a:tailEnd/>
          </a:ln>
        </p:spPr>
        <p:txBody>
          <a:bodyPr wrap="none" lIns="78177" tIns="39089" rIns="78177" bIns="39089" anchor="ctr"/>
          <a:lstStyle/>
          <a:p>
            <a:pPr algn="ctr"/>
            <a:r>
              <a:rPr lang="en-US" altLang="ko-KR" sz="1539" b="1" dirty="0">
                <a:solidFill>
                  <a:schemeClr val="bg1"/>
                </a:solidFill>
                <a:latin typeface="Arial Narrow" pitchFamily="34" charset="0"/>
                <a:ea typeface="HY동녘M" pitchFamily="18" charset="-127"/>
              </a:rPr>
              <a:t>Models &amp; Services</a:t>
            </a:r>
            <a:endParaRPr lang="ko-KR" altLang="en-US" sz="1539" dirty="0">
              <a:solidFill>
                <a:schemeClr val="bg1"/>
              </a:solidFill>
              <a:latin typeface="Arial Narrow" pitchFamily="34" charset="0"/>
              <a:ea typeface="HY동녘M" pitchFamily="18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5C710BC-B7FD-477B-AD0D-8F6E094C9C2C}"/>
              </a:ext>
            </a:extLst>
          </p:cNvPr>
          <p:cNvGrpSpPr/>
          <p:nvPr/>
        </p:nvGrpSpPr>
        <p:grpSpPr>
          <a:xfrm>
            <a:off x="3542213" y="5182084"/>
            <a:ext cx="2033508" cy="782448"/>
            <a:chOff x="4158463" y="5749448"/>
            <a:chExt cx="2378075" cy="915029"/>
          </a:xfrm>
        </p:grpSpPr>
        <p:sp>
          <p:nvSpPr>
            <p:cNvPr id="24" name="Text Box 239">
              <a:extLst>
                <a:ext uri="{FF2B5EF4-FFF2-40B4-BE49-F238E27FC236}">
                  <a16:creationId xmlns:a16="http://schemas.microsoft.com/office/drawing/2014/main" id="{3783EAAE-912F-45DB-98FB-DB21D6345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163" y="5749448"/>
              <a:ext cx="2365375" cy="3541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spcBef>
                  <a:spcPct val="50000"/>
                </a:spcBef>
              </a:pPr>
              <a:r>
                <a:rPr lang="en-US" altLang="ko-KR" sz="1368" dirty="0">
                  <a:latin typeface="Arial Narrow" pitchFamily="34" charset="0"/>
                  <a:ea typeface="HY동녘M" pitchFamily="18" charset="-127"/>
                </a:rPr>
                <a:t>ASSA, IPS-</a:t>
              </a:r>
              <a:r>
                <a:rPr lang="en-US" altLang="ko-KR" sz="1368" dirty="0" err="1">
                  <a:latin typeface="Arial Narrow" pitchFamily="34" charset="0"/>
                  <a:ea typeface="HY동녘M" pitchFamily="18" charset="-127"/>
                </a:rPr>
                <a:t>Enlil</a:t>
              </a:r>
              <a:r>
                <a:rPr lang="en-US" altLang="ko-KR" sz="1368" dirty="0">
                  <a:latin typeface="Arial Narrow" pitchFamily="34" charset="0"/>
                  <a:ea typeface="HY동녘M" pitchFamily="18" charset="-127"/>
                </a:rPr>
                <a:t>, </a:t>
              </a:r>
            </a:p>
          </p:txBody>
        </p:sp>
        <p:sp>
          <p:nvSpPr>
            <p:cNvPr id="25" name="Text Box 239">
              <a:extLst>
                <a:ext uri="{FF2B5EF4-FFF2-40B4-BE49-F238E27FC236}">
                  <a16:creationId xmlns:a16="http://schemas.microsoft.com/office/drawing/2014/main" id="{9996D5FE-C530-4414-9664-7B54DAAC5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463" y="6064148"/>
              <a:ext cx="2365375" cy="60032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spcBef>
                  <a:spcPct val="50000"/>
                </a:spcBef>
              </a:pPr>
              <a:r>
                <a:rPr lang="en-US" altLang="ko-KR" sz="1368" dirty="0">
                  <a:latin typeface="Arial Narrow" pitchFamily="34" charset="0"/>
                  <a:ea typeface="HY동녘M" pitchFamily="18" charset="-127"/>
                </a:rPr>
                <a:t>NAIRAS, IRI-VOACAP, GIC, etc. (29ea.)</a:t>
              </a:r>
            </a:p>
          </p:txBody>
        </p:sp>
      </p:grpSp>
      <p:grpSp>
        <p:nvGrpSpPr>
          <p:cNvPr id="26" name="Group 529">
            <a:extLst>
              <a:ext uri="{FF2B5EF4-FFF2-40B4-BE49-F238E27FC236}">
                <a16:creationId xmlns:a16="http://schemas.microsoft.com/office/drawing/2014/main" id="{8AE1EEAE-D732-4676-B427-D0C90383ED85}"/>
              </a:ext>
            </a:extLst>
          </p:cNvPr>
          <p:cNvGrpSpPr>
            <a:grpSpLocks/>
          </p:cNvGrpSpPr>
          <p:nvPr/>
        </p:nvGrpSpPr>
        <p:grpSpPr bwMode="auto">
          <a:xfrm>
            <a:off x="6173449" y="1520190"/>
            <a:ext cx="2182831" cy="4494623"/>
            <a:chOff x="5207" y="663"/>
            <a:chExt cx="861" cy="3311"/>
          </a:xfrm>
        </p:grpSpPr>
        <p:sp>
          <p:nvSpPr>
            <p:cNvPr id="27" name="AutoShape 4">
              <a:extLst>
                <a:ext uri="{FF2B5EF4-FFF2-40B4-BE49-F238E27FC236}">
                  <a16:creationId xmlns:a16="http://schemas.microsoft.com/office/drawing/2014/main" id="{A116BBAE-3148-438F-90F6-E6354C46B54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07" y="663"/>
              <a:ext cx="861" cy="3311"/>
            </a:xfrm>
            <a:prstGeom prst="roundRect">
              <a:avLst>
                <a:gd name="adj" fmla="val 1500"/>
              </a:avLst>
            </a:prstGeom>
            <a:solidFill>
              <a:schemeClr val="bg1"/>
            </a:solidFill>
            <a:ln w="1905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191650"/>
              <a:endParaRPr lang="ko-KR" altLang="ko-KR" sz="770">
                <a:solidFill>
                  <a:srgbClr val="00466D"/>
                </a:solidFill>
                <a:latin typeface="Arial Narrow" pitchFamily="34" charset="0"/>
                <a:ea typeface="HY동녘M" pitchFamily="18" charset="-127"/>
              </a:endParaRPr>
            </a:p>
          </p:txBody>
        </p:sp>
        <p:sp>
          <p:nvSpPr>
            <p:cNvPr id="28" name="AutoShape 385">
              <a:extLst>
                <a:ext uri="{FF2B5EF4-FFF2-40B4-BE49-F238E27FC236}">
                  <a16:creationId xmlns:a16="http://schemas.microsoft.com/office/drawing/2014/main" id="{D61D5F76-0B67-4276-BDCA-5EA2B9B6A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" y="664"/>
              <a:ext cx="861" cy="227"/>
            </a:xfrm>
            <a:prstGeom prst="roundRect">
              <a:avLst>
                <a:gd name="adj" fmla="val 10134"/>
              </a:avLst>
            </a:prstGeom>
            <a:solidFill>
              <a:srgbClr val="66669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lang="en-US" altLang="ko-KR" sz="1539" b="1" dirty="0">
                  <a:solidFill>
                    <a:schemeClr val="bg1"/>
                  </a:solidFill>
                  <a:latin typeface="Arial Narrow" pitchFamily="34" charset="0"/>
                  <a:ea typeface="HY동녘M" pitchFamily="18" charset="-127"/>
                </a:rPr>
                <a:t>Customers</a:t>
              </a:r>
              <a:endParaRPr lang="ko-KR" altLang="en-US" sz="1539" b="1" dirty="0">
                <a:solidFill>
                  <a:schemeClr val="bg1"/>
                </a:solidFill>
                <a:latin typeface="Arial Narrow" pitchFamily="34" charset="0"/>
                <a:ea typeface="HY동녘M" pitchFamily="18" charset="-127"/>
              </a:endParaRPr>
            </a:p>
          </p:txBody>
        </p:sp>
      </p:grpSp>
      <p:sp>
        <p:nvSpPr>
          <p:cNvPr id="29" name="AutoShape 145">
            <a:extLst>
              <a:ext uri="{FF2B5EF4-FFF2-40B4-BE49-F238E27FC236}">
                <a16:creationId xmlns:a16="http://schemas.microsoft.com/office/drawing/2014/main" id="{A56B45A1-A993-4EDB-B657-1B4619574A4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84073" y="3542745"/>
            <a:ext cx="1045262" cy="226698"/>
          </a:xfrm>
          <a:prstGeom prst="downArrow">
            <a:avLst>
              <a:gd name="adj1" fmla="val 76843"/>
              <a:gd name="adj2" fmla="val 48528"/>
            </a:avLst>
          </a:prstGeom>
          <a:gradFill flip="none" rotWithShape="1">
            <a:gsLst>
              <a:gs pos="0">
                <a:srgbClr val="03D4A8">
                  <a:alpha val="44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 w="57150" algn="ctr">
            <a:noFill/>
            <a:miter lim="800000"/>
            <a:headEnd/>
            <a:tailEnd/>
          </a:ln>
        </p:spPr>
        <p:txBody>
          <a:bodyPr vert="eaVert" wrap="none" lIns="78177" tIns="39089" rIns="78177" bIns="39089" anchor="ctr"/>
          <a:lstStyle/>
          <a:p>
            <a:pPr latinLnBrk="1">
              <a:defRPr/>
            </a:pPr>
            <a:endParaRPr lang="ko-KR" altLang="ko-KR" sz="684">
              <a:latin typeface="HY동녘M" pitchFamily="18" charset="-127"/>
              <a:ea typeface="HY동녘M" pitchFamily="18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FA9F0CD0-754F-4D71-90A2-F1F995D5BE9C}"/>
              </a:ext>
            </a:extLst>
          </p:cNvPr>
          <p:cNvGrpSpPr/>
          <p:nvPr/>
        </p:nvGrpSpPr>
        <p:grpSpPr>
          <a:xfrm>
            <a:off x="6234536" y="1941011"/>
            <a:ext cx="2114957" cy="4012229"/>
            <a:chOff x="7306984" y="1991696"/>
            <a:chExt cx="2473325" cy="4692079"/>
          </a:xfrm>
        </p:grpSpPr>
        <p:grpSp>
          <p:nvGrpSpPr>
            <p:cNvPr id="31" name="Group 233">
              <a:extLst>
                <a:ext uri="{FF2B5EF4-FFF2-40B4-BE49-F238E27FC236}">
                  <a16:creationId xmlns:a16="http://schemas.microsoft.com/office/drawing/2014/main" id="{AA16B206-EE01-449A-A597-AC9E61FEA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8096" y="1991696"/>
              <a:ext cx="2397125" cy="2735262"/>
              <a:chOff x="6521450" y="1773239"/>
              <a:chExt cx="2396633" cy="2735476"/>
            </a:xfrm>
          </p:grpSpPr>
          <p:grpSp>
            <p:nvGrpSpPr>
              <p:cNvPr id="67" name="Group 414">
                <a:extLst>
                  <a:ext uri="{FF2B5EF4-FFF2-40B4-BE49-F238E27FC236}">
                    <a16:creationId xmlns:a16="http://schemas.microsoft.com/office/drawing/2014/main" id="{20F0964F-8531-4A55-9C55-C1974F71A1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1450" y="1787528"/>
                <a:ext cx="890588" cy="819151"/>
                <a:chOff x="5223" y="1621"/>
                <a:chExt cx="561" cy="516"/>
              </a:xfrm>
            </p:grpSpPr>
            <p:grpSp>
              <p:nvGrpSpPr>
                <p:cNvPr id="84" name="Group 391">
                  <a:extLst>
                    <a:ext uri="{FF2B5EF4-FFF2-40B4-BE49-F238E27FC236}">
                      <a16:creationId xmlns:a16="http://schemas.microsoft.com/office/drawing/2014/main" id="{A53BA2D2-A70B-4586-BD06-C0F0D4D9AC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23" y="1621"/>
                  <a:ext cx="561" cy="516"/>
                  <a:chOff x="2727" y="2597"/>
                  <a:chExt cx="399" cy="423"/>
                </a:xfrm>
              </p:grpSpPr>
              <p:sp>
                <p:nvSpPr>
                  <p:cNvPr id="86" name="AutoShape 392">
                    <a:extLst>
                      <a:ext uri="{FF2B5EF4-FFF2-40B4-BE49-F238E27FC236}">
                        <a16:creationId xmlns:a16="http://schemas.microsoft.com/office/drawing/2014/main" id="{B1E7C4F2-A0D2-478F-9DE8-4C0243B981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7" y="2597"/>
                    <a:ext cx="399" cy="422"/>
                  </a:xfrm>
                  <a:prstGeom prst="roundRect">
                    <a:avLst>
                      <a:gd name="adj" fmla="val 3889"/>
                    </a:avLst>
                  </a:prstGeom>
                  <a:solidFill>
                    <a:srgbClr val="359FE7"/>
                  </a:solidFill>
                  <a:ln w="9525" algn="ctr">
                    <a:solidFill>
                      <a:srgbClr val="1880C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latinLnBrk="1"/>
                    <a:endParaRPr lang="ko-KR" altLang="en-US" sz="1197"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  <p:sp>
                <p:nvSpPr>
                  <p:cNvPr id="87" name="AutoShape 393">
                    <a:extLst>
                      <a:ext uri="{FF2B5EF4-FFF2-40B4-BE49-F238E27FC236}">
                        <a16:creationId xmlns:a16="http://schemas.microsoft.com/office/drawing/2014/main" id="{F083EE27-27A7-4A01-AA78-9B9D751724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2605"/>
                    <a:ext cx="377" cy="272"/>
                  </a:xfrm>
                  <a:prstGeom prst="roundRect">
                    <a:avLst>
                      <a:gd name="adj" fmla="val 4787"/>
                    </a:avLst>
                  </a:prstGeom>
                  <a:solidFill>
                    <a:schemeClr val="bg1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latinLnBrk="1"/>
                    <a:endParaRPr lang="ko-KR" altLang="en-US" sz="1197"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  <p:sp>
                <p:nvSpPr>
                  <p:cNvPr id="88" name="Rectangle 394">
                    <a:extLst>
                      <a:ext uri="{FF2B5EF4-FFF2-40B4-BE49-F238E27FC236}">
                        <a16:creationId xmlns:a16="http://schemas.microsoft.com/office/drawing/2014/main" id="{6E1A3360-06FE-4B12-AFC3-3E59E3430E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0" y="2909"/>
                    <a:ext cx="331" cy="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US" altLang="ko-KR" sz="1197">
                        <a:solidFill>
                          <a:schemeClr val="bg1"/>
                        </a:solidFill>
                        <a:latin typeface="HY동녘M" pitchFamily="18" charset="-127"/>
                        <a:ea typeface="HY동녘M" pitchFamily="18" charset="-127"/>
                      </a:rPr>
                      <a:t>Satellite</a:t>
                    </a:r>
                    <a:endParaRPr lang="ko-KR" altLang="en-US" sz="1197">
                      <a:solidFill>
                        <a:schemeClr val="bg1"/>
                      </a:solidFill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</p:grpSp>
            <p:pic>
              <p:nvPicPr>
                <p:cNvPr id="85" name="Picture 404" descr="인공위성-2-green-2">
                  <a:extLst>
                    <a:ext uri="{FF2B5EF4-FFF2-40B4-BE49-F238E27FC236}">
                      <a16:creationId xmlns:a16="http://schemas.microsoft.com/office/drawing/2014/main" id="{86313A2C-1C05-4D9B-B9E2-4D3B6B9016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-516888">
                  <a:off x="5309" y="1623"/>
                  <a:ext cx="434" cy="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8" name="Group 720">
                <a:extLst>
                  <a:ext uri="{FF2B5EF4-FFF2-40B4-BE49-F238E27FC236}">
                    <a16:creationId xmlns:a16="http://schemas.microsoft.com/office/drawing/2014/main" id="{C7EA8E88-2EDC-4AA0-A193-04BBDCA20D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32561" y="2703511"/>
                <a:ext cx="916703" cy="1805204"/>
                <a:chOff x="7789861" y="2703511"/>
                <a:chExt cx="916703" cy="1805204"/>
              </a:xfrm>
            </p:grpSpPr>
            <p:grpSp>
              <p:nvGrpSpPr>
                <p:cNvPr id="77" name="Group 395">
                  <a:extLst>
                    <a:ext uri="{FF2B5EF4-FFF2-40B4-BE49-F238E27FC236}">
                      <a16:creationId xmlns:a16="http://schemas.microsoft.com/office/drawing/2014/main" id="{DF3B75E7-91F8-4EAB-A01F-D7359A3E71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89861" y="2784473"/>
                  <a:ext cx="916703" cy="1724242"/>
                  <a:chOff x="2727" y="2597"/>
                  <a:chExt cx="410" cy="890"/>
                </a:xfrm>
              </p:grpSpPr>
              <p:sp>
                <p:nvSpPr>
                  <p:cNvPr id="80" name="AutoShape 396">
                    <a:extLst>
                      <a:ext uri="{FF2B5EF4-FFF2-40B4-BE49-F238E27FC236}">
                        <a16:creationId xmlns:a16="http://schemas.microsoft.com/office/drawing/2014/main" id="{EDE0ED0C-2058-47CA-BF73-FC69BC65D0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7" y="2597"/>
                    <a:ext cx="399" cy="422"/>
                  </a:xfrm>
                  <a:prstGeom prst="roundRect">
                    <a:avLst>
                      <a:gd name="adj" fmla="val 3889"/>
                    </a:avLst>
                  </a:prstGeom>
                  <a:solidFill>
                    <a:srgbClr val="359FE7"/>
                  </a:solidFill>
                  <a:ln w="9525" algn="ctr">
                    <a:solidFill>
                      <a:srgbClr val="1880C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latinLnBrk="1"/>
                    <a:endParaRPr lang="ko-KR" altLang="en-US" sz="1197"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  <p:sp>
                <p:nvSpPr>
                  <p:cNvPr id="81" name="AutoShape 397">
                    <a:extLst>
                      <a:ext uri="{FF2B5EF4-FFF2-40B4-BE49-F238E27FC236}">
                        <a16:creationId xmlns:a16="http://schemas.microsoft.com/office/drawing/2014/main" id="{43677C6D-E3AD-4E52-BB48-1A7FBA6904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2605"/>
                    <a:ext cx="377" cy="272"/>
                  </a:xfrm>
                  <a:prstGeom prst="roundRect">
                    <a:avLst>
                      <a:gd name="adj" fmla="val 4787"/>
                    </a:avLst>
                  </a:prstGeom>
                  <a:solidFill>
                    <a:schemeClr val="bg1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latinLnBrk="1"/>
                    <a:endParaRPr lang="ko-KR" altLang="en-US" sz="1197"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  <p:sp>
                <p:nvSpPr>
                  <p:cNvPr id="82" name="Rectangle 398">
                    <a:extLst>
                      <a:ext uri="{FF2B5EF4-FFF2-40B4-BE49-F238E27FC236}">
                        <a16:creationId xmlns:a16="http://schemas.microsoft.com/office/drawing/2014/main" id="{F2AFECE8-8B47-46AF-912F-B9FC1051ED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2905"/>
                    <a:ext cx="399" cy="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US" altLang="ko-KR" sz="1197">
                        <a:solidFill>
                          <a:schemeClr val="bg1"/>
                        </a:solidFill>
                        <a:latin typeface="HY동녘M" pitchFamily="18" charset="-127"/>
                        <a:ea typeface="HY동녘M" pitchFamily="18" charset="-127"/>
                      </a:rPr>
                      <a:t>Comm.</a:t>
                    </a:r>
                    <a:endParaRPr lang="ko-KR" altLang="en-US" sz="1197">
                      <a:solidFill>
                        <a:schemeClr val="bg1"/>
                      </a:solidFill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  <p:sp>
                <p:nvSpPr>
                  <p:cNvPr id="83" name="Rectangle 398">
                    <a:extLst>
                      <a:ext uri="{FF2B5EF4-FFF2-40B4-BE49-F238E27FC236}">
                        <a16:creationId xmlns:a16="http://schemas.microsoft.com/office/drawing/2014/main" id="{6DD38A0B-56FE-46EF-86BB-8C4CAFBB27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3376"/>
                    <a:ext cx="399" cy="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US" altLang="ko-KR" sz="1197">
                        <a:solidFill>
                          <a:schemeClr val="bg1"/>
                        </a:solidFill>
                        <a:latin typeface="HY동녘M" pitchFamily="18" charset="-127"/>
                        <a:ea typeface="HY동녘M" pitchFamily="18" charset="-127"/>
                      </a:rPr>
                      <a:t>Comm.</a:t>
                    </a:r>
                    <a:endParaRPr lang="ko-KR" altLang="en-US" sz="1197">
                      <a:solidFill>
                        <a:schemeClr val="bg1"/>
                      </a:solidFill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</p:grpSp>
            <p:pic>
              <p:nvPicPr>
                <p:cNvPr id="78" name="Picture 405" descr="j0428855[1]">
                  <a:extLst>
                    <a:ext uri="{FF2B5EF4-FFF2-40B4-BE49-F238E27FC236}">
                      <a16:creationId xmlns:a16="http://schemas.microsoft.com/office/drawing/2014/main" id="{080685EC-A8E6-425B-A200-30F37BB788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893050" y="2703511"/>
                  <a:ext cx="352425" cy="574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9" name="Picture 406" descr="j0431507[1]">
                  <a:extLst>
                    <a:ext uri="{FF2B5EF4-FFF2-40B4-BE49-F238E27FC236}">
                      <a16:creationId xmlns:a16="http://schemas.microsoft.com/office/drawing/2014/main" id="{68B2B710-E40E-4841-8231-8705A55B14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121653" y="2820991"/>
                  <a:ext cx="504825" cy="504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9" name="Group 201">
                <a:extLst>
                  <a:ext uri="{FF2B5EF4-FFF2-40B4-BE49-F238E27FC236}">
                    <a16:creationId xmlns:a16="http://schemas.microsoft.com/office/drawing/2014/main" id="{8C21D59A-26B3-4CC7-93DB-554D2F2E59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29020" y="1773239"/>
                <a:ext cx="1389063" cy="1835149"/>
                <a:chOff x="7529020" y="1773239"/>
                <a:chExt cx="1389063" cy="1835149"/>
              </a:xfrm>
            </p:grpSpPr>
            <p:pic>
              <p:nvPicPr>
                <p:cNvPr id="70" name="Picture 18">
                  <a:extLst>
                    <a:ext uri="{FF2B5EF4-FFF2-40B4-BE49-F238E27FC236}">
                      <a16:creationId xmlns:a16="http://schemas.microsoft.com/office/drawing/2014/main" id="{87EC55B1-4991-4004-A820-0DF7373F03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529020" y="1773239"/>
                  <a:ext cx="657717" cy="303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" name="Picture 20">
                  <a:extLst>
                    <a:ext uri="{FF2B5EF4-FFF2-40B4-BE49-F238E27FC236}">
                      <a16:creationId xmlns:a16="http://schemas.microsoft.com/office/drawing/2014/main" id="{00D5FF1F-41DF-4E7F-97BC-12A222DF0F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783580" y="2586968"/>
                  <a:ext cx="711200" cy="2568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" name="Picture 22">
                  <a:extLst>
                    <a:ext uri="{FF2B5EF4-FFF2-40B4-BE49-F238E27FC236}">
                      <a16:creationId xmlns:a16="http://schemas.microsoft.com/office/drawing/2014/main" id="{E9FA5812-047E-4B09-8C45-FDA93A5EF0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8224837" y="1780937"/>
                  <a:ext cx="693246" cy="284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3" name="Picture 27">
                  <a:extLst>
                    <a:ext uri="{FF2B5EF4-FFF2-40B4-BE49-F238E27FC236}">
                      <a16:creationId xmlns:a16="http://schemas.microsoft.com/office/drawing/2014/main" id="{017BB748-7ED2-4279-B702-36B4209029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7708407" y="2933248"/>
                  <a:ext cx="892667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4" name="Picture 16">
                  <a:extLst>
                    <a:ext uri="{FF2B5EF4-FFF2-40B4-BE49-F238E27FC236}">
                      <a16:creationId xmlns:a16="http://schemas.microsoft.com/office/drawing/2014/main" id="{64BB0E0A-B8E4-4AEB-AB61-495ABFE7EB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7562059" y="3267076"/>
                  <a:ext cx="1311574" cy="341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" name="Picture 29">
                  <a:extLst>
                    <a:ext uri="{FF2B5EF4-FFF2-40B4-BE49-F238E27FC236}">
                      <a16:creationId xmlns:a16="http://schemas.microsoft.com/office/drawing/2014/main" id="{BE81A713-17A5-4B0F-B1AC-8181320A84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566276" y="2140422"/>
                  <a:ext cx="629987" cy="384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" name="Picture 2">
                  <a:extLst>
                    <a:ext uri="{FF2B5EF4-FFF2-40B4-BE49-F238E27FC236}">
                      <a16:creationId xmlns:a16="http://schemas.microsoft.com/office/drawing/2014/main" id="{C333B57D-477F-4784-81CC-49503F2CA1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8209086" y="2156068"/>
                  <a:ext cx="571500" cy="383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2" name="Group 200">
              <a:extLst>
                <a:ext uri="{FF2B5EF4-FFF2-40B4-BE49-F238E27FC236}">
                  <a16:creationId xmlns:a16="http://schemas.microsoft.com/office/drawing/2014/main" id="{C2F8A2FA-87F8-464E-B512-8CC660C5A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6984" y="3914158"/>
              <a:ext cx="2190750" cy="884238"/>
              <a:chOff x="6510338" y="3695700"/>
              <a:chExt cx="2190750" cy="884238"/>
            </a:xfrm>
          </p:grpSpPr>
          <p:grpSp>
            <p:nvGrpSpPr>
              <p:cNvPr id="55" name="Group 215">
                <a:extLst>
                  <a:ext uri="{FF2B5EF4-FFF2-40B4-BE49-F238E27FC236}">
                    <a16:creationId xmlns:a16="http://schemas.microsoft.com/office/drawing/2014/main" id="{94ECABB5-9359-4FF5-ACF7-218138D8C0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74637" y="3695700"/>
                <a:ext cx="1026451" cy="884238"/>
                <a:chOff x="7674538" y="3695700"/>
                <a:chExt cx="1027003" cy="883920"/>
              </a:xfrm>
            </p:grpSpPr>
            <p:pic>
              <p:nvPicPr>
                <p:cNvPr id="62" name="Picture 10" descr="육군본부 로고">
                  <a:hlinkClick r:id="rId14"/>
                  <a:extLst>
                    <a:ext uri="{FF2B5EF4-FFF2-40B4-BE49-F238E27FC236}">
                      <a16:creationId xmlns:a16="http://schemas.microsoft.com/office/drawing/2014/main" id="{4648787E-A53C-4F79-A3C6-F80998848A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7674538" y="3998913"/>
                  <a:ext cx="295982" cy="329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" name="Picture 12" descr="해군본부 로고">
                  <a:hlinkClick r:id="rId16"/>
                  <a:extLst>
                    <a:ext uri="{FF2B5EF4-FFF2-40B4-BE49-F238E27FC236}">
                      <a16:creationId xmlns:a16="http://schemas.microsoft.com/office/drawing/2014/main" id="{C3ACEAA3-F551-418B-B883-823C4C5A6D7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7937966" y="4008120"/>
                  <a:ext cx="299254" cy="3147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" name="Picture 14" descr="공군본부 로고">
                  <a:hlinkClick r:id="rId18"/>
                  <a:extLst>
                    <a:ext uri="{FF2B5EF4-FFF2-40B4-BE49-F238E27FC236}">
                      <a16:creationId xmlns:a16="http://schemas.microsoft.com/office/drawing/2014/main" id="{34310FEC-1038-41BF-9B2D-1024A948A9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8207583" y="4008120"/>
                  <a:ext cx="410637" cy="309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" name="Picture 17">
                  <a:extLst>
                    <a:ext uri="{FF2B5EF4-FFF2-40B4-BE49-F238E27FC236}">
                      <a16:creationId xmlns:a16="http://schemas.microsoft.com/office/drawing/2014/main" id="{FAF4AF17-212D-4917-9077-28EFA37E89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7693061" y="3695700"/>
                  <a:ext cx="899759" cy="278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6" name="Picture 30">
                  <a:extLst>
                    <a:ext uri="{FF2B5EF4-FFF2-40B4-BE49-F238E27FC236}">
                      <a16:creationId xmlns:a16="http://schemas.microsoft.com/office/drawing/2014/main" id="{CE8181B6-DDF4-475F-8EF1-6500560C3A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7680661" y="4332363"/>
                  <a:ext cx="1020880" cy="247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6" name="Group 199">
                <a:extLst>
                  <a:ext uri="{FF2B5EF4-FFF2-40B4-BE49-F238E27FC236}">
                    <a16:creationId xmlns:a16="http://schemas.microsoft.com/office/drawing/2014/main" id="{72D11AA3-6BE3-48CE-A967-5DC229B96B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10338" y="3708408"/>
                <a:ext cx="945313" cy="817857"/>
                <a:chOff x="6510338" y="3708408"/>
                <a:chExt cx="945313" cy="817857"/>
              </a:xfrm>
            </p:grpSpPr>
            <p:grpSp>
              <p:nvGrpSpPr>
                <p:cNvPr id="57" name="Group 399">
                  <a:extLst>
                    <a:ext uri="{FF2B5EF4-FFF2-40B4-BE49-F238E27FC236}">
                      <a16:creationId xmlns:a16="http://schemas.microsoft.com/office/drawing/2014/main" id="{70FE62D3-CF6C-4824-B3BB-8048A6900D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10338" y="3708408"/>
                  <a:ext cx="945313" cy="817857"/>
                  <a:chOff x="2712" y="2597"/>
                  <a:chExt cx="424" cy="422"/>
                </a:xfrm>
              </p:grpSpPr>
              <p:sp>
                <p:nvSpPr>
                  <p:cNvPr id="59" name="AutoShape 400">
                    <a:extLst>
                      <a:ext uri="{FF2B5EF4-FFF2-40B4-BE49-F238E27FC236}">
                        <a16:creationId xmlns:a16="http://schemas.microsoft.com/office/drawing/2014/main" id="{44C17DCE-BA37-492E-8729-E02BBB3711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7" y="2597"/>
                    <a:ext cx="399" cy="422"/>
                  </a:xfrm>
                  <a:prstGeom prst="roundRect">
                    <a:avLst>
                      <a:gd name="adj" fmla="val 3889"/>
                    </a:avLst>
                  </a:prstGeom>
                  <a:solidFill>
                    <a:srgbClr val="359FE7"/>
                  </a:solidFill>
                  <a:ln w="9525" algn="ctr">
                    <a:solidFill>
                      <a:srgbClr val="1880C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latinLnBrk="1"/>
                    <a:endParaRPr lang="ko-KR" altLang="en-US" sz="1197"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  <p:sp>
                <p:nvSpPr>
                  <p:cNvPr id="60" name="AutoShape 401">
                    <a:extLst>
                      <a:ext uri="{FF2B5EF4-FFF2-40B4-BE49-F238E27FC236}">
                        <a16:creationId xmlns:a16="http://schemas.microsoft.com/office/drawing/2014/main" id="{E2B72B32-A4F8-4868-A535-37D588D945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2605"/>
                    <a:ext cx="377" cy="272"/>
                  </a:xfrm>
                  <a:prstGeom prst="roundRect">
                    <a:avLst>
                      <a:gd name="adj" fmla="val 4787"/>
                    </a:avLst>
                  </a:prstGeom>
                  <a:solidFill>
                    <a:schemeClr val="bg1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latinLnBrk="1"/>
                    <a:endParaRPr lang="ko-KR" altLang="en-US" sz="1197"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  <p:sp>
                <p:nvSpPr>
                  <p:cNvPr id="61" name="Rectangle 402">
                    <a:extLst>
                      <a:ext uri="{FF2B5EF4-FFF2-40B4-BE49-F238E27FC236}">
                        <a16:creationId xmlns:a16="http://schemas.microsoft.com/office/drawing/2014/main" id="{386CF202-376F-4EE0-A4F6-C76F0BC84C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12" y="2889"/>
                    <a:ext cx="424" cy="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US" altLang="ko-KR" sz="1197">
                        <a:solidFill>
                          <a:schemeClr val="bg1"/>
                        </a:solidFill>
                        <a:latin typeface="HY동녘M" pitchFamily="18" charset="-127"/>
                        <a:ea typeface="HY동녘M" pitchFamily="18" charset="-127"/>
                      </a:rPr>
                      <a:t>Defense</a:t>
                    </a:r>
                    <a:endParaRPr lang="ko-KR" altLang="en-US" sz="1197">
                      <a:solidFill>
                        <a:schemeClr val="bg1"/>
                      </a:solidFill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</p:grpSp>
            <p:pic>
              <p:nvPicPr>
                <p:cNvPr id="58" name="Picture 2">
                  <a:extLst>
                    <a:ext uri="{FF2B5EF4-FFF2-40B4-BE49-F238E27FC236}">
                      <a16:creationId xmlns:a16="http://schemas.microsoft.com/office/drawing/2014/main" id="{E8923543-5D26-418E-A62A-FF5465BDAE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6686550" y="3749675"/>
                  <a:ext cx="577850" cy="4375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3" name="Rectangle 402">
              <a:extLst>
                <a:ext uri="{FF2B5EF4-FFF2-40B4-BE49-F238E27FC236}">
                  <a16:creationId xmlns:a16="http://schemas.microsoft.com/office/drawing/2014/main" id="{E92A6430-F673-4CC8-8C36-9D82F20C2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6984" y="4495183"/>
              <a:ext cx="944562" cy="21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ko-KR" sz="1197">
                  <a:solidFill>
                    <a:schemeClr val="bg1"/>
                  </a:solidFill>
                  <a:latin typeface="HY동녘M" pitchFamily="18" charset="-127"/>
                  <a:ea typeface="HY동녘M" pitchFamily="18" charset="-127"/>
                </a:rPr>
                <a:t>Defense</a:t>
              </a:r>
              <a:endParaRPr lang="ko-KR" altLang="en-US" sz="1197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  <p:grpSp>
          <p:nvGrpSpPr>
            <p:cNvPr id="34" name="그룹 131">
              <a:extLst>
                <a:ext uri="{FF2B5EF4-FFF2-40B4-BE49-F238E27FC236}">
                  <a16:creationId xmlns:a16="http://schemas.microsoft.com/office/drawing/2014/main" id="{E4ED89E9-5D81-4C5F-80CE-DAF698808D08}"/>
                </a:ext>
              </a:extLst>
            </p:cNvPr>
            <p:cNvGrpSpPr/>
            <p:nvPr/>
          </p:nvGrpSpPr>
          <p:grpSpPr>
            <a:xfrm>
              <a:off x="7330796" y="5833446"/>
              <a:ext cx="2135962" cy="850329"/>
              <a:chOff x="7330796" y="6026646"/>
              <a:chExt cx="2135962" cy="850329"/>
            </a:xfrm>
          </p:grpSpPr>
          <p:grpSp>
            <p:nvGrpSpPr>
              <p:cNvPr id="46" name="그룹 214">
                <a:extLst>
                  <a:ext uri="{FF2B5EF4-FFF2-40B4-BE49-F238E27FC236}">
                    <a16:creationId xmlns:a16="http://schemas.microsoft.com/office/drawing/2014/main" id="{714A9C79-7561-44B7-9439-870810C131D9}"/>
                  </a:ext>
                </a:extLst>
              </p:cNvPr>
              <p:cNvGrpSpPr/>
              <p:nvPr/>
            </p:nvGrpSpPr>
            <p:grpSpPr>
              <a:xfrm>
                <a:off x="7330796" y="6026646"/>
                <a:ext cx="890588" cy="822325"/>
                <a:chOff x="7330796" y="6026646"/>
                <a:chExt cx="890588" cy="822325"/>
              </a:xfrm>
            </p:grpSpPr>
            <p:grpSp>
              <p:nvGrpSpPr>
                <p:cNvPr id="50" name="Group 408">
                  <a:extLst>
                    <a:ext uri="{FF2B5EF4-FFF2-40B4-BE49-F238E27FC236}">
                      <a16:creationId xmlns:a16="http://schemas.microsoft.com/office/drawing/2014/main" id="{B8D5C3C0-4274-474A-8B1E-42BA982496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30796" y="6026646"/>
                  <a:ext cx="890588" cy="822325"/>
                  <a:chOff x="2727" y="2597"/>
                  <a:chExt cx="399" cy="425"/>
                </a:xfrm>
              </p:grpSpPr>
              <p:sp>
                <p:nvSpPr>
                  <p:cNvPr id="52" name="AutoShape 409">
                    <a:extLst>
                      <a:ext uri="{FF2B5EF4-FFF2-40B4-BE49-F238E27FC236}">
                        <a16:creationId xmlns:a16="http://schemas.microsoft.com/office/drawing/2014/main" id="{DC4844E0-C1D4-4D5E-955B-891441E16C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7" y="2597"/>
                    <a:ext cx="399" cy="422"/>
                  </a:xfrm>
                  <a:prstGeom prst="roundRect">
                    <a:avLst>
                      <a:gd name="adj" fmla="val 3889"/>
                    </a:avLst>
                  </a:prstGeom>
                  <a:solidFill>
                    <a:srgbClr val="359FE7"/>
                  </a:solidFill>
                  <a:ln w="9525" algn="ctr">
                    <a:solidFill>
                      <a:srgbClr val="1880C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latinLnBrk="1"/>
                    <a:endParaRPr lang="ko-KR" altLang="en-US" sz="1197"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  <p:sp>
                <p:nvSpPr>
                  <p:cNvPr id="53" name="AutoShape 410">
                    <a:extLst>
                      <a:ext uri="{FF2B5EF4-FFF2-40B4-BE49-F238E27FC236}">
                        <a16:creationId xmlns:a16="http://schemas.microsoft.com/office/drawing/2014/main" id="{3C2F97FB-3888-411C-82A6-667F73188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2605"/>
                    <a:ext cx="377" cy="272"/>
                  </a:xfrm>
                  <a:prstGeom prst="roundRect">
                    <a:avLst>
                      <a:gd name="adj" fmla="val 4787"/>
                    </a:avLst>
                  </a:prstGeom>
                  <a:solidFill>
                    <a:schemeClr val="bg1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latinLnBrk="1"/>
                    <a:endParaRPr lang="ko-KR" altLang="en-US" sz="1197"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  <p:sp>
                <p:nvSpPr>
                  <p:cNvPr id="54" name="Rectangle 411">
                    <a:extLst>
                      <a:ext uri="{FF2B5EF4-FFF2-40B4-BE49-F238E27FC236}">
                        <a16:creationId xmlns:a16="http://schemas.microsoft.com/office/drawing/2014/main" id="{A5E5C262-680A-4C77-8D9A-C7590D0A30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0" y="2911"/>
                    <a:ext cx="331" cy="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US" altLang="ko-KR" sz="1197" dirty="0">
                        <a:solidFill>
                          <a:schemeClr val="bg1"/>
                        </a:solidFill>
                        <a:latin typeface="HY동녘M" pitchFamily="18" charset="-127"/>
                        <a:ea typeface="HY동녘M" pitchFamily="18" charset="-127"/>
                      </a:rPr>
                      <a:t>Power</a:t>
                    </a:r>
                    <a:endParaRPr lang="ko-KR" altLang="en-US" sz="1197" dirty="0">
                      <a:solidFill>
                        <a:schemeClr val="bg1"/>
                      </a:solidFill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</p:grpSp>
            <p:pic>
              <p:nvPicPr>
                <p:cNvPr id="51" name="Picture 4" descr="http://image.shutterstock.com/display_pic_with_logo/344665/344665,1264188379,1/stock-vector-set-energy-icons-of-various-ways-to-produce-energy-in-one-color-45044116.jpg">
                  <a:extLst>
                    <a:ext uri="{FF2B5EF4-FFF2-40B4-BE49-F238E27FC236}">
                      <a16:creationId xmlns:a16="http://schemas.microsoft.com/office/drawing/2014/main" id="{3B10F2CB-F817-41BF-9935-8BF00F7A00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 l="72661" t="4825" r="3819" b="72656"/>
                <a:stretch>
                  <a:fillRect/>
                </a:stretch>
              </p:blipFill>
              <p:spPr bwMode="auto">
                <a:xfrm>
                  <a:off x="7448580" y="6071239"/>
                  <a:ext cx="648072" cy="44569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7" name="그룹 128">
                <a:extLst>
                  <a:ext uri="{FF2B5EF4-FFF2-40B4-BE49-F238E27FC236}">
                    <a16:creationId xmlns:a16="http://schemas.microsoft.com/office/drawing/2014/main" id="{7F9D0A97-E4D0-4122-892D-8D25F49556C8}"/>
                  </a:ext>
                </a:extLst>
              </p:cNvPr>
              <p:cNvGrpSpPr/>
              <p:nvPr/>
            </p:nvGrpSpPr>
            <p:grpSpPr>
              <a:xfrm>
                <a:off x="8515052" y="6084887"/>
                <a:ext cx="951706" cy="792088"/>
                <a:chOff x="8515052" y="6084887"/>
                <a:chExt cx="951706" cy="792088"/>
              </a:xfrm>
            </p:grpSpPr>
            <p:pic>
              <p:nvPicPr>
                <p:cNvPr id="48" name="Picture 2" descr="http://sstatic.naver.net/keypage/outside/government/2011031017464746411.jpg">
                  <a:extLst>
                    <a:ext uri="{FF2B5EF4-FFF2-40B4-BE49-F238E27FC236}">
                      <a16:creationId xmlns:a16="http://schemas.microsoft.com/office/drawing/2014/main" id="{7D0FF783-0A0D-486D-AF4E-3DF37DE47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8659068" y="6372919"/>
                  <a:ext cx="674440" cy="5040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" name="Picture 2" descr="MOTIE(Ministry of Trade, Industry and Energy)">
                  <a:extLst>
                    <a:ext uri="{FF2B5EF4-FFF2-40B4-BE49-F238E27FC236}">
                      <a16:creationId xmlns:a16="http://schemas.microsoft.com/office/drawing/2014/main" id="{24D51385-BE7C-4977-88D1-D049073926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8515052" y="6084887"/>
                  <a:ext cx="951706" cy="3150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35" name="그룹 130">
              <a:extLst>
                <a:ext uri="{FF2B5EF4-FFF2-40B4-BE49-F238E27FC236}">
                  <a16:creationId xmlns:a16="http://schemas.microsoft.com/office/drawing/2014/main" id="{2CFE03FB-5379-4C5F-A4ED-F55419C124F0}"/>
                </a:ext>
              </a:extLst>
            </p:cNvPr>
            <p:cNvGrpSpPr/>
            <p:nvPr/>
          </p:nvGrpSpPr>
          <p:grpSpPr>
            <a:xfrm>
              <a:off x="7337146" y="4803124"/>
              <a:ext cx="2443163" cy="914434"/>
              <a:chOff x="7337146" y="4996324"/>
              <a:chExt cx="2443163" cy="914434"/>
            </a:xfrm>
          </p:grpSpPr>
          <p:grpSp>
            <p:nvGrpSpPr>
              <p:cNvPr id="36" name="Group 413">
                <a:extLst>
                  <a:ext uri="{FF2B5EF4-FFF2-40B4-BE49-F238E27FC236}">
                    <a16:creationId xmlns:a16="http://schemas.microsoft.com/office/drawing/2014/main" id="{29D08CE3-124C-4708-AAEA-10162604AD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37146" y="5072560"/>
                <a:ext cx="890499" cy="819151"/>
                <a:chOff x="5222" y="1016"/>
                <a:chExt cx="561" cy="516"/>
              </a:xfrm>
            </p:grpSpPr>
            <p:grpSp>
              <p:nvGrpSpPr>
                <p:cNvPr id="41" name="Group 387">
                  <a:extLst>
                    <a:ext uri="{FF2B5EF4-FFF2-40B4-BE49-F238E27FC236}">
                      <a16:creationId xmlns:a16="http://schemas.microsoft.com/office/drawing/2014/main" id="{30CE32EF-297A-48BC-8645-254B25171A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22" y="1016"/>
                  <a:ext cx="561" cy="516"/>
                  <a:chOff x="2727" y="2597"/>
                  <a:chExt cx="399" cy="423"/>
                </a:xfrm>
              </p:grpSpPr>
              <p:sp>
                <p:nvSpPr>
                  <p:cNvPr id="43" name="AutoShape 388">
                    <a:extLst>
                      <a:ext uri="{FF2B5EF4-FFF2-40B4-BE49-F238E27FC236}">
                        <a16:creationId xmlns:a16="http://schemas.microsoft.com/office/drawing/2014/main" id="{B8CEBE9A-4696-46AE-830D-3C609EB2FD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7" y="2597"/>
                    <a:ext cx="399" cy="422"/>
                  </a:xfrm>
                  <a:prstGeom prst="roundRect">
                    <a:avLst>
                      <a:gd name="adj" fmla="val 3889"/>
                    </a:avLst>
                  </a:prstGeom>
                  <a:solidFill>
                    <a:srgbClr val="359FE7"/>
                  </a:solidFill>
                  <a:ln w="9525" algn="ctr">
                    <a:solidFill>
                      <a:srgbClr val="1880C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latinLnBrk="1"/>
                    <a:endParaRPr lang="ko-KR" altLang="en-US" sz="1197"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  <p:sp>
                <p:nvSpPr>
                  <p:cNvPr id="44" name="AutoShape 389">
                    <a:extLst>
                      <a:ext uri="{FF2B5EF4-FFF2-40B4-BE49-F238E27FC236}">
                        <a16:creationId xmlns:a16="http://schemas.microsoft.com/office/drawing/2014/main" id="{3F12364E-A5C0-4E34-80BA-D57C0F58CD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2605"/>
                    <a:ext cx="377" cy="272"/>
                  </a:xfrm>
                  <a:prstGeom prst="roundRect">
                    <a:avLst>
                      <a:gd name="adj" fmla="val 4787"/>
                    </a:avLst>
                  </a:prstGeom>
                  <a:solidFill>
                    <a:schemeClr val="bg1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latinLnBrk="1"/>
                    <a:endParaRPr lang="ko-KR" altLang="en-US" sz="1197"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  <p:sp>
                <p:nvSpPr>
                  <p:cNvPr id="45" name="Rectangle 390">
                    <a:extLst>
                      <a:ext uri="{FF2B5EF4-FFF2-40B4-BE49-F238E27FC236}">
                        <a16:creationId xmlns:a16="http://schemas.microsoft.com/office/drawing/2014/main" id="{51124C31-2775-47A7-9D86-993A2A0E23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0" y="2909"/>
                    <a:ext cx="331" cy="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US" altLang="ko-KR" sz="1197" dirty="0">
                        <a:solidFill>
                          <a:schemeClr val="bg1"/>
                        </a:solidFill>
                        <a:latin typeface="HY동녘M" pitchFamily="18" charset="-127"/>
                        <a:ea typeface="HY동녘M" pitchFamily="18" charset="-127"/>
                      </a:rPr>
                      <a:t>Aviation</a:t>
                    </a:r>
                    <a:endParaRPr lang="ko-KR" altLang="en-US" sz="1197" dirty="0">
                      <a:solidFill>
                        <a:schemeClr val="bg1"/>
                      </a:solidFill>
                      <a:latin typeface="HY동녘M" pitchFamily="18" charset="-127"/>
                      <a:ea typeface="HY동녘M" pitchFamily="18" charset="-127"/>
                    </a:endParaRPr>
                  </a:p>
                </p:txBody>
              </p:sp>
            </p:grpSp>
            <p:pic>
              <p:nvPicPr>
                <p:cNvPr id="42" name="Picture 403" descr="t_19">
                  <a:extLst>
                    <a:ext uri="{FF2B5EF4-FFF2-40B4-BE49-F238E27FC236}">
                      <a16:creationId xmlns:a16="http://schemas.microsoft.com/office/drawing/2014/main" id="{ABDB09DE-252D-4C2D-BE95-8A8F01AA5C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5252" y="1086"/>
                  <a:ext cx="499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7" name="그룹 129">
                <a:extLst>
                  <a:ext uri="{FF2B5EF4-FFF2-40B4-BE49-F238E27FC236}">
                    <a16:creationId xmlns:a16="http://schemas.microsoft.com/office/drawing/2014/main" id="{69BC5EB7-EBA2-4B74-A681-E90DB594864B}"/>
                  </a:ext>
                </a:extLst>
              </p:cNvPr>
              <p:cNvGrpSpPr/>
              <p:nvPr/>
            </p:nvGrpSpPr>
            <p:grpSpPr>
              <a:xfrm>
                <a:off x="8364959" y="4996324"/>
                <a:ext cx="1415350" cy="914434"/>
                <a:chOff x="8364959" y="4996324"/>
                <a:chExt cx="1415350" cy="914434"/>
              </a:xfrm>
            </p:grpSpPr>
            <p:pic>
              <p:nvPicPr>
                <p:cNvPr id="38" name="Picture 6" descr="http://www.koreanair.com/img/new/au/ci/au_ci_ci_img02.gif">
                  <a:extLst>
                    <a:ext uri="{FF2B5EF4-FFF2-40B4-BE49-F238E27FC236}">
                      <a16:creationId xmlns:a16="http://schemas.microsoft.com/office/drawing/2014/main" id="{80FC1601-B069-48AC-ADE9-E188ADA4B8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 l="4858" t="19121" b="70184"/>
                <a:stretch>
                  <a:fillRect/>
                </a:stretch>
              </p:blipFill>
              <p:spPr bwMode="auto">
                <a:xfrm>
                  <a:off x="8416538" y="5440858"/>
                  <a:ext cx="1363771" cy="244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15">
                  <a:extLst>
                    <a:ext uri="{FF2B5EF4-FFF2-40B4-BE49-F238E27FC236}">
                      <a16:creationId xmlns:a16="http://schemas.microsoft.com/office/drawing/2014/main" id="{96E2D6BC-733B-4C03-B503-4E34B674EE7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8463008" y="5653583"/>
                  <a:ext cx="1172800" cy="257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" descr="국토교통부 항공교통센터">
                  <a:extLst>
                    <a:ext uri="{FF2B5EF4-FFF2-40B4-BE49-F238E27FC236}">
                      <a16:creationId xmlns:a16="http://schemas.microsoft.com/office/drawing/2014/main" id="{ABDC7ED6-60EE-43F6-9B79-54319020DE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 t="36000"/>
                <a:stretch>
                  <a:fillRect/>
                </a:stretch>
              </p:blipFill>
              <p:spPr bwMode="auto">
                <a:xfrm>
                  <a:off x="8364959" y="4996324"/>
                  <a:ext cx="1230214" cy="462494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89" name="AutoShape 145">
            <a:extLst>
              <a:ext uri="{FF2B5EF4-FFF2-40B4-BE49-F238E27FC236}">
                <a16:creationId xmlns:a16="http://schemas.microsoft.com/office/drawing/2014/main" id="{215C2F3D-AC67-42ED-80BF-15A9D9932E2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63950" y="4537343"/>
            <a:ext cx="1045261" cy="226711"/>
          </a:xfrm>
          <a:prstGeom prst="downArrow">
            <a:avLst>
              <a:gd name="adj1" fmla="val 76843"/>
              <a:gd name="adj2" fmla="val 48528"/>
            </a:avLst>
          </a:prstGeom>
          <a:gradFill flip="none" rotWithShape="1">
            <a:gsLst>
              <a:gs pos="0">
                <a:srgbClr val="03D4A8">
                  <a:alpha val="44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 w="57150" algn="ctr">
            <a:noFill/>
            <a:miter lim="800000"/>
            <a:headEnd/>
            <a:tailEnd/>
          </a:ln>
        </p:spPr>
        <p:txBody>
          <a:bodyPr vert="eaVert" wrap="none" lIns="78177" tIns="39089" rIns="78177" bIns="39089" anchor="ctr"/>
          <a:lstStyle/>
          <a:p>
            <a:pPr latinLnBrk="1">
              <a:defRPr/>
            </a:pPr>
            <a:endParaRPr lang="ko-KR" altLang="ko-KR" sz="684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90" name="AutoShape 145">
            <a:extLst>
              <a:ext uri="{FF2B5EF4-FFF2-40B4-BE49-F238E27FC236}">
                <a16:creationId xmlns:a16="http://schemas.microsoft.com/office/drawing/2014/main" id="{C106E20F-DB4A-4749-A4F9-4819E17B483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067993" y="4658330"/>
            <a:ext cx="1045261" cy="156097"/>
          </a:xfrm>
          <a:prstGeom prst="downArrow">
            <a:avLst>
              <a:gd name="adj1" fmla="val 76843"/>
              <a:gd name="adj2" fmla="val 48528"/>
            </a:avLst>
          </a:prstGeom>
          <a:gradFill flip="none" rotWithShape="1">
            <a:gsLst>
              <a:gs pos="0">
                <a:srgbClr val="03D4A8">
                  <a:alpha val="44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 w="57150" algn="ctr">
            <a:noFill/>
            <a:miter lim="800000"/>
            <a:headEnd/>
            <a:tailEnd/>
          </a:ln>
        </p:spPr>
        <p:txBody>
          <a:bodyPr vert="eaVert" wrap="none" lIns="78177" tIns="39089" rIns="78177" bIns="39089" anchor="ctr"/>
          <a:lstStyle/>
          <a:p>
            <a:pPr latinLnBrk="1">
              <a:defRPr/>
            </a:pPr>
            <a:endParaRPr lang="ko-KR" altLang="ko-KR" sz="684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91" name="AutoShape 4">
            <a:extLst>
              <a:ext uri="{FF2B5EF4-FFF2-40B4-BE49-F238E27FC236}">
                <a16:creationId xmlns:a16="http://schemas.microsoft.com/office/drawing/2014/main" id="{4F5460C3-A043-49CE-A676-73044F10BCA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50792" y="1520192"/>
            <a:ext cx="2047083" cy="2955577"/>
          </a:xfrm>
          <a:prstGeom prst="roundRect">
            <a:avLst>
              <a:gd name="adj" fmla="val 1500"/>
            </a:avLst>
          </a:prstGeom>
          <a:solidFill>
            <a:schemeClr val="bg1"/>
          </a:solidFill>
          <a:ln w="19050">
            <a:solidFill>
              <a:srgbClr val="666699"/>
            </a:solidFill>
            <a:round/>
            <a:headEnd/>
            <a:tailEnd/>
          </a:ln>
        </p:spPr>
        <p:txBody>
          <a:bodyPr wrap="none" lIns="78177" tIns="39089" rIns="78177" bIns="39089" anchor="ctr"/>
          <a:lstStyle/>
          <a:p>
            <a:pPr defTabSz="1191650"/>
            <a:endParaRPr lang="ko-KR" altLang="ko-KR" sz="770">
              <a:solidFill>
                <a:srgbClr val="00466D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92" name="AutoShape 9">
            <a:extLst>
              <a:ext uri="{FF2B5EF4-FFF2-40B4-BE49-F238E27FC236}">
                <a16:creationId xmlns:a16="http://schemas.microsoft.com/office/drawing/2014/main" id="{08EC30FE-6D16-4C23-B88A-75BB9180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792" y="1521546"/>
            <a:ext cx="2047083" cy="308148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9525" algn="ctr">
            <a:noFill/>
            <a:round/>
            <a:headEnd/>
            <a:tailEnd/>
          </a:ln>
        </p:spPr>
        <p:txBody>
          <a:bodyPr wrap="none" lIns="78177" tIns="39089" rIns="78177" bIns="39089" anchor="ctr"/>
          <a:lstStyle/>
          <a:p>
            <a:pPr algn="ctr" latinLnBrk="1"/>
            <a:r>
              <a:rPr lang="en-US" altLang="ko-KR" sz="1539" b="1" dirty="0">
                <a:solidFill>
                  <a:schemeClr val="bg1"/>
                </a:solidFill>
                <a:latin typeface="Arial Narrow" pitchFamily="34" charset="0"/>
                <a:ea typeface="HY동녘M" pitchFamily="18" charset="-127"/>
              </a:rPr>
              <a:t>Products</a:t>
            </a:r>
            <a:endParaRPr lang="ko-KR" altLang="en-US" sz="1539" b="1" dirty="0">
              <a:solidFill>
                <a:schemeClr val="bg1"/>
              </a:solidFill>
              <a:latin typeface="Arial Narrow" pitchFamily="34" charset="0"/>
              <a:ea typeface="HY동녘M" pitchFamily="18" charset="-127"/>
            </a:endParaRPr>
          </a:p>
        </p:txBody>
      </p:sp>
      <p:sp>
        <p:nvSpPr>
          <p:cNvPr id="93" name="AutoShape 145">
            <a:extLst>
              <a:ext uri="{FF2B5EF4-FFF2-40B4-BE49-F238E27FC236}">
                <a16:creationId xmlns:a16="http://schemas.microsoft.com/office/drawing/2014/main" id="{B837B5F9-B8B5-43F1-A62F-D2FBFBF375D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77707" y="3542745"/>
            <a:ext cx="1045262" cy="226698"/>
          </a:xfrm>
          <a:prstGeom prst="downArrow">
            <a:avLst>
              <a:gd name="adj1" fmla="val 76843"/>
              <a:gd name="adj2" fmla="val 48528"/>
            </a:avLst>
          </a:prstGeom>
          <a:gradFill flip="none" rotWithShape="1">
            <a:gsLst>
              <a:gs pos="0">
                <a:srgbClr val="03D4A8">
                  <a:alpha val="44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 w="57150" algn="ctr">
            <a:noFill/>
            <a:miter lim="800000"/>
            <a:headEnd/>
            <a:tailEnd/>
          </a:ln>
        </p:spPr>
        <p:txBody>
          <a:bodyPr vert="eaVert" wrap="none" lIns="78177" tIns="39089" rIns="78177" bIns="39089" anchor="ctr"/>
          <a:lstStyle/>
          <a:p>
            <a:pPr latinLnBrk="1">
              <a:defRPr/>
            </a:pPr>
            <a:endParaRPr lang="ko-KR" altLang="ko-KR" sz="684"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94" name="Picture 4" descr="https://fbcdn-sphotos-h-a.akamaihd.net/hphotos-ak-frc3/s720x720/535421_150583321763803_777105408_n.jpg">
            <a:extLst>
              <a:ext uri="{FF2B5EF4-FFF2-40B4-BE49-F238E27FC236}">
                <a16:creationId xmlns:a16="http://schemas.microsoft.com/office/drawing/2014/main" id="{849E5142-D015-4CF0-940A-1E749036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646882" y="1864886"/>
            <a:ext cx="1864424" cy="1083420"/>
          </a:xfrm>
          <a:prstGeom prst="rect">
            <a:avLst/>
          </a:prstGeom>
          <a:noFill/>
        </p:spPr>
      </p:pic>
      <p:grpSp>
        <p:nvGrpSpPr>
          <p:cNvPr id="95" name="Group 232">
            <a:extLst>
              <a:ext uri="{FF2B5EF4-FFF2-40B4-BE49-F238E27FC236}">
                <a16:creationId xmlns:a16="http://schemas.microsoft.com/office/drawing/2014/main" id="{10B30F75-908E-40FC-8DA1-A6897C2BE563}"/>
              </a:ext>
            </a:extLst>
          </p:cNvPr>
          <p:cNvGrpSpPr>
            <a:grpSpLocks/>
          </p:cNvGrpSpPr>
          <p:nvPr/>
        </p:nvGrpSpPr>
        <p:grpSpPr bwMode="auto">
          <a:xfrm>
            <a:off x="3571417" y="2967505"/>
            <a:ext cx="2022648" cy="1472438"/>
            <a:chOff x="3379927" y="3090471"/>
            <a:chExt cx="2365375" cy="1721934"/>
          </a:xfrm>
        </p:grpSpPr>
        <p:sp>
          <p:nvSpPr>
            <p:cNvPr id="96" name="Text Box 239">
              <a:extLst>
                <a:ext uri="{FF2B5EF4-FFF2-40B4-BE49-F238E27FC236}">
                  <a16:creationId xmlns:a16="http://schemas.microsoft.com/office/drawing/2014/main" id="{0A48E3C6-9837-4078-BE51-AD39DF7DF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927" y="3432416"/>
              <a:ext cx="2365375" cy="3541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spcBef>
                  <a:spcPct val="50000"/>
                </a:spcBef>
              </a:pPr>
              <a:r>
                <a:rPr lang="en-US" altLang="ko-KR" sz="1368" dirty="0">
                  <a:latin typeface="Arial Narrow" pitchFamily="34" charset="0"/>
                </a:rPr>
                <a:t>3-hourly Condi. &amp; Forecast</a:t>
              </a:r>
            </a:p>
          </p:txBody>
        </p:sp>
        <p:sp>
          <p:nvSpPr>
            <p:cNvPr id="97" name="Text Box 239">
              <a:extLst>
                <a:ext uri="{FF2B5EF4-FFF2-40B4-BE49-F238E27FC236}">
                  <a16:creationId xmlns:a16="http://schemas.microsoft.com/office/drawing/2014/main" id="{C21630EF-0A16-41AF-AF5E-4ED5D893F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927" y="3774361"/>
              <a:ext cx="2365375" cy="3541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spcBef>
                  <a:spcPct val="50000"/>
                </a:spcBef>
              </a:pPr>
              <a:r>
                <a:rPr lang="en-US" altLang="ko-KR" sz="1368" b="1" dirty="0">
                  <a:solidFill>
                    <a:srgbClr val="002060"/>
                  </a:solidFill>
                  <a:latin typeface="Arial Narrow" pitchFamily="34" charset="0"/>
                </a:rPr>
                <a:t>3-day Forecast(daily)</a:t>
              </a:r>
            </a:p>
          </p:txBody>
        </p:sp>
        <p:sp>
          <p:nvSpPr>
            <p:cNvPr id="98" name="Text Box 239">
              <a:extLst>
                <a:ext uri="{FF2B5EF4-FFF2-40B4-BE49-F238E27FC236}">
                  <a16:creationId xmlns:a16="http://schemas.microsoft.com/office/drawing/2014/main" id="{2864FF43-4358-4DB2-A0EE-BAF32929D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927" y="4116306"/>
              <a:ext cx="2365375" cy="3541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spcBef>
                  <a:spcPct val="50000"/>
                </a:spcBef>
              </a:pPr>
              <a:r>
                <a:rPr lang="en-US" altLang="ko-KR" sz="1368" dirty="0">
                  <a:latin typeface="Arial Narrow" pitchFamily="34" charset="0"/>
                </a:rPr>
                <a:t>27-day Forecast(weekly)</a:t>
              </a:r>
            </a:p>
          </p:txBody>
        </p:sp>
        <p:sp>
          <p:nvSpPr>
            <p:cNvPr id="99" name="Text Box 239">
              <a:extLst>
                <a:ext uri="{FF2B5EF4-FFF2-40B4-BE49-F238E27FC236}">
                  <a16:creationId xmlns:a16="http://schemas.microsoft.com/office/drawing/2014/main" id="{84BD26F7-63C4-48E0-BE66-2A22404E0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927" y="4458251"/>
              <a:ext cx="2365375" cy="3541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spcBef>
                  <a:spcPct val="50000"/>
                </a:spcBef>
              </a:pPr>
              <a:r>
                <a:rPr lang="en-US" altLang="ko-KR" sz="1368" dirty="0">
                  <a:latin typeface="Arial Narrow" pitchFamily="34" charset="0"/>
                </a:rPr>
                <a:t>HF Prediction(monthly)</a:t>
              </a:r>
            </a:p>
          </p:txBody>
        </p:sp>
        <p:sp>
          <p:nvSpPr>
            <p:cNvPr id="100" name="Text Box 239">
              <a:extLst>
                <a:ext uri="{FF2B5EF4-FFF2-40B4-BE49-F238E27FC236}">
                  <a16:creationId xmlns:a16="http://schemas.microsoft.com/office/drawing/2014/main" id="{625B3A72-376C-45B7-8A7F-51C1E64A2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927" y="3090471"/>
              <a:ext cx="2365375" cy="3541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>
                <a:spcBef>
                  <a:spcPct val="50000"/>
                </a:spcBef>
              </a:pPr>
              <a:r>
                <a:rPr lang="en-US" altLang="ko-KR" sz="1368" b="1" dirty="0">
                  <a:solidFill>
                    <a:srgbClr val="FF0000"/>
                  </a:solidFill>
                  <a:latin typeface="Arial Narrow" pitchFamily="34" charset="0"/>
                </a:rPr>
                <a:t>Alerts &amp; White Alerts</a:t>
              </a:r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1846F766-5DFA-4A7F-BD4E-F2E412286486}"/>
              </a:ext>
            </a:extLst>
          </p:cNvPr>
          <p:cNvGrpSpPr/>
          <p:nvPr/>
        </p:nvGrpSpPr>
        <p:grpSpPr>
          <a:xfrm>
            <a:off x="5661392" y="2506139"/>
            <a:ext cx="617477" cy="2495765"/>
            <a:chOff x="6636727" y="2845784"/>
            <a:chExt cx="722106" cy="2918659"/>
          </a:xfrm>
        </p:grpSpPr>
        <p:grpSp>
          <p:nvGrpSpPr>
            <p:cNvPr id="102" name="그룹 208">
              <a:extLst>
                <a:ext uri="{FF2B5EF4-FFF2-40B4-BE49-F238E27FC236}">
                  <a16:creationId xmlns:a16="http://schemas.microsoft.com/office/drawing/2014/main" id="{7B476581-24C4-43C1-97DD-F0B4E0D84D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41540" y="2845784"/>
              <a:ext cx="540306" cy="2918659"/>
              <a:chOff x="5845279" y="2421723"/>
              <a:chExt cx="540000" cy="2918458"/>
            </a:xfrm>
          </p:grpSpPr>
          <p:pic>
            <p:nvPicPr>
              <p:cNvPr id="104" name="Picture 209" descr="http://cfile27.uf.tistory.com/image/162997404D6253F52A0F1B">
                <a:extLst>
                  <a:ext uri="{FF2B5EF4-FFF2-40B4-BE49-F238E27FC236}">
                    <a16:creationId xmlns:a16="http://schemas.microsoft.com/office/drawing/2014/main" id="{6CE3E81F-EA63-457C-993C-DDA921F1C1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5846949" y="2421723"/>
                <a:ext cx="53666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211" descr="http://www.roadcraftnortheast.com/wp-content/uploads/2011/11/Email-Icon.jpg">
                <a:extLst>
                  <a:ext uri="{FF2B5EF4-FFF2-40B4-BE49-F238E27FC236}">
                    <a16:creationId xmlns:a16="http://schemas.microsoft.com/office/drawing/2014/main" id="{29AD0D12-ECDB-45A6-B334-4B30BDA841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5845279" y="3024738"/>
                <a:ext cx="54000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213" descr="http://artsdistrictla.com/images/www_icon.jpg">
                <a:extLst>
                  <a:ext uri="{FF2B5EF4-FFF2-40B4-BE49-F238E27FC236}">
                    <a16:creationId xmlns:a16="http://schemas.microsoft.com/office/drawing/2014/main" id="{E8417712-33FB-487E-938E-A1D497FFF5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5845279" y="3627753"/>
                <a:ext cx="54000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215" descr="http://t2.gstatic.com/images?q=tbn:ANd9GcQKLcCYy0tzW3b_NpyF-qwUI-0aE1yWwYG1T_ILIgLkS5hzARoH">
                <a:extLst>
                  <a:ext uri="{FF2B5EF4-FFF2-40B4-BE49-F238E27FC236}">
                    <a16:creationId xmlns:a16="http://schemas.microsoft.com/office/drawing/2014/main" id="{CF7A1A5E-9C00-4A3C-B08C-85AD679840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5845279" y="4230768"/>
                <a:ext cx="54000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221" descr="http://blog.sonicmg.com/wp-content/uploads/2010/12/phone_icon.jpg">
                <a:extLst>
                  <a:ext uri="{FF2B5EF4-FFF2-40B4-BE49-F238E27FC236}">
                    <a16:creationId xmlns:a16="http://schemas.microsoft.com/office/drawing/2014/main" id="{4B6B6E54-2D75-4F51-9D94-B7343E0316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5880211" y="4867387"/>
                <a:ext cx="470137" cy="472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0C4E20E-DB81-4329-9D40-F260059B6741}"/>
                </a:ext>
              </a:extLst>
            </p:cNvPr>
            <p:cNvSpPr txBox="1"/>
            <p:nvPr/>
          </p:nvSpPr>
          <p:spPr>
            <a:xfrm>
              <a:off x="6636727" y="4187806"/>
              <a:ext cx="722106" cy="308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12" b="1" dirty="0">
                  <a:solidFill>
                    <a:schemeClr val="bg1"/>
                  </a:solidFill>
                  <a:latin typeface="HY동녘M" pitchFamily="18" charset="-127"/>
                  <a:ea typeface="HY동녘M" pitchFamily="18" charset="-127"/>
                </a:rPr>
                <a:t>WWW</a:t>
              </a:r>
              <a:endParaRPr lang="ko-KR" altLang="en-US" sz="1112" b="1" dirty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41F73A95-C482-4220-8403-82CEF1E740DF}"/>
              </a:ext>
            </a:extLst>
          </p:cNvPr>
          <p:cNvGrpSpPr/>
          <p:nvPr/>
        </p:nvGrpSpPr>
        <p:grpSpPr>
          <a:xfrm>
            <a:off x="768096" y="1527227"/>
            <a:ext cx="2326115" cy="4494623"/>
            <a:chOff x="898246" y="1600155"/>
            <a:chExt cx="2720262" cy="5256212"/>
          </a:xfrm>
        </p:grpSpPr>
        <p:grpSp>
          <p:nvGrpSpPr>
            <p:cNvPr id="110" name="Group 4">
              <a:extLst>
                <a:ext uri="{FF2B5EF4-FFF2-40B4-BE49-F238E27FC236}">
                  <a16:creationId xmlns:a16="http://schemas.microsoft.com/office/drawing/2014/main" id="{F4F9A6E1-9BFF-4FC0-97D1-0C0B0024CA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8246" y="1600155"/>
              <a:ext cx="2641600" cy="5256212"/>
              <a:chOff x="172" y="663"/>
              <a:chExt cx="2222" cy="3311"/>
            </a:xfrm>
          </p:grpSpPr>
          <p:sp>
            <p:nvSpPr>
              <p:cNvPr id="141" name="AutoShape 4">
                <a:extLst>
                  <a:ext uri="{FF2B5EF4-FFF2-40B4-BE49-F238E27FC236}">
                    <a16:creationId xmlns:a16="http://schemas.microsoft.com/office/drawing/2014/main" id="{C9C92CAB-8365-4EA8-B05B-0A2965FAF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2" y="663"/>
                <a:ext cx="2222" cy="3311"/>
              </a:xfrm>
              <a:prstGeom prst="roundRect">
                <a:avLst>
                  <a:gd name="adj" fmla="val 1500"/>
                </a:avLst>
              </a:prstGeom>
              <a:solidFill>
                <a:schemeClr val="bg1"/>
              </a:solidFill>
              <a:ln w="19050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191650"/>
                <a:endParaRPr lang="ko-KR" altLang="ko-KR" sz="855">
                  <a:solidFill>
                    <a:srgbClr val="00466D"/>
                  </a:solidFill>
                  <a:latin typeface="Arial Narrow" pitchFamily="34" charset="0"/>
                  <a:ea typeface="나눔고딕" pitchFamily="50" charset="-127"/>
                </a:endParaRPr>
              </a:p>
            </p:txBody>
          </p:sp>
          <p:sp>
            <p:nvSpPr>
              <p:cNvPr id="142" name="AutoShape 6">
                <a:extLst>
                  <a:ext uri="{FF2B5EF4-FFF2-40B4-BE49-F238E27FC236}">
                    <a16:creationId xmlns:a16="http://schemas.microsoft.com/office/drawing/2014/main" id="{13026F90-9287-4ADD-BBB6-203F06ECD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" y="664"/>
                <a:ext cx="2222" cy="227"/>
              </a:xfrm>
              <a:prstGeom prst="roundRect">
                <a:avLst>
                  <a:gd name="adj" fmla="val 16667"/>
                </a:avLst>
              </a:prstGeom>
              <a:solidFill>
                <a:srgbClr val="66669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1"/>
                <a:r>
                  <a:rPr lang="en-US" altLang="ko-KR" sz="1539" b="1" dirty="0">
                    <a:solidFill>
                      <a:schemeClr val="bg1"/>
                    </a:solidFill>
                    <a:latin typeface="Arial Narrow" pitchFamily="34" charset="0"/>
                    <a:ea typeface="HY동녘M" pitchFamily="18" charset="-127"/>
                  </a:rPr>
                  <a:t>Observation</a:t>
                </a:r>
                <a:endParaRPr lang="ko-KR" altLang="en-US" sz="1539" b="1" dirty="0">
                  <a:solidFill>
                    <a:schemeClr val="bg1"/>
                  </a:solidFill>
                  <a:latin typeface="Arial Narrow" pitchFamily="34" charset="0"/>
                  <a:ea typeface="HY동녘M" pitchFamily="18" charset="-127"/>
                </a:endParaRPr>
              </a:p>
            </p:txBody>
          </p:sp>
        </p:grpSp>
        <p:grpSp>
          <p:nvGrpSpPr>
            <p:cNvPr id="111" name="그룹 138">
              <a:extLst>
                <a:ext uri="{FF2B5EF4-FFF2-40B4-BE49-F238E27FC236}">
                  <a16:creationId xmlns:a16="http://schemas.microsoft.com/office/drawing/2014/main" id="{270F1067-3621-4153-98BF-8D803BEB4D56}"/>
                </a:ext>
              </a:extLst>
            </p:cNvPr>
            <p:cNvGrpSpPr/>
            <p:nvPr/>
          </p:nvGrpSpPr>
          <p:grpSpPr>
            <a:xfrm>
              <a:off x="1038582" y="2059102"/>
              <a:ext cx="2579926" cy="4745538"/>
              <a:chOff x="1038582" y="1958518"/>
              <a:chExt cx="2579926" cy="4745538"/>
            </a:xfrm>
          </p:grpSpPr>
          <p:sp>
            <p:nvSpPr>
              <p:cNvPr id="112" name="Rectangle 298">
                <a:extLst>
                  <a:ext uri="{FF2B5EF4-FFF2-40B4-BE49-F238E27FC236}">
                    <a16:creationId xmlns:a16="http://schemas.microsoft.com/office/drawing/2014/main" id="{7A730744-DFE2-4994-AF6C-E526A53DB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058" y="6122569"/>
                <a:ext cx="1970088" cy="563364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ko-KR" altLang="ko-KR" sz="1368">
                  <a:latin typeface="Arial Narrow" pitchFamily="34" charset="0"/>
                </a:endParaRPr>
              </a:p>
            </p:txBody>
          </p:sp>
          <p:sp>
            <p:nvSpPr>
              <p:cNvPr id="113" name="Rectangle 306">
                <a:extLst>
                  <a:ext uri="{FF2B5EF4-FFF2-40B4-BE49-F238E27FC236}">
                    <a16:creationId xmlns:a16="http://schemas.microsoft.com/office/drawing/2014/main" id="{9A4EB9E5-C09E-4403-B263-D8196CBD9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122" y="6126761"/>
                <a:ext cx="316864" cy="54710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vert="vert270" anchor="ctr"/>
              <a:lstStyle/>
              <a:p>
                <a:pPr algn="ctr">
                  <a:defRPr/>
                </a:pPr>
                <a:r>
                  <a:rPr lang="en-US" altLang="ko-KR" sz="1197" dirty="0">
                    <a:latin typeface="Arial Narrow" pitchFamily="34" charset="0"/>
                  </a:rPr>
                  <a:t>Space</a:t>
                </a:r>
                <a:endParaRPr lang="ko-KR" altLang="en-US" sz="1197" dirty="0">
                  <a:latin typeface="Arial Narrow" pitchFamily="34" charset="0"/>
                </a:endParaRPr>
              </a:p>
            </p:txBody>
          </p:sp>
          <p:pic>
            <p:nvPicPr>
              <p:cNvPr id="114" name="Picture 7" descr="http://t2.gstatic.com/images?q=tbn:UJre_pZeSZRQrM:http://www.insidesocal.com/tomhoffarth/satellite-dish-lamit-hub.jpg">
                <a:hlinkClick r:id="rId36"/>
                <a:extLst>
                  <a:ext uri="{FF2B5EF4-FFF2-40B4-BE49-F238E27FC236}">
                    <a16:creationId xmlns:a16="http://schemas.microsoft.com/office/drawing/2014/main" id="{4ADC3F79-9E95-49D6-AA52-5E25BA90D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 flipH="1">
                <a:off x="1458754" y="6187458"/>
                <a:ext cx="463204" cy="458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" name="Rectangle 238">
                <a:extLst>
                  <a:ext uri="{FF2B5EF4-FFF2-40B4-BE49-F238E27FC236}">
                    <a16:creationId xmlns:a16="http://schemas.microsoft.com/office/drawing/2014/main" id="{710B2DAE-D3CD-46D4-B661-8A49F2F68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058" y="1992133"/>
                <a:ext cx="1970088" cy="50712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ko-KR" altLang="ko-KR" sz="1368">
                  <a:latin typeface="Arial Narrow" pitchFamily="34" charset="0"/>
                </a:endParaRPr>
              </a:p>
            </p:txBody>
          </p:sp>
          <p:sp>
            <p:nvSpPr>
              <p:cNvPr id="116" name="Rectangle 246">
                <a:extLst>
                  <a:ext uri="{FF2B5EF4-FFF2-40B4-BE49-F238E27FC236}">
                    <a16:creationId xmlns:a16="http://schemas.microsoft.com/office/drawing/2014/main" id="{5C8BB493-548C-4A29-A4DB-347CF1941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058" y="2582195"/>
                <a:ext cx="1970088" cy="50712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ko-KR" altLang="ko-KR" sz="1368">
                  <a:latin typeface="Arial Narrow" pitchFamily="34" charset="0"/>
                </a:endParaRPr>
              </a:p>
            </p:txBody>
          </p:sp>
          <p:sp>
            <p:nvSpPr>
              <p:cNvPr id="117" name="Rectangle 254">
                <a:extLst>
                  <a:ext uri="{FF2B5EF4-FFF2-40B4-BE49-F238E27FC236}">
                    <a16:creationId xmlns:a16="http://schemas.microsoft.com/office/drawing/2014/main" id="{499EA4C7-85E6-4922-A997-E252F429E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058" y="3172257"/>
                <a:ext cx="1970088" cy="50712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ko-KR" altLang="ko-KR" sz="1368">
                  <a:latin typeface="Arial Narrow" pitchFamily="34" charset="0"/>
                </a:endParaRPr>
              </a:p>
            </p:txBody>
          </p:sp>
          <p:sp>
            <p:nvSpPr>
              <p:cNvPr id="118" name="Rectangle 262">
                <a:extLst>
                  <a:ext uri="{FF2B5EF4-FFF2-40B4-BE49-F238E27FC236}">
                    <a16:creationId xmlns:a16="http://schemas.microsoft.com/office/drawing/2014/main" id="{1BF573D3-CE6E-4FD8-BC9D-47AB50C91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058" y="3762319"/>
                <a:ext cx="1970088" cy="50712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ko-KR" altLang="ko-KR" sz="1368">
                  <a:latin typeface="Arial Narrow" pitchFamily="34" charset="0"/>
                </a:endParaRPr>
              </a:p>
            </p:txBody>
          </p:sp>
          <p:sp>
            <p:nvSpPr>
              <p:cNvPr id="119" name="Rectangle 305">
                <a:extLst>
                  <a:ext uri="{FF2B5EF4-FFF2-40B4-BE49-F238E27FC236}">
                    <a16:creationId xmlns:a16="http://schemas.microsoft.com/office/drawing/2014/main" id="{6ADA3BF7-1BE2-424C-80AF-6D96ACAFB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8582" y="1998997"/>
                <a:ext cx="316864" cy="4036705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vert="vert270" anchor="ctr"/>
              <a:lstStyle/>
              <a:p>
                <a:pPr algn="ctr">
                  <a:defRPr/>
                </a:pPr>
                <a:r>
                  <a:rPr lang="en-US" altLang="ko-KR" sz="1197" dirty="0">
                    <a:latin typeface="Arial Narrow" pitchFamily="34" charset="0"/>
                  </a:rPr>
                  <a:t>Ground Based</a:t>
                </a:r>
                <a:endParaRPr lang="ko-KR" altLang="en-US" sz="1197" dirty="0">
                  <a:latin typeface="Arial Narrow" pitchFamily="34" charset="0"/>
                </a:endParaRPr>
              </a:p>
            </p:txBody>
          </p:sp>
          <p:pic>
            <p:nvPicPr>
              <p:cNvPr id="120" name="Picture 59" descr="UNI00000858006c">
                <a:extLst>
                  <a:ext uri="{FF2B5EF4-FFF2-40B4-BE49-F238E27FC236}">
                    <a16:creationId xmlns:a16="http://schemas.microsoft.com/office/drawing/2014/main" id="{6569D2AF-ABB4-4B9F-9751-D34BC3C5EE08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 flipH="1">
                <a:off x="1443831" y="3799457"/>
                <a:ext cx="511182" cy="489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Picture 704" descr="Picture2.png">
                <a:extLst>
                  <a:ext uri="{FF2B5EF4-FFF2-40B4-BE49-F238E27FC236}">
                    <a16:creationId xmlns:a16="http://schemas.microsoft.com/office/drawing/2014/main" id="{A6F6B80A-429D-4686-8443-5E4D66B98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print"/>
              <a:srcRect/>
              <a:stretch>
                <a:fillRect/>
              </a:stretch>
            </p:blipFill>
            <p:spPr bwMode="auto">
              <a:xfrm>
                <a:off x="1482445" y="3201573"/>
                <a:ext cx="457200" cy="46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Picture 66" descr="EMB000008580020">
                <a:extLst>
                  <a:ext uri="{FF2B5EF4-FFF2-40B4-BE49-F238E27FC236}">
                    <a16:creationId xmlns:a16="http://schemas.microsoft.com/office/drawing/2014/main" id="{E99FEA38-061B-4EC6-98DB-004EC00D4CF1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0" cstate="print"/>
              <a:srcRect/>
              <a:stretch>
                <a:fillRect/>
              </a:stretch>
            </p:blipFill>
            <p:spPr bwMode="auto">
              <a:xfrm>
                <a:off x="1482445" y="2622503"/>
                <a:ext cx="463550" cy="437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16">
                <a:extLst>
                  <a:ext uri="{FF2B5EF4-FFF2-40B4-BE49-F238E27FC236}">
                    <a16:creationId xmlns:a16="http://schemas.microsoft.com/office/drawing/2014/main" id="{F383C6B8-6B94-4B64-B717-9B94E320AD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1" cstate="print"/>
              <a:srcRect/>
              <a:stretch>
                <a:fillRect/>
              </a:stretch>
            </p:blipFill>
            <p:spPr bwMode="auto">
              <a:xfrm>
                <a:off x="1481433" y="2021380"/>
                <a:ext cx="474088" cy="450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" name="Rectangle 277">
                <a:extLst>
                  <a:ext uri="{FF2B5EF4-FFF2-40B4-BE49-F238E27FC236}">
                    <a16:creationId xmlns:a16="http://schemas.microsoft.com/office/drawing/2014/main" id="{7A853FFE-0A40-470F-B513-EBE052FB9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058" y="4352381"/>
                <a:ext cx="1970088" cy="50712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ko-KR" altLang="ko-KR" sz="1368">
                  <a:latin typeface="Arial Narrow" pitchFamily="34" charset="0"/>
                </a:endParaRPr>
              </a:p>
            </p:txBody>
          </p:sp>
          <p:grpSp>
            <p:nvGrpSpPr>
              <p:cNvPr id="125" name="Group 281">
                <a:extLst>
                  <a:ext uri="{FF2B5EF4-FFF2-40B4-BE49-F238E27FC236}">
                    <a16:creationId xmlns:a16="http://schemas.microsoft.com/office/drawing/2014/main" id="{AC707065-7240-43E3-87B4-9AB2984B29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4521" y="4543927"/>
                <a:ext cx="271463" cy="271463"/>
                <a:chOff x="0" y="5501"/>
                <a:chExt cx="268" cy="158"/>
              </a:xfrm>
            </p:grpSpPr>
            <p:sp>
              <p:nvSpPr>
                <p:cNvPr id="139" name="Rectangle 282">
                  <a:extLst>
                    <a:ext uri="{FF2B5EF4-FFF2-40B4-BE49-F238E27FC236}">
                      <a16:creationId xmlns:a16="http://schemas.microsoft.com/office/drawing/2014/main" id="{0DB509A3-24A7-4CA9-943F-929397E16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501"/>
                  <a:ext cx="132" cy="1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/>
                  <a:endParaRPr lang="ko-KR" altLang="en-US" sz="1368">
                    <a:latin typeface="Arial Narrow" pitchFamily="34" charset="0"/>
                  </a:endParaRPr>
                </a:p>
              </p:txBody>
            </p:sp>
            <p:sp>
              <p:nvSpPr>
                <p:cNvPr id="140" name="Rectangle 283">
                  <a:extLst>
                    <a:ext uri="{FF2B5EF4-FFF2-40B4-BE49-F238E27FC236}">
                      <a16:creationId xmlns:a16="http://schemas.microsoft.com/office/drawing/2014/main" id="{D8C129A2-4AB7-401F-BE88-3C8E9EBC0D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" y="5501"/>
                  <a:ext cx="132" cy="1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/>
                  <a:endParaRPr lang="ko-KR" altLang="en-US" sz="1368">
                    <a:latin typeface="Arial Narrow" pitchFamily="34" charset="0"/>
                  </a:endParaRPr>
                </a:p>
              </p:txBody>
            </p:sp>
          </p:grpSp>
          <p:sp>
            <p:nvSpPr>
              <p:cNvPr id="126" name="Rectangle 284">
                <a:extLst>
                  <a:ext uri="{FF2B5EF4-FFF2-40B4-BE49-F238E27FC236}">
                    <a16:creationId xmlns:a16="http://schemas.microsoft.com/office/drawing/2014/main" id="{A7D2200E-9AB8-44E6-9B0F-5D070AB5E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058" y="4942443"/>
                <a:ext cx="1970088" cy="50712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ko-KR" altLang="ko-KR" sz="1368">
                  <a:latin typeface="Arial Narrow" pitchFamily="34" charset="0"/>
                </a:endParaRPr>
              </a:p>
            </p:txBody>
          </p:sp>
          <p:pic>
            <p:nvPicPr>
              <p:cNvPr id="127" name="Picture 701" descr="Picture2.png">
                <a:extLst>
                  <a:ext uri="{FF2B5EF4-FFF2-40B4-BE49-F238E27FC236}">
                    <a16:creationId xmlns:a16="http://schemas.microsoft.com/office/drawing/2014/main" id="{F6A2DEEC-5C12-4810-99E1-F2E37FE2F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print"/>
              <a:srcRect/>
              <a:stretch>
                <a:fillRect/>
              </a:stretch>
            </p:blipFill>
            <p:spPr bwMode="auto">
              <a:xfrm>
                <a:off x="1457045" y="4955583"/>
                <a:ext cx="476252" cy="46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" name="Picture 2">
                <a:extLst>
                  <a:ext uri="{FF2B5EF4-FFF2-40B4-BE49-F238E27FC236}">
                    <a16:creationId xmlns:a16="http://schemas.microsoft.com/office/drawing/2014/main" id="{DA904AEC-F96E-464A-8E0C-0ED9B39883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3" cstate="print"/>
              <a:srcRect/>
              <a:stretch>
                <a:fillRect/>
              </a:stretch>
            </p:blipFill>
            <p:spPr bwMode="auto">
              <a:xfrm>
                <a:off x="1458407" y="4399298"/>
                <a:ext cx="489856" cy="439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9" name="Text Box 239">
                <a:extLst>
                  <a:ext uri="{FF2B5EF4-FFF2-40B4-BE49-F238E27FC236}">
                    <a16:creationId xmlns:a16="http://schemas.microsoft.com/office/drawing/2014/main" id="{7E0C8D75-7439-4397-8235-CB32CBED93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5521" y="1958518"/>
                <a:ext cx="1662987" cy="60033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ko-KR" sz="1368" b="1" dirty="0" err="1">
                    <a:latin typeface="Arial Narrow" pitchFamily="34" charset="0"/>
                  </a:rPr>
                  <a:t>Ionosondes</a:t>
                </a:r>
                <a:r>
                  <a:rPr lang="en-US" altLang="ko-KR" sz="1368" b="1" dirty="0">
                    <a:latin typeface="Arial Narrow" pitchFamily="34" charset="0"/>
                  </a:rPr>
                  <a:t> (x2) </a:t>
                </a:r>
                <a:br>
                  <a:rPr lang="en-US" altLang="ko-KR" sz="1368" b="1" dirty="0">
                    <a:latin typeface="Arial Narrow" pitchFamily="34" charset="0"/>
                  </a:rPr>
                </a:br>
                <a:r>
                  <a:rPr lang="en-US" altLang="ko-KR" sz="1368" b="1" dirty="0">
                    <a:latin typeface="Arial Narrow" pitchFamily="34" charset="0"/>
                  </a:rPr>
                  <a:t>&amp; TEC (x5)</a:t>
                </a:r>
                <a:endParaRPr lang="en-US" altLang="ko-KR" sz="1368" dirty="0">
                  <a:latin typeface="Arial Narrow" pitchFamily="34" charset="0"/>
                </a:endParaRPr>
              </a:p>
            </p:txBody>
          </p:sp>
          <p:sp>
            <p:nvSpPr>
              <p:cNvPr id="130" name="Text Box 247">
                <a:extLst>
                  <a:ext uri="{FF2B5EF4-FFF2-40B4-BE49-F238E27FC236}">
                    <a16:creationId xmlns:a16="http://schemas.microsoft.com/office/drawing/2014/main" id="{7CD5978E-A7E2-4435-87DA-6B912E5792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2822" y="2671284"/>
                <a:ext cx="1424668" cy="35415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ko-KR" sz="1368" b="1" dirty="0" err="1">
                    <a:latin typeface="Arial Narrow" pitchFamily="34" charset="0"/>
                  </a:rPr>
                  <a:t>Mag</a:t>
                </a:r>
                <a:r>
                  <a:rPr lang="en-US" altLang="ko-KR" sz="1368" b="1" dirty="0">
                    <a:latin typeface="Arial Narrow" pitchFamily="34" charset="0"/>
                  </a:rPr>
                  <a:t> (x3)</a:t>
                </a:r>
                <a:endParaRPr lang="en-US" altLang="ko-KR" sz="1368" dirty="0">
                  <a:latin typeface="Arial Narrow" pitchFamily="34" charset="0"/>
                </a:endParaRPr>
              </a:p>
            </p:txBody>
          </p:sp>
          <p:sp>
            <p:nvSpPr>
              <p:cNvPr id="131" name="Text Box 255">
                <a:extLst>
                  <a:ext uri="{FF2B5EF4-FFF2-40B4-BE49-F238E27FC236}">
                    <a16:creationId xmlns:a16="http://schemas.microsoft.com/office/drawing/2014/main" id="{C4D1F8C4-7C42-4B6A-8B2E-2F9E813A0C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2822" y="3260247"/>
                <a:ext cx="1398644" cy="35415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lvl="0">
                  <a:spcBef>
                    <a:spcPct val="50000"/>
                  </a:spcBef>
                </a:pPr>
                <a:r>
                  <a:rPr lang="en-US" altLang="ko-KR" sz="1368" b="1" dirty="0">
                    <a:latin typeface="Arial Narrow" pitchFamily="34" charset="0"/>
                  </a:rPr>
                  <a:t>SRS </a:t>
                </a:r>
                <a:r>
                  <a:rPr lang="en-US" altLang="ko-KR" sz="684" b="1" dirty="0">
                    <a:solidFill>
                      <a:prstClr val="black"/>
                    </a:solidFill>
                    <a:latin typeface="Arial Narrow" pitchFamily="34" charset="0"/>
                  </a:rPr>
                  <a:t>(30MHz~2.5GHz)</a:t>
                </a:r>
              </a:p>
            </p:txBody>
          </p:sp>
          <p:sp>
            <p:nvSpPr>
              <p:cNvPr id="132" name="Text Box 263">
                <a:extLst>
                  <a:ext uri="{FF2B5EF4-FFF2-40B4-BE49-F238E27FC236}">
                    <a16:creationId xmlns:a16="http://schemas.microsoft.com/office/drawing/2014/main" id="{0A3EA726-6A22-4103-B688-19BEA8B32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2822" y="3853971"/>
                <a:ext cx="1321363" cy="35415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ko-KR" sz="1368" b="1" dirty="0">
                    <a:latin typeface="Arial Narrow" pitchFamily="34" charset="0"/>
                  </a:rPr>
                  <a:t>F10.7 Meter</a:t>
                </a:r>
                <a:endParaRPr lang="en-US" altLang="ko-KR" sz="1368" dirty="0">
                  <a:latin typeface="Arial Narrow" pitchFamily="34" charset="0"/>
                </a:endParaRPr>
              </a:p>
            </p:txBody>
          </p:sp>
          <p:sp>
            <p:nvSpPr>
              <p:cNvPr id="133" name="Text Box 278">
                <a:extLst>
                  <a:ext uri="{FF2B5EF4-FFF2-40B4-BE49-F238E27FC236}">
                    <a16:creationId xmlns:a16="http://schemas.microsoft.com/office/drawing/2014/main" id="{494524EE-74E4-4900-BE78-A80240993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2822" y="4448815"/>
                <a:ext cx="1321363" cy="35415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ko-KR" sz="1368" b="1" dirty="0">
                    <a:latin typeface="Arial Narrow" pitchFamily="34" charset="0"/>
                  </a:rPr>
                  <a:t>IPS</a:t>
                </a:r>
                <a:endParaRPr lang="en-US" altLang="ko-KR" sz="1368" dirty="0">
                  <a:latin typeface="Arial Narrow" pitchFamily="34" charset="0"/>
                </a:endParaRPr>
              </a:p>
            </p:txBody>
          </p:sp>
          <p:sp>
            <p:nvSpPr>
              <p:cNvPr id="134" name="Text Box 285">
                <a:extLst>
                  <a:ext uri="{FF2B5EF4-FFF2-40B4-BE49-F238E27FC236}">
                    <a16:creationId xmlns:a16="http://schemas.microsoft.com/office/drawing/2014/main" id="{E42010D6-2B4D-4584-A35C-50D01A1CBE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2822" y="5034603"/>
                <a:ext cx="1321363" cy="35415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368" b="1" dirty="0">
                    <a:latin typeface="Arial Narrow" pitchFamily="34" charset="0"/>
                  </a:rPr>
                  <a:t>RIMS </a:t>
                </a:r>
                <a:r>
                  <a:rPr lang="en-US" altLang="ko-KR" sz="684" b="1" dirty="0">
                    <a:latin typeface="Arial Narrow" pitchFamily="34" charset="0"/>
                  </a:rPr>
                  <a:t>(30MHz~18GHz)</a:t>
                </a:r>
              </a:p>
            </p:txBody>
          </p:sp>
          <p:sp>
            <p:nvSpPr>
              <p:cNvPr id="135" name="Text Box 304">
                <a:extLst>
                  <a:ext uri="{FF2B5EF4-FFF2-40B4-BE49-F238E27FC236}">
                    <a16:creationId xmlns:a16="http://schemas.microsoft.com/office/drawing/2014/main" id="{51E4170B-0611-4DCB-B80D-3A0D35A86C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4224" y="6103726"/>
                <a:ext cx="1550267" cy="60033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ko-KR" sz="1368" b="1" dirty="0">
                    <a:latin typeface="Arial Narrow" pitchFamily="34" charset="0"/>
                  </a:rPr>
                  <a:t>ACE, DSCOVR,</a:t>
                </a:r>
                <a:br>
                  <a:rPr lang="en-US" altLang="ko-KR" sz="1368" b="1" dirty="0">
                    <a:latin typeface="Arial Narrow" pitchFamily="34" charset="0"/>
                  </a:rPr>
                </a:br>
                <a:r>
                  <a:rPr lang="en-US" altLang="ko-KR" sz="1368" b="1" spc="-127" dirty="0">
                    <a:latin typeface="Arial Narrow" pitchFamily="34" charset="0"/>
                  </a:rPr>
                  <a:t>STEREO</a:t>
                </a:r>
                <a:r>
                  <a:rPr lang="en-US" altLang="ko-KR" sz="1368" b="1" dirty="0">
                    <a:latin typeface="Arial Narrow" pitchFamily="34" charset="0"/>
                  </a:rPr>
                  <a:t> Tracking</a:t>
                </a:r>
                <a:endParaRPr lang="en-US" altLang="ko-KR" sz="1368" dirty="0">
                  <a:latin typeface="Arial Narrow" pitchFamily="34" charset="0"/>
                </a:endParaRPr>
              </a:p>
            </p:txBody>
          </p:sp>
          <p:sp>
            <p:nvSpPr>
              <p:cNvPr id="136" name="Rectangle 284">
                <a:extLst>
                  <a:ext uri="{FF2B5EF4-FFF2-40B4-BE49-F238E27FC236}">
                    <a16:creationId xmlns:a16="http://schemas.microsoft.com/office/drawing/2014/main" id="{A4B1BCF9-C1FB-4D26-B51D-CA14B3577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453" y="5532505"/>
                <a:ext cx="1970088" cy="50712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ko-KR" altLang="ko-KR" sz="1368">
                  <a:latin typeface="Arial Narrow" pitchFamily="34" charset="0"/>
                </a:endParaRPr>
              </a:p>
            </p:txBody>
          </p:sp>
          <p:sp>
            <p:nvSpPr>
              <p:cNvPr id="137" name="Text Box 285">
                <a:extLst>
                  <a:ext uri="{FF2B5EF4-FFF2-40B4-BE49-F238E27FC236}">
                    <a16:creationId xmlns:a16="http://schemas.microsoft.com/office/drawing/2014/main" id="{25FD340E-4F61-4C38-887D-6871BB106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7217" y="5495575"/>
                <a:ext cx="1455267" cy="60033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368" b="1" dirty="0">
                    <a:latin typeface="Arial Narrow" pitchFamily="34" charset="0"/>
                  </a:rPr>
                  <a:t>GIC Monitor (x3)</a:t>
                </a:r>
                <a:endParaRPr lang="en-US" altLang="ko-KR" sz="684" b="1" dirty="0">
                  <a:latin typeface="Arial Narrow" pitchFamily="34" charset="0"/>
                </a:endParaRPr>
              </a:p>
            </p:txBody>
          </p:sp>
          <p:pic>
            <p:nvPicPr>
              <p:cNvPr id="138" name="Picture 2" descr="http://www.hioki.co.kr/HIOKI/Product_Program/download/9279_cont.gif">
                <a:extLst>
                  <a:ext uri="{FF2B5EF4-FFF2-40B4-BE49-F238E27FC236}">
                    <a16:creationId xmlns:a16="http://schemas.microsoft.com/office/drawing/2014/main" id="{0901D2C4-427B-4265-9C22-108B320921F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4" cstate="print"/>
              <a:srcRect/>
              <a:stretch>
                <a:fillRect/>
              </a:stretch>
            </p:blipFill>
            <p:spPr bwMode="auto">
              <a:xfrm>
                <a:off x="1448743" y="5541172"/>
                <a:ext cx="475200" cy="460800"/>
              </a:xfrm>
              <a:prstGeom prst="rect">
                <a:avLst/>
              </a:prstGeom>
              <a:blipFill>
                <a:blip r:embed="rId45" cstate="print"/>
                <a:tile tx="0" ty="0" sx="100000" sy="100000" flip="none" algn="tl"/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44907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" y="196157"/>
            <a:ext cx="9144000" cy="6459177"/>
          </a:xfrm>
          <a:prstGeom prst="rect">
            <a:avLst/>
          </a:prstGeom>
        </p:spPr>
      </p:pic>
      <p:sp>
        <p:nvSpPr>
          <p:cNvPr id="5" name="직사각형 17">
            <a:extLst>
              <a:ext uri="{FF2B5EF4-FFF2-40B4-BE49-F238E27FC236}">
                <a16:creationId xmlns:a16="http://schemas.microsoft.com/office/drawing/2014/main" id="{574DAE12-ED6A-4D76-B0AA-D93709844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127839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The number of Users</a:t>
            </a:r>
          </a:p>
        </p:txBody>
      </p:sp>
      <p:graphicFrame>
        <p:nvGraphicFramePr>
          <p:cNvPr id="27" name="차트 26">
            <a:extLst>
              <a:ext uri="{FF2B5EF4-FFF2-40B4-BE49-F238E27FC236}">
                <a16:creationId xmlns:a16="http://schemas.microsoft.com/office/drawing/2014/main" id="{A889E56C-E099-4B8A-A74D-06939EEBC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651514"/>
              </p:ext>
            </p:extLst>
          </p:nvPr>
        </p:nvGraphicFramePr>
        <p:xfrm>
          <a:off x="310692" y="1317035"/>
          <a:ext cx="6096000" cy="507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DE49DBCF-6689-45E5-9C28-9D3B84B5FFE9}"/>
              </a:ext>
            </a:extLst>
          </p:cNvPr>
          <p:cNvSpPr/>
          <p:nvPr/>
        </p:nvSpPr>
        <p:spPr>
          <a:xfrm>
            <a:off x="6717383" y="1871817"/>
            <a:ext cx="2010436" cy="3336669"/>
          </a:xfrm>
          <a:prstGeom prst="rect">
            <a:avLst/>
          </a:prstGeom>
          <a:solidFill>
            <a:schemeClr val="bg1"/>
          </a:solidFill>
          <a:ln w="19050">
            <a:solidFill>
              <a:srgbClr val="0030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A4006-C6EF-4AA2-BC21-B75E204E7C0D}"/>
              </a:ext>
            </a:extLst>
          </p:cNvPr>
          <p:cNvSpPr txBox="1"/>
          <p:nvPr/>
        </p:nvSpPr>
        <p:spPr>
          <a:xfrm>
            <a:off x="6717384" y="1848084"/>
            <a:ext cx="2010434" cy="2533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4345" indent="-2443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Government: 418</a:t>
            </a:r>
          </a:p>
          <a:p>
            <a:pPr marL="244345" indent="-2443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Aviation: 438</a:t>
            </a:r>
          </a:p>
          <a:p>
            <a:pPr marL="244345" indent="-2443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Defense</a:t>
            </a:r>
            <a:r>
              <a:rPr lang="ko-KR" altLang="en-US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</a:t>
            </a: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488</a:t>
            </a:r>
          </a:p>
          <a:p>
            <a:pPr marL="244345" indent="-2443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Satellite : 50 </a:t>
            </a:r>
          </a:p>
          <a:p>
            <a:pPr marL="244345" indent="-2443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Communications : 160</a:t>
            </a:r>
          </a:p>
          <a:p>
            <a:pPr marL="244345" indent="-2443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Power gird:  75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A4FBC-06FD-408D-915F-D5E1419531D1}"/>
              </a:ext>
            </a:extLst>
          </p:cNvPr>
          <p:cNvSpPr txBox="1"/>
          <p:nvPr/>
        </p:nvSpPr>
        <p:spPr>
          <a:xfrm>
            <a:off x="6717383" y="1461708"/>
            <a:ext cx="2010434" cy="369332"/>
          </a:xfrm>
          <a:prstGeom prst="rect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of field</a:t>
            </a:r>
          </a:p>
        </p:txBody>
      </p:sp>
    </p:spTree>
    <p:extLst>
      <p:ext uri="{BB962C8B-B14F-4D97-AF65-F5344CB8AC3E}">
        <p14:creationId xmlns:p14="http://schemas.microsoft.com/office/powerpoint/2010/main" val="160249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" y="196157"/>
            <a:ext cx="9144000" cy="6459177"/>
          </a:xfrm>
          <a:prstGeom prst="rect">
            <a:avLst/>
          </a:prstGeom>
        </p:spPr>
      </p:pic>
      <p:sp>
        <p:nvSpPr>
          <p:cNvPr id="5" name="직사각형 17">
            <a:extLst>
              <a:ext uri="{FF2B5EF4-FFF2-40B4-BE49-F238E27FC236}">
                <a16:creationId xmlns:a16="http://schemas.microsoft.com/office/drawing/2014/main" id="{574DAE12-ED6A-4D76-B0AA-D93709844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127839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Space weather risk management</a:t>
            </a:r>
          </a:p>
        </p:txBody>
      </p:sp>
      <p:grpSp>
        <p:nvGrpSpPr>
          <p:cNvPr id="8" name="Group 263">
            <a:extLst>
              <a:ext uri="{FF2B5EF4-FFF2-40B4-BE49-F238E27FC236}">
                <a16:creationId xmlns:a16="http://schemas.microsoft.com/office/drawing/2014/main" id="{501D8752-5818-4A6D-85BB-4377B20AABFB}"/>
              </a:ext>
            </a:extLst>
          </p:cNvPr>
          <p:cNvGrpSpPr>
            <a:grpSpLocks/>
          </p:cNvGrpSpPr>
          <p:nvPr/>
        </p:nvGrpSpPr>
        <p:grpSpPr bwMode="auto">
          <a:xfrm>
            <a:off x="622691" y="1482866"/>
            <a:ext cx="8352928" cy="4605335"/>
            <a:chOff x="609600" y="373161"/>
            <a:chExt cx="7945438" cy="4538606"/>
          </a:xfrm>
        </p:grpSpPr>
        <p:sp>
          <p:nvSpPr>
            <p:cNvPr id="9" name="Folded Corner 251">
              <a:extLst>
                <a:ext uri="{FF2B5EF4-FFF2-40B4-BE49-F238E27FC236}">
                  <a16:creationId xmlns:a16="http://schemas.microsoft.com/office/drawing/2014/main" id="{021E676F-4718-4593-A1DB-CBC1BA9099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09600" y="377923"/>
              <a:ext cx="7945438" cy="4533844"/>
            </a:xfrm>
            <a:prstGeom prst="foldedCorner">
              <a:avLst>
                <a:gd name="adj" fmla="val 31699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F2F2F2"/>
                </a:gs>
              </a:gsLst>
              <a:lin ang="5400000"/>
            </a:gra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1539">
                <a:solidFill>
                  <a:srgbClr val="FFFFFF"/>
                </a:solidFill>
              </a:endParaRPr>
            </a:p>
          </p:txBody>
        </p:sp>
        <p:sp>
          <p:nvSpPr>
            <p:cNvPr id="11" name="Freeform 262">
              <a:extLst>
                <a:ext uri="{FF2B5EF4-FFF2-40B4-BE49-F238E27FC236}">
                  <a16:creationId xmlns:a16="http://schemas.microsoft.com/office/drawing/2014/main" id="{A22A2248-7274-42E7-86F8-00BD8760B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73161"/>
              <a:ext cx="1447800" cy="1425557"/>
            </a:xfrm>
            <a:custGeom>
              <a:avLst/>
              <a:gdLst>
                <a:gd name="T0" fmla="*/ 0 w 971550"/>
                <a:gd name="T1" fmla="*/ 6964986 h 958850"/>
                <a:gd name="T2" fmla="*/ 5786451 w 971550"/>
                <a:gd name="T3" fmla="*/ 5581214 h 958850"/>
                <a:gd name="T4" fmla="*/ 7139738 w 971550"/>
                <a:gd name="T5" fmla="*/ 0 h 958850"/>
                <a:gd name="T6" fmla="*/ 0 w 971550"/>
                <a:gd name="T7" fmla="*/ 6964986 h 958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1550"/>
                <a:gd name="T13" fmla="*/ 0 h 958850"/>
                <a:gd name="T14" fmla="*/ 971550 w 971550"/>
                <a:gd name="T15" fmla="*/ 958850 h 958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1550" h="958850">
                  <a:moveTo>
                    <a:pt x="0" y="958850"/>
                  </a:moveTo>
                  <a:lnTo>
                    <a:pt x="787400" y="768350"/>
                  </a:lnTo>
                  <a:lnTo>
                    <a:pt x="971550" y="0"/>
                  </a:lnTo>
                  <a:lnTo>
                    <a:pt x="0" y="95885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41000">
                  <a:srgbClr val="BFBFBF"/>
                </a:gs>
                <a:gs pos="100000">
                  <a:srgbClr val="F2F2F2"/>
                </a:gs>
              </a:gsLst>
              <a:lin ang="2700000"/>
            </a:gra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N" sz="1539"/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A0DE31F0-412A-4559-A447-F5BCAEF87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176" y="1453309"/>
            <a:ext cx="6705292" cy="294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93" tIns="44596" rIns="89193" bIns="44596" numCol="1" anchor="ctr" anchorCtr="0" compatLnSpc="1">
            <a:prstTxWarp prst="textNoShape">
              <a:avLst/>
            </a:prstTxWarp>
            <a:spAutoFit/>
          </a:bodyPr>
          <a:lstStyle/>
          <a:p>
            <a:pPr defTabSz="891917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309" b="1" dirty="0">
                <a:solidFill>
                  <a:schemeClr val="accent1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Article 51</a:t>
            </a:r>
            <a:r>
              <a:rPr kumimoji="1" lang="en-US" altLang="ko-KR" sz="1539" b="1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(Establishment &amp; Implementation of basic plan for the management of Space Weather Risks)</a:t>
            </a:r>
          </a:p>
          <a:p>
            <a:pPr defTabSz="891917" fontAlgn="base">
              <a:lnSpc>
                <a:spcPts val="1073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2309" b="1" dirty="0">
              <a:solidFill>
                <a:srgbClr val="000000"/>
              </a:solidFill>
              <a:latin typeface="Times New Roman" pitchFamily="18" charset="0"/>
              <a:ea typeface="Arial Unicode MS" pitchFamily="50" charset="-127"/>
              <a:cs typeface="Times New Roman" pitchFamily="18" charset="0"/>
            </a:endParaRPr>
          </a:p>
          <a:p>
            <a:pPr defTabSz="891917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967" b="1" dirty="0">
                <a:solidFill>
                  <a:schemeClr val="accent1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The Minister of Science, ICT and Future Planning </a:t>
            </a:r>
            <a:r>
              <a:rPr kumimoji="1" lang="en-US" altLang="ko-KR" sz="1967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shall establish and implement a </a:t>
            </a:r>
            <a:r>
              <a:rPr kumimoji="1" lang="en-US" altLang="ko-KR" sz="1967" b="1" dirty="0">
                <a:solidFill>
                  <a:schemeClr val="accent1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basic plan for the management of space weather risks</a:t>
            </a:r>
            <a:r>
              <a:rPr kumimoji="1" lang="en-US" altLang="ko-KR" sz="1967" b="1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 </a:t>
            </a:r>
            <a:r>
              <a:rPr kumimoji="1" lang="en-US" altLang="ko-KR" sz="1967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including following in order to prepare, control and recover against disasters due to variation of space weather conditions in every 5 years.</a:t>
            </a:r>
          </a:p>
          <a:p>
            <a:pPr defTabSz="891917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967" dirty="0">
              <a:cs typeface="굴림" pitchFamily="50" charset="-127"/>
            </a:endParaRPr>
          </a:p>
          <a:p>
            <a:pPr defTabSz="891917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1967" dirty="0">
              <a:cs typeface="굴림" pitchFamily="50" charset="-127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59C0F2F-F97D-4C4D-A9A6-D4E188F0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1324449"/>
            <a:ext cx="1525339" cy="1255943"/>
          </a:xfrm>
          <a:prstGeom prst="ellipse">
            <a:avLst/>
          </a:prstGeom>
          <a:gradFill rotWithShape="1">
            <a:gsLst>
              <a:gs pos="100000">
                <a:srgbClr val="BDE836"/>
              </a:gs>
              <a:gs pos="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innerShdw blurRad="136525" dist="114300" dir="5400000">
              <a:srgbClr val="000000">
                <a:alpha val="18000"/>
              </a:srgbClr>
            </a:innerShdw>
          </a:effectLst>
        </p:spPr>
        <p:txBody>
          <a:bodyPr lIns="89193" tIns="44596" rIns="89193" bIns="44596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defTabSz="891917" eaLnBrk="1" hangingPunct="1">
              <a:defRPr/>
            </a:pPr>
            <a:r>
              <a:rPr lang="en-US" sz="1796" b="1" dirty="0">
                <a:solidFill>
                  <a:srgbClr val="262626"/>
                </a:solidFill>
              </a:rPr>
              <a:t>Radio </a:t>
            </a:r>
          </a:p>
          <a:p>
            <a:pPr algn="ctr" defTabSz="891917" eaLnBrk="1" hangingPunct="1">
              <a:defRPr/>
            </a:pPr>
            <a:r>
              <a:rPr lang="en-US" sz="1796" b="1" dirty="0">
                <a:solidFill>
                  <a:srgbClr val="262626"/>
                </a:solidFill>
              </a:rPr>
              <a:t>Wave </a:t>
            </a:r>
          </a:p>
          <a:p>
            <a:pPr algn="ctr" defTabSz="891917" eaLnBrk="1" hangingPunct="1">
              <a:defRPr/>
            </a:pPr>
            <a:r>
              <a:rPr lang="en-US" sz="1796" b="1" dirty="0">
                <a:solidFill>
                  <a:srgbClr val="262626"/>
                </a:solidFill>
              </a:rPr>
              <a:t>ACT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C4C5292-9070-4FB4-ADA4-7C03D57D3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14" y="1392338"/>
            <a:ext cx="1119588" cy="681707"/>
          </a:xfrm>
          <a:prstGeom prst="ellipse">
            <a:avLst/>
          </a:prstGeom>
          <a:gradFill rotWithShape="1">
            <a:gsLst>
              <a:gs pos="0">
                <a:srgbClr val="FFFCF9">
                  <a:alpha val="7699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193" tIns="44596" rIns="89193" bIns="44596" anchor="ctr"/>
          <a:lstStyle/>
          <a:p>
            <a:pPr algn="ctr" defTabSz="891917"/>
            <a:endParaRPr lang="nb-NO" sz="4276" b="1" dirty="0">
              <a:solidFill>
                <a:srgbClr val="262626"/>
              </a:solidFill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B7FE2DC2-8420-4E0C-B3BB-06C8199C5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45527"/>
            <a:ext cx="180193" cy="32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193" tIns="44596" rIns="89193" bIns="44596" numCol="1" anchor="ctr" anchorCtr="0" compatLnSpc="1">
            <a:prstTxWarp prst="textNoShape">
              <a:avLst/>
            </a:prstTxWarp>
            <a:spAutoFit/>
          </a:bodyPr>
          <a:lstStyle/>
          <a:p>
            <a:pPr defTabSz="891917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1539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1489AF1-5695-4662-881B-899936243C31}"/>
              </a:ext>
            </a:extLst>
          </p:cNvPr>
          <p:cNvSpPr/>
          <p:nvPr/>
        </p:nvSpPr>
        <p:spPr>
          <a:xfrm>
            <a:off x="710386" y="3871918"/>
            <a:ext cx="7930066" cy="2511752"/>
          </a:xfrm>
          <a:prstGeom prst="rect">
            <a:avLst/>
          </a:prstGeom>
        </p:spPr>
        <p:txBody>
          <a:bodyPr wrap="square" lIns="89193" tIns="44596" rIns="89193" bIns="44596">
            <a:spAutoFit/>
          </a:bodyPr>
          <a:lstStyle/>
          <a:p>
            <a:pPr marL="445959" indent="-445959" latinLnBrk="0">
              <a:buAutoNum type="arabicPeriod"/>
            </a:pP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Matters concerning </a:t>
            </a:r>
            <a:r>
              <a:rPr lang="en-US" altLang="ko-KR" sz="1967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ko-KR" sz="1967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surveillance</a:t>
            </a: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 of variation of </a:t>
            </a:r>
            <a:r>
              <a:rPr lang="en-US" altLang="ko-KR" sz="1967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space weather conditions;</a:t>
            </a:r>
          </a:p>
          <a:p>
            <a:pPr marL="445959" indent="-445959" latinLnBrk="0">
              <a:buFontTx/>
              <a:buAutoNum type="arabicPeriod"/>
            </a:pP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Matters concerning </a:t>
            </a:r>
            <a:r>
              <a:rPr lang="en-US" altLang="ko-KR" sz="1967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forecasts and alerts </a:t>
            </a: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of space weather risks;</a:t>
            </a:r>
            <a:endParaRPr lang="ko-KR" altLang="ko-KR" sz="1368" kern="100" dirty="0">
              <a:latin typeface="Times New Roman" pitchFamily="18" charset="0"/>
              <a:ea typeface="맑은 고딕"/>
              <a:cs typeface="Times New Roman" pitchFamily="18" charset="0"/>
            </a:endParaRPr>
          </a:p>
          <a:p>
            <a:pPr marL="445959" indent="-445959" latinLnBrk="0">
              <a:buFontTx/>
              <a:buAutoNum type="arabicPeriod"/>
            </a:pP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Matters concerning </a:t>
            </a:r>
            <a:r>
              <a:rPr lang="en-US" altLang="ko-KR" sz="1967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R&amp;D</a:t>
            </a: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 (Research and Development) and </a:t>
            </a:r>
            <a:r>
              <a:rPr lang="en-US" altLang="ko-KR" sz="1967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international cooperation </a:t>
            </a: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for the prevention of and preparing against space weather risks.</a:t>
            </a:r>
            <a:endParaRPr lang="ko-KR" altLang="ko-KR" sz="1368" kern="100" dirty="0">
              <a:latin typeface="Times New Roman" pitchFamily="18" charset="0"/>
              <a:ea typeface="맑은 고딕"/>
              <a:cs typeface="Times New Roman" pitchFamily="18" charset="0"/>
            </a:endParaRPr>
          </a:p>
          <a:p>
            <a:pPr marL="445959" indent="-445959" latinLnBrk="0">
              <a:buFontTx/>
              <a:buAutoNum type="arabicPeriod"/>
            </a:pP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Other matters necessary to provide against space weather risks.</a:t>
            </a:r>
            <a:endParaRPr lang="ko-KR" altLang="ko-KR" sz="1368" kern="100" dirty="0">
              <a:latin typeface="Times New Roman" pitchFamily="18" charset="0"/>
              <a:ea typeface="맑은 고딕"/>
              <a:cs typeface="Times New Roman" pitchFamily="18" charset="0"/>
            </a:endParaRPr>
          </a:p>
          <a:p>
            <a:pPr latinLnBrk="0"/>
            <a:endParaRPr lang="ko-KR" altLang="ko-KR" sz="1967" kern="100" dirty="0"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" y="196157"/>
            <a:ext cx="9144000" cy="6459177"/>
          </a:xfrm>
          <a:prstGeom prst="rect">
            <a:avLst/>
          </a:prstGeom>
        </p:spPr>
      </p:pic>
      <p:sp>
        <p:nvSpPr>
          <p:cNvPr id="8" name="직사각형 17">
            <a:extLst>
              <a:ext uri="{FF2B5EF4-FFF2-40B4-BE49-F238E27FC236}">
                <a16:creationId xmlns:a16="http://schemas.microsoft.com/office/drawing/2014/main" id="{017A9278-BDE1-4BCC-810A-E262B76FF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127839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Space weather risk management</a:t>
            </a:r>
          </a:p>
        </p:txBody>
      </p:sp>
      <p:pic>
        <p:nvPicPr>
          <p:cNvPr id="9" name="_x229307840" descr="EMB00000b3c33de">
            <a:extLst>
              <a:ext uri="{FF2B5EF4-FFF2-40B4-BE49-F238E27FC236}">
                <a16:creationId xmlns:a16="http://schemas.microsoft.com/office/drawing/2014/main" id="{5D57022D-5BC3-4B71-B028-6DEB37AC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2" y="1094582"/>
            <a:ext cx="8876209" cy="489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B91285-B44B-44B4-91E5-29444F52E582}"/>
              </a:ext>
            </a:extLst>
          </p:cNvPr>
          <p:cNvSpPr txBox="1"/>
          <p:nvPr/>
        </p:nvSpPr>
        <p:spPr>
          <a:xfrm>
            <a:off x="325969" y="6003424"/>
            <a:ext cx="6580790" cy="84398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marL="325955" indent="-325955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rgbClr val="FF0000"/>
                </a:solidFill>
              </a:rPr>
              <a:t>A Strict Directive from KCDC</a:t>
            </a:r>
          </a:p>
          <a:p>
            <a:r>
              <a:rPr lang="en-US" altLang="ko-KR" sz="2400" dirty="0"/>
              <a:t>“Wearing a mask can prevent infectious diseases”</a:t>
            </a:r>
          </a:p>
        </p:txBody>
      </p:sp>
    </p:spTree>
    <p:extLst>
      <p:ext uri="{BB962C8B-B14F-4D97-AF65-F5344CB8AC3E}">
        <p14:creationId xmlns:p14="http://schemas.microsoft.com/office/powerpoint/2010/main" val="34119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" y="196157"/>
            <a:ext cx="9144000" cy="6459177"/>
          </a:xfrm>
          <a:prstGeom prst="rect">
            <a:avLst/>
          </a:prstGeom>
        </p:spPr>
      </p:pic>
      <p:sp>
        <p:nvSpPr>
          <p:cNvPr id="8" name="직사각형 17">
            <a:extLst>
              <a:ext uri="{FF2B5EF4-FFF2-40B4-BE49-F238E27FC236}">
                <a16:creationId xmlns:a16="http://schemas.microsoft.com/office/drawing/2014/main" id="{017A9278-BDE1-4BCC-810A-E262B76FF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127839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Space weather risk management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BC4D5AE-5DA7-4090-8210-A85006156536}"/>
              </a:ext>
            </a:extLst>
          </p:cNvPr>
          <p:cNvSpPr/>
          <p:nvPr/>
        </p:nvSpPr>
        <p:spPr>
          <a:xfrm>
            <a:off x="80902" y="4048637"/>
            <a:ext cx="8945685" cy="867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/>
            <a:endParaRPr lang="ko-KR" altLang="en-US" sz="1539" b="1" dirty="0">
              <a:solidFill>
                <a:prstClr val="white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EC14EE9-AFCA-4696-8EF3-1F45CC165622}"/>
              </a:ext>
            </a:extLst>
          </p:cNvPr>
          <p:cNvSpPr/>
          <p:nvPr/>
        </p:nvSpPr>
        <p:spPr>
          <a:xfrm>
            <a:off x="44421" y="1874742"/>
            <a:ext cx="3000364" cy="202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/>
            <a:endParaRPr lang="en-US" altLang="ko-KR" sz="2309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DD9C700-45B0-4B3E-9E04-3D87DB2CA79D}"/>
              </a:ext>
            </a:extLst>
          </p:cNvPr>
          <p:cNvSpPr/>
          <p:nvPr/>
        </p:nvSpPr>
        <p:spPr>
          <a:xfrm>
            <a:off x="3116223" y="1874742"/>
            <a:ext cx="3000364" cy="202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/>
            <a:endParaRPr lang="ko-KR" altLang="en-US" sz="2309" b="1" dirty="0">
              <a:solidFill>
                <a:srgbClr val="FFFF00"/>
              </a:solidFill>
            </a:endParaRPr>
          </a:p>
        </p:txBody>
      </p:sp>
      <p:sp>
        <p:nvSpPr>
          <p:cNvPr id="12" name="Freeform 280">
            <a:extLst>
              <a:ext uri="{FF2B5EF4-FFF2-40B4-BE49-F238E27FC236}">
                <a16:creationId xmlns:a16="http://schemas.microsoft.com/office/drawing/2014/main" id="{495CF33E-E14F-4547-8A40-E350295F6F9F}"/>
              </a:ext>
            </a:extLst>
          </p:cNvPr>
          <p:cNvSpPr>
            <a:spLocks/>
          </p:cNvSpPr>
          <p:nvPr/>
        </p:nvSpPr>
        <p:spPr bwMode="auto">
          <a:xfrm flipV="1">
            <a:off x="4144390" y="3917697"/>
            <a:ext cx="868424" cy="427610"/>
          </a:xfrm>
          <a:custGeom>
            <a:avLst/>
            <a:gdLst>
              <a:gd name="T0" fmla="*/ 1400 w 2785"/>
              <a:gd name="T1" fmla="*/ 0 h 2009"/>
              <a:gd name="T2" fmla="*/ 184 w 2785"/>
              <a:gd name="T3" fmla="*/ 712 h 2009"/>
              <a:gd name="T4" fmla="*/ 760 w 2785"/>
              <a:gd name="T5" fmla="*/ 712 h 2009"/>
              <a:gd name="T6" fmla="*/ 760 w 2785"/>
              <a:gd name="T7" fmla="*/ 920 h 2009"/>
              <a:gd name="T8" fmla="*/ 720 w 2785"/>
              <a:gd name="T9" fmla="*/ 1152 h 2009"/>
              <a:gd name="T10" fmla="*/ 640 w 2785"/>
              <a:gd name="T11" fmla="*/ 1352 h 2009"/>
              <a:gd name="T12" fmla="*/ 560 w 2785"/>
              <a:gd name="T13" fmla="*/ 1536 h 2009"/>
              <a:gd name="T14" fmla="*/ 464 w 2785"/>
              <a:gd name="T15" fmla="*/ 1672 h 2009"/>
              <a:gd name="T16" fmla="*/ 328 w 2785"/>
              <a:gd name="T17" fmla="*/ 1824 h 2009"/>
              <a:gd name="T18" fmla="*/ 208 w 2785"/>
              <a:gd name="T19" fmla="*/ 1912 h 2009"/>
              <a:gd name="T20" fmla="*/ 96 w 2785"/>
              <a:gd name="T21" fmla="*/ 1976 h 2009"/>
              <a:gd name="T22" fmla="*/ 0 w 2785"/>
              <a:gd name="T23" fmla="*/ 2008 h 2009"/>
              <a:gd name="T24" fmla="*/ 2784 w 2785"/>
              <a:gd name="T25" fmla="*/ 2008 h 2009"/>
              <a:gd name="T26" fmla="*/ 2664 w 2785"/>
              <a:gd name="T27" fmla="*/ 1952 h 2009"/>
              <a:gd name="T28" fmla="*/ 2568 w 2785"/>
              <a:gd name="T29" fmla="*/ 1904 h 2009"/>
              <a:gd name="T30" fmla="*/ 2456 w 2785"/>
              <a:gd name="T31" fmla="*/ 1808 h 2009"/>
              <a:gd name="T32" fmla="*/ 2288 w 2785"/>
              <a:gd name="T33" fmla="*/ 1616 h 2009"/>
              <a:gd name="T34" fmla="*/ 2200 w 2785"/>
              <a:gd name="T35" fmla="*/ 1448 h 2009"/>
              <a:gd name="T36" fmla="*/ 2128 w 2785"/>
              <a:gd name="T37" fmla="*/ 1272 h 2009"/>
              <a:gd name="T38" fmla="*/ 2080 w 2785"/>
              <a:gd name="T39" fmla="*/ 1080 h 2009"/>
              <a:gd name="T40" fmla="*/ 2048 w 2785"/>
              <a:gd name="T41" fmla="*/ 848 h 2009"/>
              <a:gd name="T42" fmla="*/ 2032 w 2785"/>
              <a:gd name="T43" fmla="*/ 712 h 2009"/>
              <a:gd name="T44" fmla="*/ 2584 w 2785"/>
              <a:gd name="T45" fmla="*/ 712 h 2009"/>
              <a:gd name="T46" fmla="*/ 1400 w 2785"/>
              <a:gd name="T47" fmla="*/ 0 h 200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85"/>
              <a:gd name="T73" fmla="*/ 0 h 2009"/>
              <a:gd name="T74" fmla="*/ 2785 w 2785"/>
              <a:gd name="T75" fmla="*/ 2009 h 200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85" h="2009">
                <a:moveTo>
                  <a:pt x="1400" y="0"/>
                </a:moveTo>
                <a:lnTo>
                  <a:pt x="184" y="712"/>
                </a:lnTo>
                <a:lnTo>
                  <a:pt x="760" y="712"/>
                </a:lnTo>
                <a:lnTo>
                  <a:pt x="760" y="920"/>
                </a:lnTo>
                <a:lnTo>
                  <a:pt x="720" y="1152"/>
                </a:lnTo>
                <a:lnTo>
                  <a:pt x="640" y="1352"/>
                </a:lnTo>
                <a:lnTo>
                  <a:pt x="560" y="1536"/>
                </a:lnTo>
                <a:lnTo>
                  <a:pt x="464" y="1672"/>
                </a:lnTo>
                <a:lnTo>
                  <a:pt x="328" y="1824"/>
                </a:lnTo>
                <a:lnTo>
                  <a:pt x="208" y="1912"/>
                </a:lnTo>
                <a:lnTo>
                  <a:pt x="96" y="1976"/>
                </a:lnTo>
                <a:lnTo>
                  <a:pt x="0" y="2008"/>
                </a:lnTo>
                <a:lnTo>
                  <a:pt x="2784" y="2008"/>
                </a:lnTo>
                <a:lnTo>
                  <a:pt x="2664" y="1952"/>
                </a:lnTo>
                <a:lnTo>
                  <a:pt x="2568" y="1904"/>
                </a:lnTo>
                <a:lnTo>
                  <a:pt x="2456" y="1808"/>
                </a:lnTo>
                <a:lnTo>
                  <a:pt x="2288" y="1616"/>
                </a:lnTo>
                <a:lnTo>
                  <a:pt x="2200" y="1448"/>
                </a:lnTo>
                <a:lnTo>
                  <a:pt x="2128" y="1272"/>
                </a:lnTo>
                <a:lnTo>
                  <a:pt x="2080" y="1080"/>
                </a:lnTo>
                <a:lnTo>
                  <a:pt x="2048" y="848"/>
                </a:lnTo>
                <a:lnTo>
                  <a:pt x="2032" y="712"/>
                </a:lnTo>
                <a:lnTo>
                  <a:pt x="2584" y="712"/>
                </a:lnTo>
                <a:lnTo>
                  <a:pt x="1400" y="0"/>
                </a:lnTo>
              </a:path>
            </a:pathLst>
          </a:custGeom>
          <a:gradFill>
            <a:gsLst>
              <a:gs pos="0">
                <a:srgbClr val="E5F0FB"/>
              </a:gs>
              <a:gs pos="100000">
                <a:srgbClr val="82B8EA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61900" prstMaterial="legacyMatte">
            <a:bevelT w="13500" h="13500" prst="angle"/>
            <a:bevelB w="13500" h="13500" prst="angle"/>
            <a:extrusionClr>
              <a:srgbClr val="CEE3F6"/>
            </a:extrusionClr>
          </a:sp3d>
        </p:spPr>
        <p:txBody>
          <a:bodyPr wrap="none" lIns="89193" tIns="44596" rIns="89193" bIns="44596" anchor="ctr">
            <a:flatTx/>
          </a:bodyPr>
          <a:lstStyle/>
          <a:p>
            <a:endParaRPr lang="ko-KR" altLang="en-US" sz="1539" b="1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FD923-1024-4508-8E16-1A4F8869FA5D}"/>
              </a:ext>
            </a:extLst>
          </p:cNvPr>
          <p:cNvSpPr txBox="1"/>
          <p:nvPr/>
        </p:nvSpPr>
        <p:spPr>
          <a:xfrm>
            <a:off x="1212219" y="1611388"/>
            <a:ext cx="1603018" cy="563782"/>
          </a:xfrm>
          <a:prstGeom prst="rect">
            <a:avLst/>
          </a:prstGeom>
          <a:noFill/>
        </p:spPr>
        <p:txBody>
          <a:bodyPr wrap="none" lIns="89193" tIns="44596" rIns="89193" bIns="44596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ko-KR" altLang="en-US" sz="1539" b="1" dirty="0"/>
              <a:t> </a:t>
            </a:r>
            <a:r>
              <a:rPr lang="en-US" altLang="ko-KR" sz="1539" b="1" dirty="0"/>
              <a:t>Radio Wave Act</a:t>
            </a:r>
          </a:p>
          <a:p>
            <a:pPr algn="ctr"/>
            <a:r>
              <a:rPr lang="en-US" altLang="ko-KR" sz="1539" b="1" dirty="0"/>
              <a:t>(Article 61)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D0F31-90B3-4948-93BF-B8A695B78C56}"/>
              </a:ext>
            </a:extLst>
          </p:cNvPr>
          <p:cNvSpPr txBox="1"/>
          <p:nvPr/>
        </p:nvSpPr>
        <p:spPr>
          <a:xfrm>
            <a:off x="6601061" y="1506793"/>
            <a:ext cx="2542939" cy="399571"/>
          </a:xfrm>
          <a:prstGeom prst="rect">
            <a:avLst/>
          </a:prstGeom>
          <a:noFill/>
        </p:spPr>
        <p:txBody>
          <a:bodyPr wrap="square" lIns="89193" tIns="44596" rIns="89193" bIns="44596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539" b="1" dirty="0">
                <a:latin typeface="+mn-ea"/>
              </a:rPr>
              <a:t> </a:t>
            </a:r>
            <a:r>
              <a:rPr lang="en-US" altLang="ko-KR" sz="1539" b="1" dirty="0">
                <a:latin typeface="+mn-ea"/>
              </a:rPr>
              <a:t>Space Weather Center</a:t>
            </a:r>
            <a:endParaRPr lang="ko-KR" altLang="en-US" sz="1539" b="1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F46455-B1C3-41E2-8BEC-1C8F979C3B70}"/>
              </a:ext>
            </a:extLst>
          </p:cNvPr>
          <p:cNvSpPr txBox="1"/>
          <p:nvPr/>
        </p:nvSpPr>
        <p:spPr>
          <a:xfrm>
            <a:off x="1461377" y="1229863"/>
            <a:ext cx="500985" cy="326923"/>
          </a:xfrm>
          <a:prstGeom prst="rect">
            <a:avLst/>
          </a:prstGeom>
          <a:noFill/>
        </p:spPr>
        <p:txBody>
          <a:bodyPr wrap="none" lIns="89193" tIns="44596" rIns="89193" bIns="44596" rtlCol="0">
            <a:spAutoFit/>
          </a:bodyPr>
          <a:lstStyle/>
          <a:p>
            <a:r>
              <a:rPr lang="en-US" altLang="ko-KR" sz="1539" b="1" dirty="0">
                <a:solidFill>
                  <a:srgbClr val="002060"/>
                </a:solidFill>
              </a:rPr>
              <a:t>ACT</a:t>
            </a:r>
            <a:endParaRPr lang="ko-KR" altLang="en-US" sz="1197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7B6731-E3D4-4326-A543-87E507752D24}"/>
              </a:ext>
            </a:extLst>
          </p:cNvPr>
          <p:cNvSpPr txBox="1"/>
          <p:nvPr/>
        </p:nvSpPr>
        <p:spPr>
          <a:xfrm>
            <a:off x="3883753" y="1229863"/>
            <a:ext cx="1252986" cy="326923"/>
          </a:xfrm>
          <a:prstGeom prst="rect">
            <a:avLst/>
          </a:prstGeom>
          <a:noFill/>
        </p:spPr>
        <p:txBody>
          <a:bodyPr wrap="none" lIns="89193" tIns="44596" rIns="89193" bIns="44596" rtlCol="0">
            <a:spAutoFit/>
          </a:bodyPr>
          <a:lstStyle/>
          <a:p>
            <a:r>
              <a:rPr lang="en-US" altLang="ko-KR" sz="1539" b="1" dirty="0">
                <a:solidFill>
                  <a:srgbClr val="002060"/>
                </a:solidFill>
              </a:rPr>
              <a:t>Alerts (Scale)</a:t>
            </a:r>
            <a:endParaRPr lang="ko-KR" altLang="en-US" sz="1112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A500C-D072-4FB0-BA82-96FAFD98933E}"/>
              </a:ext>
            </a:extLst>
          </p:cNvPr>
          <p:cNvSpPr txBox="1"/>
          <p:nvPr/>
        </p:nvSpPr>
        <p:spPr>
          <a:xfrm>
            <a:off x="7157555" y="1229863"/>
            <a:ext cx="967203" cy="326923"/>
          </a:xfrm>
          <a:prstGeom prst="rect">
            <a:avLst/>
          </a:prstGeom>
          <a:noFill/>
        </p:spPr>
        <p:txBody>
          <a:bodyPr wrap="none" lIns="89193" tIns="44596" rIns="89193" bIns="44596" rtlCol="0">
            <a:spAutoFit/>
          </a:bodyPr>
          <a:lstStyle/>
          <a:p>
            <a:r>
              <a:rPr lang="en-US" altLang="ko-KR" sz="1539" b="1" dirty="0">
                <a:solidFill>
                  <a:srgbClr val="002060"/>
                </a:solidFill>
              </a:rPr>
              <a:t>Authority</a:t>
            </a:r>
            <a:endParaRPr lang="ko-KR" altLang="en-US" sz="1539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F3FD6-420F-4CD7-95F5-7AD8FEB44BCA}"/>
              </a:ext>
            </a:extLst>
          </p:cNvPr>
          <p:cNvSpPr txBox="1"/>
          <p:nvPr/>
        </p:nvSpPr>
        <p:spPr>
          <a:xfrm>
            <a:off x="1080551" y="4721987"/>
            <a:ext cx="2330794" cy="800642"/>
          </a:xfrm>
          <a:prstGeom prst="rect">
            <a:avLst/>
          </a:prstGeom>
          <a:noFill/>
        </p:spPr>
        <p:txBody>
          <a:bodyPr wrap="square" lIns="89193" tIns="44596" rIns="89193" bIns="44596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539" b="1" spc="-117" dirty="0"/>
              <a:t> </a:t>
            </a:r>
            <a:r>
              <a:rPr lang="en-US" altLang="ko-KR" sz="1539" b="1" spc="-86" dirty="0"/>
              <a:t>Framework Act on </a:t>
            </a:r>
          </a:p>
          <a:p>
            <a:r>
              <a:rPr lang="en-US" altLang="ko-KR" sz="1539" b="1" spc="-86" dirty="0"/>
              <a:t>    the Management </a:t>
            </a:r>
          </a:p>
          <a:p>
            <a:r>
              <a:rPr lang="en-US" altLang="ko-KR" sz="1539" b="1" spc="-86" dirty="0"/>
              <a:t>    of Disasters and Safety</a:t>
            </a:r>
            <a:endParaRPr lang="en-US" altLang="ko-KR" sz="1368" b="1" spc="-8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E7FF5B-CA7B-4B43-ABE6-61663BA92E58}"/>
              </a:ext>
            </a:extLst>
          </p:cNvPr>
          <p:cNvSpPr txBox="1"/>
          <p:nvPr/>
        </p:nvSpPr>
        <p:spPr>
          <a:xfrm>
            <a:off x="3299665" y="4674547"/>
            <a:ext cx="2365342" cy="408676"/>
          </a:xfrm>
          <a:prstGeom prst="rect">
            <a:avLst/>
          </a:prstGeom>
          <a:noFill/>
        </p:spPr>
        <p:txBody>
          <a:bodyPr wrap="none" lIns="89193" tIns="44596" rIns="89193" bIns="44596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539" b="1" dirty="0"/>
              <a:t> </a:t>
            </a:r>
            <a:r>
              <a:rPr lang="en-US" altLang="ko-KR" sz="1539" b="1" dirty="0"/>
              <a:t>Over Scale 4 of SW Alert</a:t>
            </a:r>
            <a:endParaRPr lang="ko-KR" altLang="en-US" sz="1539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B13911-6185-43AD-A17C-7C5EF85186D9}"/>
              </a:ext>
            </a:extLst>
          </p:cNvPr>
          <p:cNvSpPr txBox="1"/>
          <p:nvPr/>
        </p:nvSpPr>
        <p:spPr>
          <a:xfrm>
            <a:off x="1639402" y="4457511"/>
            <a:ext cx="500985" cy="326923"/>
          </a:xfrm>
          <a:prstGeom prst="rect">
            <a:avLst/>
          </a:prstGeom>
          <a:noFill/>
        </p:spPr>
        <p:txBody>
          <a:bodyPr wrap="none" lIns="89193" tIns="44596" rIns="89193" bIns="44596" rtlCol="0">
            <a:spAutoFit/>
          </a:bodyPr>
          <a:lstStyle/>
          <a:p>
            <a:r>
              <a:rPr lang="en-US" altLang="ko-KR" sz="1539" b="1" dirty="0">
                <a:solidFill>
                  <a:srgbClr val="FF0000"/>
                </a:solidFill>
              </a:rPr>
              <a:t>ACT</a:t>
            </a:r>
            <a:endParaRPr lang="ko-KR" altLang="en-US" sz="1539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715ED5-C442-4B4F-825D-A64EB4771FCB}"/>
              </a:ext>
            </a:extLst>
          </p:cNvPr>
          <p:cNvSpPr txBox="1"/>
          <p:nvPr/>
        </p:nvSpPr>
        <p:spPr>
          <a:xfrm>
            <a:off x="3968348" y="4434094"/>
            <a:ext cx="1129555" cy="326923"/>
          </a:xfrm>
          <a:prstGeom prst="rect">
            <a:avLst/>
          </a:prstGeom>
          <a:noFill/>
        </p:spPr>
        <p:txBody>
          <a:bodyPr wrap="none" lIns="89193" tIns="44596" rIns="89193" bIns="44596" rtlCol="0">
            <a:spAutoFit/>
          </a:bodyPr>
          <a:lstStyle/>
          <a:p>
            <a:r>
              <a:rPr lang="en-US" altLang="ko-KR" sz="1539" b="1" dirty="0">
                <a:solidFill>
                  <a:srgbClr val="FF0000"/>
                </a:solidFill>
              </a:rPr>
              <a:t>Alert(Scale)</a:t>
            </a:r>
            <a:endParaRPr lang="ko-KR" altLang="en-US" sz="1539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F2904-13B4-44D7-81F9-E4B126DE9D2A}"/>
              </a:ext>
            </a:extLst>
          </p:cNvPr>
          <p:cNvSpPr txBox="1"/>
          <p:nvPr/>
        </p:nvSpPr>
        <p:spPr>
          <a:xfrm>
            <a:off x="7072330" y="4412895"/>
            <a:ext cx="967203" cy="326923"/>
          </a:xfrm>
          <a:prstGeom prst="rect">
            <a:avLst/>
          </a:prstGeom>
          <a:noFill/>
        </p:spPr>
        <p:txBody>
          <a:bodyPr wrap="none" lIns="89193" tIns="44596" rIns="89193" bIns="44596" rtlCol="0">
            <a:spAutoFit/>
          </a:bodyPr>
          <a:lstStyle/>
          <a:p>
            <a:r>
              <a:rPr lang="en-US" altLang="ko-KR" sz="1539" b="1" dirty="0">
                <a:solidFill>
                  <a:srgbClr val="FF0000"/>
                </a:solidFill>
              </a:rPr>
              <a:t>Authority</a:t>
            </a:r>
            <a:endParaRPr lang="ko-KR" altLang="en-US" sz="1539" b="1" dirty="0">
              <a:solidFill>
                <a:srgbClr val="FF0000"/>
              </a:solidFill>
            </a:endParaRPr>
          </a:p>
        </p:txBody>
      </p:sp>
      <p:sp>
        <p:nvSpPr>
          <p:cNvPr id="23" name="모서리가 둥근 직사각형 59">
            <a:extLst>
              <a:ext uri="{FF2B5EF4-FFF2-40B4-BE49-F238E27FC236}">
                <a16:creationId xmlns:a16="http://schemas.microsoft.com/office/drawing/2014/main" id="{3B767594-9756-458F-8964-1513B64FA0C8}"/>
              </a:ext>
            </a:extLst>
          </p:cNvPr>
          <p:cNvSpPr/>
          <p:nvPr/>
        </p:nvSpPr>
        <p:spPr>
          <a:xfrm>
            <a:off x="173727" y="1413126"/>
            <a:ext cx="915082" cy="223114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>
              <a:lnSpc>
                <a:spcPct val="150000"/>
              </a:lnSpc>
            </a:pPr>
            <a:endParaRPr lang="ko-KR" altLang="en-US" sz="1539" b="1" spc="-195" dirty="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A5EEE2-C5DD-442C-8786-4061E9F3F53C}"/>
              </a:ext>
            </a:extLst>
          </p:cNvPr>
          <p:cNvSpPr txBox="1"/>
          <p:nvPr/>
        </p:nvSpPr>
        <p:spPr>
          <a:xfrm>
            <a:off x="173728" y="1901822"/>
            <a:ext cx="930403" cy="1119256"/>
          </a:xfrm>
          <a:prstGeom prst="rect">
            <a:avLst/>
          </a:prstGeom>
          <a:noFill/>
          <a:ln>
            <a:noFill/>
          </a:ln>
        </p:spPr>
        <p:txBody>
          <a:bodyPr wrap="square" lIns="89193" tIns="44596" rIns="89193" bIns="4459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539" b="1" spc="-146" dirty="0">
                <a:solidFill>
                  <a:prstClr val="white"/>
                </a:solidFill>
              </a:rPr>
              <a:t>Space </a:t>
            </a:r>
          </a:p>
          <a:p>
            <a:pPr algn="ctr">
              <a:lnSpc>
                <a:spcPct val="150000"/>
              </a:lnSpc>
            </a:pPr>
            <a:r>
              <a:rPr lang="en-US" altLang="ko-KR" sz="1539" b="1" spc="-146" dirty="0">
                <a:solidFill>
                  <a:prstClr val="white"/>
                </a:solidFill>
              </a:rPr>
              <a:t>Weather</a:t>
            </a:r>
          </a:p>
          <a:p>
            <a:pPr algn="ctr">
              <a:lnSpc>
                <a:spcPct val="150000"/>
              </a:lnSpc>
            </a:pPr>
            <a:r>
              <a:rPr lang="en-US" altLang="ko-KR" sz="1539" b="1" spc="-146" dirty="0">
                <a:solidFill>
                  <a:prstClr val="white"/>
                </a:solidFill>
              </a:rPr>
              <a:t>Alerts</a:t>
            </a:r>
            <a:endParaRPr lang="ko-KR" altLang="en-US" sz="1539" b="1" spc="-146" dirty="0">
              <a:solidFill>
                <a:prstClr val="white"/>
              </a:solidFill>
            </a:endParaRPr>
          </a:p>
        </p:txBody>
      </p:sp>
      <p:sp>
        <p:nvSpPr>
          <p:cNvPr id="25" name="모서리가 둥근 직사각형 61">
            <a:extLst>
              <a:ext uri="{FF2B5EF4-FFF2-40B4-BE49-F238E27FC236}">
                <a16:creationId xmlns:a16="http://schemas.microsoft.com/office/drawing/2014/main" id="{A0065B5F-F6DA-4BC7-9BCC-D3B218E333A3}"/>
              </a:ext>
            </a:extLst>
          </p:cNvPr>
          <p:cNvSpPr/>
          <p:nvPr/>
        </p:nvSpPr>
        <p:spPr>
          <a:xfrm>
            <a:off x="187264" y="4360799"/>
            <a:ext cx="955712" cy="200038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>
              <a:lnSpc>
                <a:spcPct val="150000"/>
              </a:lnSpc>
            </a:pPr>
            <a:endParaRPr lang="ko-KR" altLang="en-US" sz="1539" b="1" spc="-195" dirty="0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80ECFA-7C24-4078-B9A1-E8F2A6B1443A}"/>
              </a:ext>
            </a:extLst>
          </p:cNvPr>
          <p:cNvSpPr txBox="1"/>
          <p:nvPr/>
        </p:nvSpPr>
        <p:spPr>
          <a:xfrm>
            <a:off x="173727" y="4528568"/>
            <a:ext cx="1000132" cy="1474545"/>
          </a:xfrm>
          <a:prstGeom prst="rect">
            <a:avLst/>
          </a:prstGeom>
          <a:noFill/>
          <a:ln>
            <a:noFill/>
          </a:ln>
        </p:spPr>
        <p:txBody>
          <a:bodyPr wrap="square" lIns="89193" tIns="44596" rIns="89193" bIns="4459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539" b="1" spc="-146" dirty="0">
                <a:solidFill>
                  <a:prstClr val="white"/>
                </a:solidFill>
              </a:rPr>
              <a:t>Space</a:t>
            </a:r>
          </a:p>
          <a:p>
            <a:pPr algn="ctr">
              <a:lnSpc>
                <a:spcPct val="150000"/>
              </a:lnSpc>
            </a:pPr>
            <a:r>
              <a:rPr lang="en-US" altLang="ko-KR" sz="1539" b="1" spc="-146" dirty="0">
                <a:solidFill>
                  <a:prstClr val="white"/>
                </a:solidFill>
              </a:rPr>
              <a:t>Weather Disaster</a:t>
            </a:r>
          </a:p>
          <a:p>
            <a:pPr algn="ctr">
              <a:lnSpc>
                <a:spcPct val="150000"/>
              </a:lnSpc>
            </a:pPr>
            <a:r>
              <a:rPr lang="en-US" altLang="ko-KR" sz="1539" b="1" spc="-146" dirty="0">
                <a:solidFill>
                  <a:prstClr val="white"/>
                </a:solidFill>
              </a:rPr>
              <a:t>Alerts</a:t>
            </a:r>
            <a:endParaRPr lang="ko-KR" altLang="en-US" sz="1539" b="1" spc="-146" dirty="0">
              <a:solidFill>
                <a:prstClr val="white"/>
              </a:solidFill>
            </a:endParaRPr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707EFC8F-547E-4404-801C-BFAB850DA6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83303" y="5310483"/>
          <a:ext cx="1160655" cy="591928"/>
        </p:xfrm>
        <a:graphic>
          <a:graphicData uri="http://schemas.openxmlformats.org/drawingml/2006/table">
            <a:tbl>
              <a:tblPr/>
              <a:tblGrid>
                <a:gridCol w="116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100" b="1" dirty="0">
                          <a:solidFill>
                            <a:srgbClr val="FFFFFF"/>
                          </a:solidFill>
                          <a:latin typeface="+mj-lt"/>
                          <a:ea typeface="옥션고딕 L" pitchFamily="2" charset="-127"/>
                        </a:rPr>
                        <a:t>Attention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+mj-lt"/>
                        <a:ea typeface="옥션고딕 L" pitchFamily="2" charset="-127"/>
                      </a:endParaRPr>
                    </a:p>
                  </a:txBody>
                  <a:tcPr marL="7710" marR="7710" marT="7269" marB="72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j-lt"/>
                          <a:ea typeface="옥션고딕 L" pitchFamily="2" charset="-127"/>
                        </a:rPr>
                        <a:t>Caution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+mj-lt"/>
                        <a:ea typeface="옥션고딕 L" pitchFamily="2" charset="-127"/>
                      </a:endParaRPr>
                    </a:p>
                  </a:txBody>
                  <a:tcPr marL="7710" marR="7710" marT="7269" marB="72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14EFA442-D35B-41B2-A441-F655BA06A9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83303" y="5905065"/>
          <a:ext cx="1160655" cy="552848"/>
        </p:xfrm>
        <a:graphic>
          <a:graphicData uri="http://schemas.openxmlformats.org/drawingml/2006/table">
            <a:tbl>
              <a:tblPr/>
              <a:tblGrid>
                <a:gridCol w="116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옥션고딕 L" pitchFamily="2" charset="-127"/>
                        </a:rPr>
                        <a:t>Alert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+mn-lt"/>
                        <a:ea typeface="옥션고딕 L" pitchFamily="2" charset="-127"/>
                      </a:endParaRPr>
                    </a:p>
                  </a:txBody>
                  <a:tcPr marL="7710" marR="7710" marT="7269" marB="72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FFFFFF"/>
                          </a:solidFill>
                          <a:latin typeface="+mn-lt"/>
                          <a:ea typeface="옥션고딕 L" pitchFamily="2" charset="-127"/>
                        </a:rPr>
                        <a:t>Serious</a:t>
                      </a:r>
                      <a:endParaRPr lang="ko-KR" altLang="en-US" sz="1100" b="1" dirty="0">
                        <a:solidFill>
                          <a:srgbClr val="FFFFFF"/>
                        </a:solidFill>
                        <a:latin typeface="+mn-lt"/>
                        <a:ea typeface="옥션고딕 L" pitchFamily="2" charset="-127"/>
                      </a:endParaRPr>
                    </a:p>
                  </a:txBody>
                  <a:tcPr marL="7710" marR="7710" marT="7269" marB="72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모서리가 둥근 직사각형 73">
            <a:extLst>
              <a:ext uri="{FF2B5EF4-FFF2-40B4-BE49-F238E27FC236}">
                <a16:creationId xmlns:a16="http://schemas.microsoft.com/office/drawing/2014/main" id="{E6D1EF4E-8104-4FB1-AA6D-1B6AE97CF34A}"/>
              </a:ext>
            </a:extLst>
          </p:cNvPr>
          <p:cNvSpPr/>
          <p:nvPr/>
        </p:nvSpPr>
        <p:spPr>
          <a:xfrm>
            <a:off x="7086472" y="2219258"/>
            <a:ext cx="1424706" cy="415610"/>
          </a:xfrm>
          <a:prstGeom prst="roundRect">
            <a:avLst>
              <a:gd name="adj" fmla="val 3752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innerShdw blurRad="114300">
              <a:schemeClr val="bg1">
                <a:lumMod val="75000"/>
              </a:schemeClr>
            </a:innerShdw>
          </a:effectLst>
        </p:spPr>
        <p:txBody>
          <a:bodyPr lIns="0" tIns="0" rIns="0" bIns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marL="0" lvl="1" indent="-139351" algn="ctr" defTabSz="1297512" eaLnBrk="0" hangingPunct="0">
              <a:lnSpc>
                <a:spcPct val="110000"/>
              </a:lnSpc>
              <a:buClr>
                <a:sysClr val="windowText" lastClr="000000"/>
              </a:buClr>
              <a:tabLst>
                <a:tab pos="5509009" algn="l"/>
              </a:tabLst>
              <a:defRPr/>
            </a:pPr>
            <a:r>
              <a:rPr lang="en-US" altLang="ko-KR" sz="1197" b="1" kern="0" dirty="0">
                <a:solidFill>
                  <a:srgbClr val="292929"/>
                </a:solidFill>
              </a:rPr>
              <a:t>Forecast Team</a:t>
            </a:r>
            <a:endParaRPr lang="ko-KR" altLang="en-US" sz="1197" b="1" kern="0" dirty="0">
              <a:solidFill>
                <a:srgbClr val="292929"/>
              </a:solidFill>
            </a:endParaRPr>
          </a:p>
        </p:txBody>
      </p:sp>
      <p:sp>
        <p:nvSpPr>
          <p:cNvPr id="30" name="모서리가 둥근 직사각형 74">
            <a:extLst>
              <a:ext uri="{FF2B5EF4-FFF2-40B4-BE49-F238E27FC236}">
                <a16:creationId xmlns:a16="http://schemas.microsoft.com/office/drawing/2014/main" id="{B07E6DA1-23F7-44CB-A8A1-4B2DCB67F826}"/>
              </a:ext>
            </a:extLst>
          </p:cNvPr>
          <p:cNvSpPr/>
          <p:nvPr/>
        </p:nvSpPr>
        <p:spPr>
          <a:xfrm>
            <a:off x="7076573" y="2781476"/>
            <a:ext cx="1424706" cy="427610"/>
          </a:xfrm>
          <a:prstGeom prst="roundRect">
            <a:avLst>
              <a:gd name="adj" fmla="val 3752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innerShdw blurRad="114300">
              <a:schemeClr val="bg1">
                <a:lumMod val="75000"/>
              </a:schemeClr>
            </a:innerShdw>
          </a:effectLst>
        </p:spPr>
        <p:txBody>
          <a:bodyPr lIns="0" tIns="0" rIns="0" bIns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marL="0" lvl="1" indent="-139351" algn="ctr" defTabSz="1297512" eaLnBrk="0" hangingPunct="0">
              <a:lnSpc>
                <a:spcPct val="110000"/>
              </a:lnSpc>
              <a:buClr>
                <a:sysClr val="windowText" lastClr="000000"/>
              </a:buClr>
              <a:tabLst>
                <a:tab pos="5509009" algn="l"/>
              </a:tabLst>
              <a:defRPr/>
            </a:pPr>
            <a:r>
              <a:rPr lang="en-US" altLang="ko-KR" sz="1197" b="1" kern="0" dirty="0">
                <a:solidFill>
                  <a:srgbClr val="292929"/>
                </a:solidFill>
              </a:rPr>
              <a:t>Director of KSWC</a:t>
            </a:r>
            <a:endParaRPr lang="ko-KR" altLang="en-US" sz="1197" b="1" kern="0" dirty="0">
              <a:solidFill>
                <a:srgbClr val="292929"/>
              </a:solidFill>
            </a:endParaRPr>
          </a:p>
        </p:txBody>
      </p:sp>
      <p:sp>
        <p:nvSpPr>
          <p:cNvPr id="31" name="모서리가 둥근 직사각형 75">
            <a:extLst>
              <a:ext uri="{FF2B5EF4-FFF2-40B4-BE49-F238E27FC236}">
                <a16:creationId xmlns:a16="http://schemas.microsoft.com/office/drawing/2014/main" id="{F2C4EEF1-4147-4264-936A-D619859326BC}"/>
              </a:ext>
            </a:extLst>
          </p:cNvPr>
          <p:cNvSpPr/>
          <p:nvPr/>
        </p:nvSpPr>
        <p:spPr>
          <a:xfrm>
            <a:off x="7072331" y="3355697"/>
            <a:ext cx="1424706" cy="427610"/>
          </a:xfrm>
          <a:prstGeom prst="roundRect">
            <a:avLst>
              <a:gd name="adj" fmla="val 3752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innerShdw blurRad="114300">
              <a:schemeClr val="bg1">
                <a:lumMod val="75000"/>
              </a:schemeClr>
            </a:innerShdw>
          </a:effectLst>
        </p:spPr>
        <p:txBody>
          <a:bodyPr lIns="0" tIns="0" rIns="0" bIns="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marL="0" lvl="1" indent="-139351" algn="ctr" defTabSz="1297512" eaLnBrk="0" hangingPunct="0">
              <a:lnSpc>
                <a:spcPct val="110000"/>
              </a:lnSpc>
              <a:buClr>
                <a:sysClr val="windowText" lastClr="000000"/>
              </a:buClr>
              <a:tabLst>
                <a:tab pos="5509009" algn="l"/>
              </a:tabLst>
              <a:defRPr/>
            </a:pPr>
            <a:r>
              <a:rPr lang="en-US" altLang="ko-KR" sz="1197" b="1" kern="0" dirty="0">
                <a:solidFill>
                  <a:srgbClr val="292929"/>
                </a:solidFill>
              </a:rPr>
              <a:t>Director of KSWC</a:t>
            </a:r>
            <a:endParaRPr lang="ko-KR" altLang="en-US" sz="1197" b="1" kern="0" dirty="0">
              <a:solidFill>
                <a:srgbClr val="292929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B36C0E-C5B2-4F37-82D5-609CC07F562A}"/>
              </a:ext>
            </a:extLst>
          </p:cNvPr>
          <p:cNvSpPr txBox="1"/>
          <p:nvPr/>
        </p:nvSpPr>
        <p:spPr>
          <a:xfrm>
            <a:off x="6436503" y="4691467"/>
            <a:ext cx="2332577" cy="563782"/>
          </a:xfrm>
          <a:prstGeom prst="rect">
            <a:avLst/>
          </a:prstGeom>
          <a:noFill/>
        </p:spPr>
        <p:txBody>
          <a:bodyPr wrap="none" lIns="89193" tIns="44596" rIns="89193" bIns="44596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539" b="1" dirty="0"/>
              <a:t> </a:t>
            </a:r>
            <a:r>
              <a:rPr lang="en-US" altLang="ko-KR" sz="1539" b="1" dirty="0"/>
              <a:t>Ministry of Science, ICT </a:t>
            </a:r>
          </a:p>
          <a:p>
            <a:r>
              <a:rPr lang="en-US" altLang="ko-KR" sz="1539" b="1" dirty="0"/>
              <a:t>   and Future Planning</a:t>
            </a:r>
            <a:endParaRPr lang="ko-KR" altLang="en-US" sz="1539" b="1" dirty="0"/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8E504E42-EA22-4BF0-8072-DC46CD9E40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98747" y="5318628"/>
          <a:ext cx="1099568" cy="591928"/>
        </p:xfrm>
        <a:graphic>
          <a:graphicData uri="http://schemas.openxmlformats.org/drawingml/2006/table">
            <a:tbl>
              <a:tblPr/>
              <a:tblGrid>
                <a:gridCol w="109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spc="0" dirty="0">
                          <a:solidFill>
                            <a:srgbClr val="FFFFFF"/>
                          </a:solidFill>
                          <a:latin typeface="+mn-lt"/>
                          <a:ea typeface="옥션고딕 L" pitchFamily="2" charset="-127"/>
                        </a:rPr>
                        <a:t>Section Chief</a:t>
                      </a:r>
                      <a:endParaRPr lang="ko-KR" altLang="en-US" sz="1100" spc="0" dirty="0">
                        <a:solidFill>
                          <a:srgbClr val="000000"/>
                        </a:solidFill>
                        <a:latin typeface="+mn-lt"/>
                        <a:ea typeface="옥션고딕 L" pitchFamily="2" charset="-127"/>
                      </a:endParaRPr>
                    </a:p>
                  </a:txBody>
                  <a:tcPr marL="7710" marR="7710" marT="7269" marB="72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spc="0" dirty="0">
                          <a:solidFill>
                            <a:srgbClr val="000000"/>
                          </a:solidFill>
                          <a:latin typeface="+mn-lt"/>
                          <a:ea typeface="옥션고딕 L" pitchFamily="2" charset="-127"/>
                        </a:rPr>
                        <a:t>Undersecretary</a:t>
                      </a:r>
                      <a:endParaRPr lang="ko-KR" altLang="en-US" sz="1100" spc="0" dirty="0">
                        <a:solidFill>
                          <a:srgbClr val="000000"/>
                        </a:solidFill>
                        <a:latin typeface="+mn-lt"/>
                        <a:ea typeface="옥션고딕 L" pitchFamily="2" charset="-127"/>
                      </a:endParaRPr>
                    </a:p>
                  </a:txBody>
                  <a:tcPr marL="7710" marR="7710" marT="7269" marB="72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183E14BA-0927-4EDE-8CBC-5ADD6FF568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98068" y="5899775"/>
          <a:ext cx="1100247" cy="552848"/>
        </p:xfrm>
        <a:graphic>
          <a:graphicData uri="http://schemas.openxmlformats.org/drawingml/2006/table">
            <a:tbl>
              <a:tblPr/>
              <a:tblGrid>
                <a:gridCol w="1100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옥션고딕 L" pitchFamily="2" charset="-127"/>
                        </a:rPr>
                        <a:t>Vice-minister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  <a:ea typeface="옥션고딕 L" pitchFamily="2" charset="-127"/>
                      </a:endParaRPr>
                    </a:p>
                  </a:txBody>
                  <a:tcPr marL="7710" marR="7710" marT="7269" marB="72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FFFFFF"/>
                          </a:solidFill>
                          <a:latin typeface="+mn-lt"/>
                          <a:ea typeface="옥션고딕 L" pitchFamily="2" charset="-127"/>
                        </a:rPr>
                        <a:t>Minister</a:t>
                      </a:r>
                      <a:endParaRPr lang="ko-KR" altLang="en-US" sz="1100" b="1" dirty="0">
                        <a:solidFill>
                          <a:srgbClr val="FFFFFF"/>
                        </a:solidFill>
                        <a:latin typeface="+mn-lt"/>
                        <a:ea typeface="옥션고딕 L" pitchFamily="2" charset="-127"/>
                      </a:endParaRPr>
                    </a:p>
                  </a:txBody>
                  <a:tcPr marL="7710" marR="7710" marT="7269" marB="726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왼쪽으로 구부러진 화살표 2">
            <a:extLst>
              <a:ext uri="{FF2B5EF4-FFF2-40B4-BE49-F238E27FC236}">
                <a16:creationId xmlns:a16="http://schemas.microsoft.com/office/drawing/2014/main" id="{54B4F6C0-93DD-4A99-9A66-F3760A6E5612}"/>
              </a:ext>
            </a:extLst>
          </p:cNvPr>
          <p:cNvSpPr/>
          <p:nvPr/>
        </p:nvSpPr>
        <p:spPr>
          <a:xfrm>
            <a:off x="3228083" y="3673349"/>
            <a:ext cx="671958" cy="977394"/>
          </a:xfrm>
          <a:prstGeom prst="curvedLeftArrow">
            <a:avLst/>
          </a:prstGeom>
          <a:scene3d>
            <a:camera prst="orthographicFront">
              <a:rot lat="0" lon="1079998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/>
            <a:endParaRPr lang="ko-KR" altLang="en-US" sz="1539" b="1" dirty="0">
              <a:solidFill>
                <a:prstClr val="black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40E17B-101B-4556-83A1-3CDB238A3B96}"/>
              </a:ext>
            </a:extLst>
          </p:cNvPr>
          <p:cNvSpPr txBox="1"/>
          <p:nvPr/>
        </p:nvSpPr>
        <p:spPr>
          <a:xfrm>
            <a:off x="4886329" y="4091066"/>
            <a:ext cx="3717422" cy="326923"/>
          </a:xfrm>
          <a:prstGeom prst="rect">
            <a:avLst/>
          </a:prstGeom>
          <a:noFill/>
        </p:spPr>
        <p:txBody>
          <a:bodyPr wrap="square" lIns="89193" tIns="44596" rIns="89193" bIns="44596" rtlCol="0">
            <a:spAutoFit/>
          </a:bodyPr>
          <a:lstStyle/>
          <a:p>
            <a:r>
              <a:rPr lang="en-US" altLang="ko-KR" sz="1539" b="1" dirty="0">
                <a:solidFill>
                  <a:srgbClr val="00B050"/>
                </a:solidFill>
              </a:rPr>
              <a:t>Situation Assessment Meeting</a:t>
            </a:r>
            <a:endParaRPr lang="ko-KR" altLang="en-US" sz="1368" b="1" dirty="0">
              <a:solidFill>
                <a:srgbClr val="00B05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146884-738A-4DD0-83D8-5293D6304AFC}"/>
              </a:ext>
            </a:extLst>
          </p:cNvPr>
          <p:cNvSpPr txBox="1"/>
          <p:nvPr/>
        </p:nvSpPr>
        <p:spPr>
          <a:xfrm>
            <a:off x="1225762" y="5567049"/>
            <a:ext cx="1668742" cy="563782"/>
          </a:xfrm>
          <a:prstGeom prst="rect">
            <a:avLst/>
          </a:prstGeom>
          <a:noFill/>
        </p:spPr>
        <p:txBody>
          <a:bodyPr wrap="none" lIns="89193" tIns="44596" rIns="89193" bIns="44596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ko-KR" altLang="en-US" sz="1539" b="1" dirty="0"/>
              <a:t> </a:t>
            </a:r>
            <a:r>
              <a:rPr lang="en-US" altLang="ko-KR" sz="1539" b="1" dirty="0"/>
              <a:t>Radio Wave Act</a:t>
            </a:r>
          </a:p>
          <a:p>
            <a:pPr algn="ctr"/>
            <a:r>
              <a:rPr lang="en-US" altLang="ko-KR" sz="1539" b="1" dirty="0"/>
              <a:t>(Article 51)</a:t>
            </a:r>
          </a:p>
        </p:txBody>
      </p:sp>
      <p:sp>
        <p:nvSpPr>
          <p:cNvPr id="38" name="모서리가 둥근 직사각형 38">
            <a:extLst>
              <a:ext uri="{FF2B5EF4-FFF2-40B4-BE49-F238E27FC236}">
                <a16:creationId xmlns:a16="http://schemas.microsoft.com/office/drawing/2014/main" id="{EE7E58C5-B536-4ABD-8ADA-781CBF91D1E5}"/>
              </a:ext>
            </a:extLst>
          </p:cNvPr>
          <p:cNvSpPr/>
          <p:nvPr/>
        </p:nvSpPr>
        <p:spPr>
          <a:xfrm>
            <a:off x="3289170" y="2170606"/>
            <a:ext cx="661099" cy="430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197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~ 2</a:t>
            </a:r>
            <a:endParaRPr lang="ko-KR" altLang="en-US" sz="1197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모서리가 둥근 직사각형 41">
            <a:extLst>
              <a:ext uri="{FF2B5EF4-FFF2-40B4-BE49-F238E27FC236}">
                <a16:creationId xmlns:a16="http://schemas.microsoft.com/office/drawing/2014/main" id="{408AC402-4573-4645-AC1C-8B69029C53A1}"/>
              </a:ext>
            </a:extLst>
          </p:cNvPr>
          <p:cNvSpPr/>
          <p:nvPr/>
        </p:nvSpPr>
        <p:spPr>
          <a:xfrm>
            <a:off x="3289170" y="2776719"/>
            <a:ext cx="644783" cy="3665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197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1197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모서리가 둥근 직사각형 42">
            <a:extLst>
              <a:ext uri="{FF2B5EF4-FFF2-40B4-BE49-F238E27FC236}">
                <a16:creationId xmlns:a16="http://schemas.microsoft.com/office/drawing/2014/main" id="{73916B62-6670-4BE1-8B5A-7F1AC09B84AB}"/>
              </a:ext>
            </a:extLst>
          </p:cNvPr>
          <p:cNvSpPr/>
          <p:nvPr/>
        </p:nvSpPr>
        <p:spPr>
          <a:xfrm>
            <a:off x="3297315" y="3346866"/>
            <a:ext cx="644783" cy="430322"/>
          </a:xfrm>
          <a:prstGeom prst="roundRect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197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~ 5</a:t>
            </a:r>
            <a:endParaRPr lang="ko-KR" altLang="en-US" sz="1197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4F8928E2-1E76-42A5-9A3A-8DBFD13D0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734" y="2573781"/>
            <a:ext cx="617477" cy="8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197" b="1" i="1" dirty="0"/>
              <a:t>NOAA</a:t>
            </a:r>
          </a:p>
          <a:p>
            <a:pPr algn="ctr" latinLnBrk="1"/>
            <a:r>
              <a:rPr lang="en-US" altLang="ko-KR" sz="1197" b="1" i="1" dirty="0" err="1"/>
              <a:t>SWx</a:t>
            </a:r>
            <a:endParaRPr lang="en-US" altLang="ko-KR" sz="1197" b="1" i="1" dirty="0"/>
          </a:p>
          <a:p>
            <a:pPr algn="ctr" latinLnBrk="1"/>
            <a:r>
              <a:rPr lang="en-US" altLang="ko-KR" sz="1197" b="1" i="1" dirty="0"/>
              <a:t>Scales</a:t>
            </a:r>
          </a:p>
          <a:p>
            <a:pPr algn="ctr" latinLnBrk="1"/>
            <a:r>
              <a:rPr lang="en-US" altLang="ko-KR" sz="1197" b="1" i="1" dirty="0"/>
              <a:t>(R,S,G)</a:t>
            </a:r>
            <a:endParaRPr lang="ko-KR" altLang="en-US" sz="1197" b="1" i="1" dirty="0"/>
          </a:p>
        </p:txBody>
      </p:sp>
      <p:sp>
        <p:nvSpPr>
          <p:cNvPr id="42" name="모서리가 둥근 직사각형 70">
            <a:extLst>
              <a:ext uri="{FF2B5EF4-FFF2-40B4-BE49-F238E27FC236}">
                <a16:creationId xmlns:a16="http://schemas.microsoft.com/office/drawing/2014/main" id="{7D8B95A8-EF2A-4243-8796-98BAC6996A37}"/>
              </a:ext>
            </a:extLst>
          </p:cNvPr>
          <p:cNvSpPr/>
          <p:nvPr/>
        </p:nvSpPr>
        <p:spPr>
          <a:xfrm>
            <a:off x="4022217" y="2170606"/>
            <a:ext cx="1405003" cy="4269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197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Send alert messages</a:t>
            </a:r>
          </a:p>
        </p:txBody>
      </p:sp>
      <p:sp>
        <p:nvSpPr>
          <p:cNvPr id="43" name="모서리가 둥근 직사각형 79">
            <a:extLst>
              <a:ext uri="{FF2B5EF4-FFF2-40B4-BE49-F238E27FC236}">
                <a16:creationId xmlns:a16="http://schemas.microsoft.com/office/drawing/2014/main" id="{0577C221-E3CA-4999-8EC3-79497DB9CB64}"/>
              </a:ext>
            </a:extLst>
          </p:cNvPr>
          <p:cNvSpPr/>
          <p:nvPr/>
        </p:nvSpPr>
        <p:spPr>
          <a:xfrm>
            <a:off x="4014054" y="2719705"/>
            <a:ext cx="1413166" cy="4886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197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Notify to key customers</a:t>
            </a:r>
          </a:p>
        </p:txBody>
      </p:sp>
      <p:sp>
        <p:nvSpPr>
          <p:cNvPr id="44" name="모서리가 둥근 직사각형 81">
            <a:extLst>
              <a:ext uri="{FF2B5EF4-FFF2-40B4-BE49-F238E27FC236}">
                <a16:creationId xmlns:a16="http://schemas.microsoft.com/office/drawing/2014/main" id="{D7E430D9-9CE2-465D-8712-1491AF80CE4B}"/>
              </a:ext>
            </a:extLst>
          </p:cNvPr>
          <p:cNvSpPr/>
          <p:nvPr/>
        </p:nvSpPr>
        <p:spPr>
          <a:xfrm>
            <a:off x="4022196" y="3330576"/>
            <a:ext cx="1405024" cy="488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197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Notify to related Ministries</a:t>
            </a:r>
          </a:p>
        </p:txBody>
      </p:sp>
      <p:sp>
        <p:nvSpPr>
          <p:cNvPr id="45" name="TextBox 33">
            <a:extLst>
              <a:ext uri="{FF2B5EF4-FFF2-40B4-BE49-F238E27FC236}">
                <a16:creationId xmlns:a16="http://schemas.microsoft.com/office/drawing/2014/main" id="{8998212A-9406-4701-B00F-B2F010C45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91" y="2260201"/>
            <a:ext cx="872355" cy="2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197" i="1" dirty="0"/>
              <a:t>KSWC level</a:t>
            </a:r>
            <a:endParaRPr lang="ko-KR" altLang="en-US" sz="1197" i="1" dirty="0"/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id="{F65D629D-C01A-4F46-A7A6-086055A8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6132" y="2871072"/>
            <a:ext cx="1221743" cy="2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r>
              <a:rPr lang="en-US" altLang="ko-KR" sz="1197" i="1" dirty="0"/>
              <a:t>Ministry level</a:t>
            </a:r>
            <a:endParaRPr lang="ko-KR" altLang="en-US" sz="1197" i="1" dirty="0"/>
          </a:p>
        </p:txBody>
      </p:sp>
      <p:sp>
        <p:nvSpPr>
          <p:cNvPr id="47" name="TextBox 35">
            <a:extLst>
              <a:ext uri="{FF2B5EF4-FFF2-40B4-BE49-F238E27FC236}">
                <a16:creationId xmlns:a16="http://schemas.microsoft.com/office/drawing/2014/main" id="{6D51B999-476F-47CA-B28B-4096A9D68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3873" y="3420856"/>
            <a:ext cx="1042273" cy="2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197" i="1" dirty="0"/>
              <a:t>National level</a:t>
            </a:r>
            <a:endParaRPr lang="ko-KR" altLang="en-US" sz="1197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DC173BA-974A-47BC-ADEE-97F10498A76C}"/>
              </a:ext>
            </a:extLst>
          </p:cNvPr>
          <p:cNvSpPr txBox="1"/>
          <p:nvPr/>
        </p:nvSpPr>
        <p:spPr>
          <a:xfrm>
            <a:off x="3623112" y="1555662"/>
            <a:ext cx="2542939" cy="399571"/>
          </a:xfrm>
          <a:prstGeom prst="rect">
            <a:avLst/>
          </a:prstGeom>
          <a:noFill/>
        </p:spPr>
        <p:txBody>
          <a:bodyPr wrap="square" lIns="89193" tIns="44596" rIns="89193" bIns="44596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539" b="1" dirty="0">
                <a:latin typeface="+mn-ea"/>
              </a:rPr>
              <a:t> </a:t>
            </a:r>
            <a:r>
              <a:rPr lang="en-US" altLang="ko-KR" sz="1539" b="1" dirty="0">
                <a:latin typeface="+mn-ea"/>
              </a:rPr>
              <a:t>Solar Activities Alerts</a:t>
            </a:r>
            <a:endParaRPr lang="ko-KR" altLang="en-US" sz="1539" b="1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082AAD-4531-479C-83B6-1A3AC1CF5AB3}"/>
              </a:ext>
            </a:extLst>
          </p:cNvPr>
          <p:cNvSpPr txBox="1"/>
          <p:nvPr/>
        </p:nvSpPr>
        <p:spPr>
          <a:xfrm>
            <a:off x="8725925" y="6372344"/>
            <a:ext cx="418075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68" b="1" dirty="0"/>
              <a:t>12</a:t>
            </a:r>
            <a:endParaRPr lang="ko-KR" altLang="en-US" sz="1368" b="1" dirty="0"/>
          </a:p>
        </p:txBody>
      </p:sp>
    </p:spTree>
    <p:extLst>
      <p:ext uri="{BB962C8B-B14F-4D97-AF65-F5344CB8AC3E}">
        <p14:creationId xmlns:p14="http://schemas.microsoft.com/office/powerpoint/2010/main" val="360220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2" name="_x252691352" descr="EMB0000255023a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8" y="919630"/>
            <a:ext cx="4706778" cy="26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252691992" descr="EMB0000255023a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43" y="3671413"/>
            <a:ext cx="4645491" cy="26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_x252685752" descr="EMB0000255023a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8" y="3653951"/>
            <a:ext cx="4674910" cy="26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_x252688392" descr="EMB0000255023a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88" y="906135"/>
            <a:ext cx="4711682" cy="26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114300" y="258368"/>
            <a:ext cx="9029700" cy="6323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500" b="1" dirty="0">
                <a:latin typeface="양재튼튼체B" pitchFamily="18" charset="-127"/>
                <a:ea typeface="양재튼튼체B" pitchFamily="18" charset="-127"/>
              </a:rPr>
              <a:t>11</a:t>
            </a:r>
            <a:r>
              <a:rPr lang="en-US" altLang="ko-KR" sz="3500" b="1" baseline="30000" dirty="0">
                <a:latin typeface="양재튼튼체B" pitchFamily="18" charset="-127"/>
                <a:ea typeface="양재튼튼체B" pitchFamily="18" charset="-127"/>
              </a:rPr>
              <a:t>th</a:t>
            </a:r>
            <a:r>
              <a:rPr lang="en-US" altLang="ko-KR" sz="3500" b="1" dirty="0">
                <a:latin typeface="양재튼튼체B" pitchFamily="18" charset="-127"/>
                <a:ea typeface="양재튼튼체B" pitchFamily="18" charset="-127"/>
              </a:rPr>
              <a:t> Space Weather Conference(Virtual)</a:t>
            </a:r>
            <a:endParaRPr lang="ko-KR" altLang="en-US" sz="3200" dirty="0">
              <a:solidFill>
                <a:schemeClr val="accent5">
                  <a:lumMod val="50000"/>
                </a:schemeClr>
              </a:solidFill>
              <a:effectLst>
                <a:outerShdw blurRad="101600" algn="tl" rotWithShape="0">
                  <a:schemeClr val="bg1"/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45526" y="6190572"/>
            <a:ext cx="85672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042973">
              <a:buClr>
                <a:sysClr val="windowText" lastClr="000000"/>
              </a:buClr>
              <a:tabLst>
                <a:tab pos="6442532" algn="l"/>
              </a:tabLst>
              <a:defRPr/>
            </a:pPr>
            <a:r>
              <a:rPr lang="en-US" altLang="ko-KR" sz="2400" b="1" dirty="0">
                <a:solidFill>
                  <a:srgbClr val="00B0F0"/>
                </a:solidFill>
                <a:latin typeface="+mn-ea"/>
                <a:sym typeface="Wingdings" panose="05000000000000000000" pitchFamily="2" charset="2"/>
              </a:rPr>
              <a:t>Recorded video</a:t>
            </a:r>
          </a:p>
          <a:p>
            <a:pPr marL="0" lvl="1" defTabSz="1042973">
              <a:buClr>
                <a:sysClr val="windowText" lastClr="000000"/>
              </a:buClr>
              <a:tabLst>
                <a:tab pos="6442532" algn="l"/>
              </a:tabLst>
              <a:defRPr/>
            </a:pPr>
            <a:r>
              <a:rPr lang="en-US" altLang="ko-KR" sz="2000" b="1" dirty="0">
                <a:solidFill>
                  <a:srgbClr val="00B0F0"/>
                </a:solidFill>
                <a:latin typeface="+mn-ea"/>
                <a:sym typeface="Wingdings" panose="05000000000000000000" pitchFamily="2" charset="2"/>
              </a:rPr>
              <a:t>https://youtu.be/9zKZ8aOGKBY</a:t>
            </a:r>
            <a:endParaRPr lang="en-US" altLang="ko-KR" sz="2000" b="1" dirty="0">
              <a:solidFill>
                <a:srgbClr val="00B0F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695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C59AD569-04E3-4FDD-83FE-190AB31B7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30147" r="6999" b="26879"/>
          <a:stretch/>
        </p:blipFill>
        <p:spPr>
          <a:xfrm>
            <a:off x="-1" y="196157"/>
            <a:ext cx="9144001" cy="6465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4312C-96D6-4AFD-9E68-965E5DB74FBB}"/>
              </a:ext>
            </a:extLst>
          </p:cNvPr>
          <p:cNvSpPr txBox="1"/>
          <p:nvPr/>
        </p:nvSpPr>
        <p:spPr>
          <a:xfrm>
            <a:off x="882825" y="2955273"/>
            <a:ext cx="796894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2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3. Future Plan to 25</a:t>
            </a:r>
            <a:r>
              <a:rPr lang="en-US" altLang="ko-KR" sz="3420" baseline="3000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th</a:t>
            </a:r>
            <a:r>
              <a:rPr lang="en-US" altLang="ko-KR" sz="342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solar Maximum</a:t>
            </a:r>
            <a:endParaRPr lang="ko-KR" altLang="en-US" sz="3420" dirty="0">
              <a:solidFill>
                <a:schemeClr val="bg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D7A0BC77-BFC5-4A05-94FB-5AFDA43AC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2670" y="6193076"/>
            <a:ext cx="1498660" cy="4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09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68"/>
            <a:ext cx="9144000" cy="6459177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784255A5-120B-48BC-8B94-F7D818A0008E}"/>
              </a:ext>
            </a:extLst>
          </p:cNvPr>
          <p:cNvGrpSpPr/>
          <p:nvPr/>
        </p:nvGrpSpPr>
        <p:grpSpPr>
          <a:xfrm>
            <a:off x="0" y="1174763"/>
            <a:ext cx="9144000" cy="544175"/>
            <a:chOff x="0" y="1466244"/>
            <a:chExt cx="10693400" cy="6363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17AE128D-BD7A-4F6A-93EF-13704DDEA2A1}"/>
                </a:ext>
              </a:extLst>
            </p:cNvPr>
            <p:cNvSpPr/>
            <p:nvPr/>
          </p:nvSpPr>
          <p:spPr>
            <a:xfrm>
              <a:off x="0" y="1499867"/>
              <a:ext cx="10693400" cy="6012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1600" dirty="0">
                  <a:ln>
                    <a:solidFill>
                      <a:srgbClr val="0180FF">
                        <a:alpha val="0"/>
                      </a:srgbClr>
                    </a:solidFill>
                  </a:ln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Microsoft Sans Serif" panose="020B0604020202020204" pitchFamily="34" charset="0"/>
                </a:rPr>
                <a:t>Prediction Maximum Usable Frequency For HF Users based on local Ionospheric condition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480E3B8-772D-4BD5-9157-EFC32F379F20}"/>
                </a:ext>
              </a:extLst>
            </p:cNvPr>
            <p:cNvSpPr/>
            <p:nvPr/>
          </p:nvSpPr>
          <p:spPr>
            <a:xfrm>
              <a:off x="306700" y="1466244"/>
              <a:ext cx="10080000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05B3D63-AFAE-4F46-AF40-C9C075E38915}"/>
                </a:ext>
              </a:extLst>
            </p:cNvPr>
            <p:cNvSpPr/>
            <p:nvPr/>
          </p:nvSpPr>
          <p:spPr>
            <a:xfrm>
              <a:off x="306700" y="2030626"/>
              <a:ext cx="10080000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22" name="직사각형 17">
            <a:extLst>
              <a:ext uri="{FF2B5EF4-FFF2-40B4-BE49-F238E27FC236}">
                <a16:creationId xmlns:a16="http://schemas.microsoft.com/office/drawing/2014/main" id="{29AF38E1-516B-48EC-8BA8-C8EEC81EA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127839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New forecast - Local I-index 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CB8C65-CDF0-4D94-BB50-B89F55915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269" y="6078779"/>
            <a:ext cx="4614571" cy="3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81903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Microsoft Sans Serif" panose="020B0604020202020204" pitchFamily="34" charset="0"/>
              </a:rPr>
              <a:t>&lt;3-day forecast of MUF&gt;</a:t>
            </a:r>
            <a:endParaRPr kumimoji="1" lang="ko-KR" altLang="ko-KR" sz="1539" dirty="0">
              <a:latin typeface="G마켓 산스 TTF Medium" panose="02000000000000000000" pitchFamily="2" charset="-127"/>
              <a:ea typeface="G마켓 산스 TTF Medium" panose="02000000000000000000" pitchFamily="2" charset="-127"/>
              <a:cs typeface="Microsoft Sans Serif" panose="020B0604020202020204" pitchFamily="34" charset="0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4002EC40-3366-4898-BD88-672781849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36" y="6078779"/>
            <a:ext cx="4201332" cy="3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1"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Microsoft Sans Serif" panose="020B0604020202020204" pitchFamily="34" charset="0"/>
              </a:rPr>
              <a:t>&lt;MUF MAP in Korea Peninsular&gt;</a:t>
            </a:r>
            <a:endParaRPr kumimoji="1" lang="ko-KR" altLang="ko-KR" sz="1539" dirty="0">
              <a:latin typeface="G마켓 산스 TTF Medium" panose="02000000000000000000" pitchFamily="2" charset="-127"/>
              <a:ea typeface="G마켓 산스 TTF Medium" panose="02000000000000000000" pitchFamily="2" charset="-127"/>
              <a:cs typeface="Microsoft Sans Serif" panose="020B0604020202020204" pitchFamily="34" charset="0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4A72AF52-9143-462F-B556-1DCDBA04A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3" y="2036808"/>
            <a:ext cx="3899998" cy="393376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36110D6-941D-443B-992B-4E63E3FFA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54" y="2139024"/>
            <a:ext cx="3368711" cy="38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25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57"/>
            <a:ext cx="9144000" cy="6459177"/>
          </a:xfrm>
          <a:prstGeom prst="rect">
            <a:avLst/>
          </a:prstGeom>
          <a:ln>
            <a:solidFill>
              <a:srgbClr val="7F7F7F"/>
            </a:solidFill>
          </a:ln>
        </p:spPr>
      </p:pic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30A660A0-BFD5-464B-B978-A163E7F985D0}"/>
              </a:ext>
            </a:extLst>
          </p:cNvPr>
          <p:cNvGrpSpPr/>
          <p:nvPr/>
        </p:nvGrpSpPr>
        <p:grpSpPr>
          <a:xfrm>
            <a:off x="446791" y="2965886"/>
            <a:ext cx="3250074" cy="3649208"/>
            <a:chOff x="560684" y="3030696"/>
            <a:chExt cx="3518472" cy="4240169"/>
          </a:xfrm>
        </p:grpSpPr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1040FB77-846B-4107-A560-32C4DD81AC4E}"/>
                </a:ext>
              </a:extLst>
            </p:cNvPr>
            <p:cNvSpPr/>
            <p:nvPr/>
          </p:nvSpPr>
          <p:spPr>
            <a:xfrm>
              <a:off x="560684" y="3030696"/>
              <a:ext cx="3518472" cy="42401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2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31" name="Freeform 4">
              <a:extLst>
                <a:ext uri="{FF2B5EF4-FFF2-40B4-BE49-F238E27FC236}">
                  <a16:creationId xmlns:a16="http://schemas.microsoft.com/office/drawing/2014/main" id="{870C6159-0999-4A66-B80E-60BED233F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22" y="5662217"/>
              <a:ext cx="1754826" cy="1189310"/>
            </a:xfrm>
            <a:custGeom>
              <a:avLst/>
              <a:gdLst/>
              <a:ahLst/>
              <a:cxnLst>
                <a:cxn ang="0">
                  <a:pos x="361" y="75"/>
                </a:cxn>
                <a:cxn ang="0">
                  <a:pos x="295" y="225"/>
                </a:cxn>
                <a:cxn ang="0">
                  <a:pos x="247" y="297"/>
                </a:cxn>
                <a:cxn ang="0">
                  <a:pos x="187" y="255"/>
                </a:cxn>
                <a:cxn ang="0">
                  <a:pos x="169" y="309"/>
                </a:cxn>
                <a:cxn ang="0">
                  <a:pos x="121" y="363"/>
                </a:cxn>
                <a:cxn ang="0">
                  <a:pos x="157" y="381"/>
                </a:cxn>
                <a:cxn ang="0">
                  <a:pos x="97" y="483"/>
                </a:cxn>
                <a:cxn ang="0">
                  <a:pos x="19" y="609"/>
                </a:cxn>
                <a:cxn ang="0">
                  <a:pos x="25" y="729"/>
                </a:cxn>
                <a:cxn ang="0">
                  <a:pos x="79" y="843"/>
                </a:cxn>
                <a:cxn ang="0">
                  <a:pos x="25" y="951"/>
                </a:cxn>
                <a:cxn ang="0">
                  <a:pos x="7" y="1047"/>
                </a:cxn>
                <a:cxn ang="0">
                  <a:pos x="151" y="1065"/>
                </a:cxn>
                <a:cxn ang="0">
                  <a:pos x="241" y="1053"/>
                </a:cxn>
                <a:cxn ang="0">
                  <a:pos x="343" y="975"/>
                </a:cxn>
                <a:cxn ang="0">
                  <a:pos x="397" y="921"/>
                </a:cxn>
                <a:cxn ang="0">
                  <a:pos x="499" y="987"/>
                </a:cxn>
                <a:cxn ang="0">
                  <a:pos x="643" y="993"/>
                </a:cxn>
                <a:cxn ang="0">
                  <a:pos x="763" y="969"/>
                </a:cxn>
                <a:cxn ang="0">
                  <a:pos x="865" y="963"/>
                </a:cxn>
                <a:cxn ang="0">
                  <a:pos x="979" y="879"/>
                </a:cxn>
                <a:cxn ang="0">
                  <a:pos x="1051" y="873"/>
                </a:cxn>
                <a:cxn ang="0">
                  <a:pos x="1093" y="891"/>
                </a:cxn>
                <a:cxn ang="0">
                  <a:pos x="1117" y="801"/>
                </a:cxn>
                <a:cxn ang="0">
                  <a:pos x="1189" y="735"/>
                </a:cxn>
                <a:cxn ang="0">
                  <a:pos x="1303" y="675"/>
                </a:cxn>
                <a:cxn ang="0">
                  <a:pos x="1315" y="495"/>
                </a:cxn>
                <a:cxn ang="0">
                  <a:pos x="1255" y="327"/>
                </a:cxn>
                <a:cxn ang="0">
                  <a:pos x="1219" y="267"/>
                </a:cxn>
                <a:cxn ang="0">
                  <a:pos x="1147" y="159"/>
                </a:cxn>
                <a:cxn ang="0">
                  <a:pos x="1057" y="141"/>
                </a:cxn>
                <a:cxn ang="0">
                  <a:pos x="979" y="135"/>
                </a:cxn>
                <a:cxn ang="0">
                  <a:pos x="817" y="147"/>
                </a:cxn>
                <a:cxn ang="0">
                  <a:pos x="745" y="81"/>
                </a:cxn>
                <a:cxn ang="0">
                  <a:pos x="673" y="33"/>
                </a:cxn>
                <a:cxn ang="0">
                  <a:pos x="553" y="69"/>
                </a:cxn>
                <a:cxn ang="0">
                  <a:pos x="523" y="111"/>
                </a:cxn>
                <a:cxn ang="0">
                  <a:pos x="475" y="159"/>
                </a:cxn>
                <a:cxn ang="0">
                  <a:pos x="391" y="57"/>
                </a:cxn>
              </a:cxnLst>
              <a:rect l="0" t="0" r="r" b="b"/>
              <a:pathLst>
                <a:path w="1345" h="1128">
                  <a:moveTo>
                    <a:pt x="415" y="51"/>
                  </a:moveTo>
                  <a:cubicBezTo>
                    <a:pt x="399" y="62"/>
                    <a:pt x="361" y="75"/>
                    <a:pt x="361" y="75"/>
                  </a:cubicBezTo>
                  <a:cubicBezTo>
                    <a:pt x="348" y="113"/>
                    <a:pt x="375" y="162"/>
                    <a:pt x="331" y="177"/>
                  </a:cubicBezTo>
                  <a:cubicBezTo>
                    <a:pt x="320" y="211"/>
                    <a:pt x="333" y="215"/>
                    <a:pt x="295" y="225"/>
                  </a:cubicBezTo>
                  <a:cubicBezTo>
                    <a:pt x="301" y="259"/>
                    <a:pt x="323" y="290"/>
                    <a:pt x="283" y="303"/>
                  </a:cubicBezTo>
                  <a:cubicBezTo>
                    <a:pt x="271" y="301"/>
                    <a:pt x="258" y="302"/>
                    <a:pt x="247" y="297"/>
                  </a:cubicBezTo>
                  <a:cubicBezTo>
                    <a:pt x="235" y="291"/>
                    <a:pt x="241" y="267"/>
                    <a:pt x="229" y="261"/>
                  </a:cubicBezTo>
                  <a:cubicBezTo>
                    <a:pt x="216" y="255"/>
                    <a:pt x="201" y="257"/>
                    <a:pt x="187" y="255"/>
                  </a:cubicBezTo>
                  <a:cubicBezTo>
                    <a:pt x="155" y="266"/>
                    <a:pt x="175" y="252"/>
                    <a:pt x="175" y="285"/>
                  </a:cubicBezTo>
                  <a:cubicBezTo>
                    <a:pt x="175" y="293"/>
                    <a:pt x="171" y="301"/>
                    <a:pt x="169" y="309"/>
                  </a:cubicBezTo>
                  <a:cubicBezTo>
                    <a:pt x="146" y="301"/>
                    <a:pt x="141" y="286"/>
                    <a:pt x="121" y="273"/>
                  </a:cubicBezTo>
                  <a:cubicBezTo>
                    <a:pt x="110" y="307"/>
                    <a:pt x="105" y="312"/>
                    <a:pt x="121" y="363"/>
                  </a:cubicBezTo>
                  <a:cubicBezTo>
                    <a:pt x="123" y="369"/>
                    <a:pt x="133" y="366"/>
                    <a:pt x="139" y="369"/>
                  </a:cubicBezTo>
                  <a:cubicBezTo>
                    <a:pt x="145" y="372"/>
                    <a:pt x="151" y="377"/>
                    <a:pt x="157" y="381"/>
                  </a:cubicBezTo>
                  <a:cubicBezTo>
                    <a:pt x="172" y="403"/>
                    <a:pt x="187" y="447"/>
                    <a:pt x="163" y="471"/>
                  </a:cubicBezTo>
                  <a:cubicBezTo>
                    <a:pt x="147" y="487"/>
                    <a:pt x="119" y="480"/>
                    <a:pt x="97" y="483"/>
                  </a:cubicBezTo>
                  <a:cubicBezTo>
                    <a:pt x="86" y="515"/>
                    <a:pt x="84" y="535"/>
                    <a:pt x="55" y="555"/>
                  </a:cubicBezTo>
                  <a:cubicBezTo>
                    <a:pt x="40" y="578"/>
                    <a:pt x="42" y="594"/>
                    <a:pt x="19" y="609"/>
                  </a:cubicBezTo>
                  <a:cubicBezTo>
                    <a:pt x="27" y="655"/>
                    <a:pt x="32" y="646"/>
                    <a:pt x="55" y="681"/>
                  </a:cubicBezTo>
                  <a:cubicBezTo>
                    <a:pt x="41" y="724"/>
                    <a:pt x="54" y="710"/>
                    <a:pt x="25" y="729"/>
                  </a:cubicBezTo>
                  <a:cubicBezTo>
                    <a:pt x="39" y="770"/>
                    <a:pt x="85" y="765"/>
                    <a:pt x="121" y="777"/>
                  </a:cubicBezTo>
                  <a:cubicBezTo>
                    <a:pt x="110" y="810"/>
                    <a:pt x="108" y="824"/>
                    <a:pt x="79" y="843"/>
                  </a:cubicBezTo>
                  <a:cubicBezTo>
                    <a:pt x="63" y="891"/>
                    <a:pt x="79" y="831"/>
                    <a:pt x="79" y="879"/>
                  </a:cubicBezTo>
                  <a:cubicBezTo>
                    <a:pt x="79" y="912"/>
                    <a:pt x="49" y="935"/>
                    <a:pt x="25" y="951"/>
                  </a:cubicBezTo>
                  <a:cubicBezTo>
                    <a:pt x="19" y="974"/>
                    <a:pt x="8" y="989"/>
                    <a:pt x="1" y="1011"/>
                  </a:cubicBezTo>
                  <a:cubicBezTo>
                    <a:pt x="3" y="1023"/>
                    <a:pt x="0" y="1037"/>
                    <a:pt x="7" y="1047"/>
                  </a:cubicBezTo>
                  <a:cubicBezTo>
                    <a:pt x="15" y="1059"/>
                    <a:pt x="43" y="1071"/>
                    <a:pt x="43" y="1071"/>
                  </a:cubicBezTo>
                  <a:cubicBezTo>
                    <a:pt x="62" y="1128"/>
                    <a:pt x="119" y="1087"/>
                    <a:pt x="151" y="1065"/>
                  </a:cubicBezTo>
                  <a:cubicBezTo>
                    <a:pt x="162" y="1058"/>
                    <a:pt x="176" y="1054"/>
                    <a:pt x="187" y="1047"/>
                  </a:cubicBezTo>
                  <a:cubicBezTo>
                    <a:pt x="229" y="1061"/>
                    <a:pt x="211" y="1063"/>
                    <a:pt x="241" y="1053"/>
                  </a:cubicBezTo>
                  <a:cubicBezTo>
                    <a:pt x="250" y="1027"/>
                    <a:pt x="246" y="1020"/>
                    <a:pt x="223" y="1005"/>
                  </a:cubicBezTo>
                  <a:cubicBezTo>
                    <a:pt x="264" y="978"/>
                    <a:pt x="294" y="979"/>
                    <a:pt x="343" y="975"/>
                  </a:cubicBezTo>
                  <a:cubicBezTo>
                    <a:pt x="345" y="955"/>
                    <a:pt x="335" y="929"/>
                    <a:pt x="349" y="915"/>
                  </a:cubicBezTo>
                  <a:cubicBezTo>
                    <a:pt x="360" y="904"/>
                    <a:pt x="382" y="914"/>
                    <a:pt x="397" y="921"/>
                  </a:cubicBezTo>
                  <a:cubicBezTo>
                    <a:pt x="409" y="926"/>
                    <a:pt x="404" y="950"/>
                    <a:pt x="415" y="957"/>
                  </a:cubicBezTo>
                  <a:cubicBezTo>
                    <a:pt x="438" y="972"/>
                    <a:pt x="474" y="974"/>
                    <a:pt x="499" y="987"/>
                  </a:cubicBezTo>
                  <a:cubicBezTo>
                    <a:pt x="599" y="976"/>
                    <a:pt x="517" y="983"/>
                    <a:pt x="583" y="1005"/>
                  </a:cubicBezTo>
                  <a:cubicBezTo>
                    <a:pt x="603" y="1002"/>
                    <a:pt x="627" y="1006"/>
                    <a:pt x="643" y="993"/>
                  </a:cubicBezTo>
                  <a:cubicBezTo>
                    <a:pt x="649" y="988"/>
                    <a:pt x="648" y="976"/>
                    <a:pt x="655" y="975"/>
                  </a:cubicBezTo>
                  <a:cubicBezTo>
                    <a:pt x="690" y="968"/>
                    <a:pt x="727" y="971"/>
                    <a:pt x="763" y="969"/>
                  </a:cubicBezTo>
                  <a:cubicBezTo>
                    <a:pt x="779" y="1017"/>
                    <a:pt x="763" y="1007"/>
                    <a:pt x="811" y="999"/>
                  </a:cubicBezTo>
                  <a:cubicBezTo>
                    <a:pt x="827" y="975"/>
                    <a:pt x="837" y="970"/>
                    <a:pt x="865" y="963"/>
                  </a:cubicBezTo>
                  <a:cubicBezTo>
                    <a:pt x="852" y="924"/>
                    <a:pt x="887" y="932"/>
                    <a:pt x="919" y="927"/>
                  </a:cubicBezTo>
                  <a:cubicBezTo>
                    <a:pt x="969" y="910"/>
                    <a:pt x="948" y="926"/>
                    <a:pt x="979" y="879"/>
                  </a:cubicBezTo>
                  <a:cubicBezTo>
                    <a:pt x="990" y="863"/>
                    <a:pt x="1033" y="855"/>
                    <a:pt x="1033" y="855"/>
                  </a:cubicBezTo>
                  <a:cubicBezTo>
                    <a:pt x="1039" y="861"/>
                    <a:pt x="1047" y="865"/>
                    <a:pt x="1051" y="873"/>
                  </a:cubicBezTo>
                  <a:cubicBezTo>
                    <a:pt x="1056" y="882"/>
                    <a:pt x="1048" y="899"/>
                    <a:pt x="1057" y="903"/>
                  </a:cubicBezTo>
                  <a:cubicBezTo>
                    <a:pt x="1069" y="908"/>
                    <a:pt x="1081" y="895"/>
                    <a:pt x="1093" y="891"/>
                  </a:cubicBezTo>
                  <a:cubicBezTo>
                    <a:pt x="1099" y="889"/>
                    <a:pt x="1111" y="885"/>
                    <a:pt x="1111" y="885"/>
                  </a:cubicBezTo>
                  <a:cubicBezTo>
                    <a:pt x="1133" y="852"/>
                    <a:pt x="1126" y="837"/>
                    <a:pt x="1117" y="801"/>
                  </a:cubicBezTo>
                  <a:cubicBezTo>
                    <a:pt x="1145" y="760"/>
                    <a:pt x="1155" y="770"/>
                    <a:pt x="1123" y="759"/>
                  </a:cubicBezTo>
                  <a:cubicBezTo>
                    <a:pt x="1133" y="718"/>
                    <a:pt x="1148" y="729"/>
                    <a:pt x="1189" y="735"/>
                  </a:cubicBezTo>
                  <a:cubicBezTo>
                    <a:pt x="1195" y="739"/>
                    <a:pt x="1200" y="746"/>
                    <a:pt x="1207" y="747"/>
                  </a:cubicBezTo>
                  <a:cubicBezTo>
                    <a:pt x="1285" y="754"/>
                    <a:pt x="1260" y="704"/>
                    <a:pt x="1303" y="675"/>
                  </a:cubicBezTo>
                  <a:cubicBezTo>
                    <a:pt x="1323" y="645"/>
                    <a:pt x="1325" y="609"/>
                    <a:pt x="1345" y="579"/>
                  </a:cubicBezTo>
                  <a:cubicBezTo>
                    <a:pt x="1337" y="546"/>
                    <a:pt x="1345" y="515"/>
                    <a:pt x="1315" y="495"/>
                  </a:cubicBezTo>
                  <a:cubicBezTo>
                    <a:pt x="1311" y="420"/>
                    <a:pt x="1340" y="367"/>
                    <a:pt x="1273" y="345"/>
                  </a:cubicBezTo>
                  <a:cubicBezTo>
                    <a:pt x="1267" y="339"/>
                    <a:pt x="1262" y="332"/>
                    <a:pt x="1255" y="327"/>
                  </a:cubicBezTo>
                  <a:cubicBezTo>
                    <a:pt x="1250" y="323"/>
                    <a:pt x="1241" y="326"/>
                    <a:pt x="1237" y="321"/>
                  </a:cubicBezTo>
                  <a:lnTo>
                    <a:pt x="1219" y="267"/>
                  </a:lnTo>
                  <a:cubicBezTo>
                    <a:pt x="1219" y="267"/>
                    <a:pt x="1219" y="267"/>
                    <a:pt x="1219" y="267"/>
                  </a:cubicBezTo>
                  <a:cubicBezTo>
                    <a:pt x="1193" y="229"/>
                    <a:pt x="1188" y="186"/>
                    <a:pt x="1147" y="159"/>
                  </a:cubicBezTo>
                  <a:cubicBezTo>
                    <a:pt x="1158" y="125"/>
                    <a:pt x="1139" y="138"/>
                    <a:pt x="1111" y="129"/>
                  </a:cubicBezTo>
                  <a:cubicBezTo>
                    <a:pt x="1093" y="133"/>
                    <a:pt x="1075" y="136"/>
                    <a:pt x="1057" y="141"/>
                  </a:cubicBezTo>
                  <a:cubicBezTo>
                    <a:pt x="1045" y="144"/>
                    <a:pt x="1021" y="153"/>
                    <a:pt x="1021" y="153"/>
                  </a:cubicBezTo>
                  <a:cubicBezTo>
                    <a:pt x="992" y="134"/>
                    <a:pt x="1014" y="146"/>
                    <a:pt x="979" y="135"/>
                  </a:cubicBezTo>
                  <a:cubicBezTo>
                    <a:pt x="967" y="131"/>
                    <a:pt x="943" y="123"/>
                    <a:pt x="943" y="123"/>
                  </a:cubicBezTo>
                  <a:cubicBezTo>
                    <a:pt x="828" y="136"/>
                    <a:pt x="865" y="115"/>
                    <a:pt x="817" y="147"/>
                  </a:cubicBezTo>
                  <a:cubicBezTo>
                    <a:pt x="783" y="136"/>
                    <a:pt x="800" y="106"/>
                    <a:pt x="763" y="87"/>
                  </a:cubicBezTo>
                  <a:cubicBezTo>
                    <a:pt x="757" y="84"/>
                    <a:pt x="751" y="84"/>
                    <a:pt x="745" y="81"/>
                  </a:cubicBezTo>
                  <a:cubicBezTo>
                    <a:pt x="732" y="74"/>
                    <a:pt x="721" y="65"/>
                    <a:pt x="709" y="57"/>
                  </a:cubicBezTo>
                  <a:cubicBezTo>
                    <a:pt x="697" y="49"/>
                    <a:pt x="673" y="33"/>
                    <a:pt x="673" y="33"/>
                  </a:cubicBezTo>
                  <a:cubicBezTo>
                    <a:pt x="651" y="0"/>
                    <a:pt x="629" y="10"/>
                    <a:pt x="595" y="21"/>
                  </a:cubicBezTo>
                  <a:cubicBezTo>
                    <a:pt x="587" y="45"/>
                    <a:pt x="571" y="51"/>
                    <a:pt x="553" y="69"/>
                  </a:cubicBezTo>
                  <a:cubicBezTo>
                    <a:pt x="547" y="86"/>
                    <a:pt x="554" y="110"/>
                    <a:pt x="541" y="123"/>
                  </a:cubicBezTo>
                  <a:cubicBezTo>
                    <a:pt x="536" y="128"/>
                    <a:pt x="529" y="114"/>
                    <a:pt x="523" y="111"/>
                  </a:cubicBezTo>
                  <a:cubicBezTo>
                    <a:pt x="517" y="108"/>
                    <a:pt x="511" y="107"/>
                    <a:pt x="505" y="105"/>
                  </a:cubicBezTo>
                  <a:cubicBezTo>
                    <a:pt x="493" y="123"/>
                    <a:pt x="487" y="141"/>
                    <a:pt x="475" y="159"/>
                  </a:cubicBezTo>
                  <a:cubicBezTo>
                    <a:pt x="459" y="112"/>
                    <a:pt x="470" y="69"/>
                    <a:pt x="415" y="51"/>
                  </a:cubicBezTo>
                  <a:cubicBezTo>
                    <a:pt x="407" y="53"/>
                    <a:pt x="397" y="52"/>
                    <a:pt x="391" y="57"/>
                  </a:cubicBezTo>
                  <a:cubicBezTo>
                    <a:pt x="386" y="61"/>
                    <a:pt x="385" y="75"/>
                    <a:pt x="385" y="75"/>
                  </a:cubicBezTo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2" name="Freeform 5">
              <a:extLst>
                <a:ext uri="{FF2B5EF4-FFF2-40B4-BE49-F238E27FC236}">
                  <a16:creationId xmlns:a16="http://schemas.microsoft.com/office/drawing/2014/main" id="{176CD547-7337-4263-9B2D-011BA8376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05" y="5121374"/>
              <a:ext cx="1282442" cy="739743"/>
            </a:xfrm>
            <a:custGeom>
              <a:avLst/>
              <a:gdLst/>
              <a:ahLst/>
              <a:cxnLst>
                <a:cxn ang="0">
                  <a:pos x="173" y="126"/>
                </a:cxn>
                <a:cxn ang="0">
                  <a:pos x="89" y="132"/>
                </a:cxn>
                <a:cxn ang="0">
                  <a:pos x="131" y="180"/>
                </a:cxn>
                <a:cxn ang="0">
                  <a:pos x="137" y="222"/>
                </a:cxn>
                <a:cxn ang="0">
                  <a:pos x="155" y="234"/>
                </a:cxn>
                <a:cxn ang="0">
                  <a:pos x="161" y="252"/>
                </a:cxn>
                <a:cxn ang="0">
                  <a:pos x="155" y="324"/>
                </a:cxn>
                <a:cxn ang="0">
                  <a:pos x="137" y="330"/>
                </a:cxn>
                <a:cxn ang="0">
                  <a:pos x="131" y="360"/>
                </a:cxn>
                <a:cxn ang="0">
                  <a:pos x="59" y="390"/>
                </a:cxn>
                <a:cxn ang="0">
                  <a:pos x="23" y="444"/>
                </a:cxn>
                <a:cxn ang="0">
                  <a:pos x="77" y="612"/>
                </a:cxn>
                <a:cxn ang="0">
                  <a:pos x="89" y="684"/>
                </a:cxn>
                <a:cxn ang="0">
                  <a:pos x="131" y="678"/>
                </a:cxn>
                <a:cxn ang="0">
                  <a:pos x="197" y="642"/>
                </a:cxn>
                <a:cxn ang="0">
                  <a:pos x="215" y="582"/>
                </a:cxn>
                <a:cxn ang="0">
                  <a:pos x="287" y="552"/>
                </a:cxn>
                <a:cxn ang="0">
                  <a:pos x="341" y="600"/>
                </a:cxn>
                <a:cxn ang="0">
                  <a:pos x="377" y="612"/>
                </a:cxn>
                <a:cxn ang="0">
                  <a:pos x="395" y="618"/>
                </a:cxn>
                <a:cxn ang="0">
                  <a:pos x="407" y="636"/>
                </a:cxn>
                <a:cxn ang="0">
                  <a:pos x="413" y="654"/>
                </a:cxn>
                <a:cxn ang="0">
                  <a:pos x="437" y="690"/>
                </a:cxn>
                <a:cxn ang="0">
                  <a:pos x="515" y="654"/>
                </a:cxn>
                <a:cxn ang="0">
                  <a:pos x="611" y="666"/>
                </a:cxn>
                <a:cxn ang="0">
                  <a:pos x="617" y="696"/>
                </a:cxn>
                <a:cxn ang="0">
                  <a:pos x="635" y="702"/>
                </a:cxn>
                <a:cxn ang="0">
                  <a:pos x="701" y="654"/>
                </a:cxn>
                <a:cxn ang="0">
                  <a:pos x="785" y="690"/>
                </a:cxn>
                <a:cxn ang="0">
                  <a:pos x="803" y="684"/>
                </a:cxn>
                <a:cxn ang="0">
                  <a:pos x="815" y="648"/>
                </a:cxn>
                <a:cxn ang="0">
                  <a:pos x="809" y="522"/>
                </a:cxn>
                <a:cxn ang="0">
                  <a:pos x="791" y="462"/>
                </a:cxn>
                <a:cxn ang="0">
                  <a:pos x="785" y="444"/>
                </a:cxn>
                <a:cxn ang="0">
                  <a:pos x="791" y="426"/>
                </a:cxn>
                <a:cxn ang="0">
                  <a:pos x="809" y="414"/>
                </a:cxn>
                <a:cxn ang="0">
                  <a:pos x="821" y="378"/>
                </a:cxn>
                <a:cxn ang="0">
                  <a:pos x="827" y="306"/>
                </a:cxn>
                <a:cxn ang="0">
                  <a:pos x="863" y="294"/>
                </a:cxn>
                <a:cxn ang="0">
                  <a:pos x="881" y="288"/>
                </a:cxn>
                <a:cxn ang="0">
                  <a:pos x="923" y="288"/>
                </a:cxn>
                <a:cxn ang="0">
                  <a:pos x="959" y="228"/>
                </a:cxn>
                <a:cxn ang="0">
                  <a:pos x="983" y="156"/>
                </a:cxn>
                <a:cxn ang="0">
                  <a:pos x="881" y="114"/>
                </a:cxn>
                <a:cxn ang="0">
                  <a:pos x="797" y="90"/>
                </a:cxn>
                <a:cxn ang="0">
                  <a:pos x="779" y="96"/>
                </a:cxn>
                <a:cxn ang="0">
                  <a:pos x="755" y="102"/>
                </a:cxn>
                <a:cxn ang="0">
                  <a:pos x="719" y="114"/>
                </a:cxn>
                <a:cxn ang="0">
                  <a:pos x="659" y="96"/>
                </a:cxn>
                <a:cxn ang="0">
                  <a:pos x="623" y="48"/>
                </a:cxn>
                <a:cxn ang="0">
                  <a:pos x="527" y="12"/>
                </a:cxn>
                <a:cxn ang="0">
                  <a:pos x="491" y="18"/>
                </a:cxn>
                <a:cxn ang="0">
                  <a:pos x="491" y="72"/>
                </a:cxn>
                <a:cxn ang="0">
                  <a:pos x="473" y="60"/>
                </a:cxn>
                <a:cxn ang="0">
                  <a:pos x="407" y="12"/>
                </a:cxn>
                <a:cxn ang="0">
                  <a:pos x="371" y="0"/>
                </a:cxn>
                <a:cxn ang="0">
                  <a:pos x="329" y="36"/>
                </a:cxn>
                <a:cxn ang="0">
                  <a:pos x="317" y="72"/>
                </a:cxn>
                <a:cxn ang="0">
                  <a:pos x="281" y="84"/>
                </a:cxn>
                <a:cxn ang="0">
                  <a:pos x="245" y="108"/>
                </a:cxn>
                <a:cxn ang="0">
                  <a:pos x="167" y="114"/>
                </a:cxn>
                <a:cxn ang="0">
                  <a:pos x="173" y="126"/>
                </a:cxn>
              </a:cxnLst>
              <a:rect l="0" t="0" r="r" b="b"/>
              <a:pathLst>
                <a:path w="983" h="702">
                  <a:moveTo>
                    <a:pt x="173" y="126"/>
                  </a:moveTo>
                  <a:cubicBezTo>
                    <a:pt x="145" y="128"/>
                    <a:pt x="114" y="120"/>
                    <a:pt x="89" y="132"/>
                  </a:cubicBezTo>
                  <a:cubicBezTo>
                    <a:pt x="49" y="150"/>
                    <a:pt x="131" y="180"/>
                    <a:pt x="131" y="180"/>
                  </a:cubicBezTo>
                  <a:cubicBezTo>
                    <a:pt x="133" y="194"/>
                    <a:pt x="131" y="209"/>
                    <a:pt x="137" y="222"/>
                  </a:cubicBezTo>
                  <a:cubicBezTo>
                    <a:pt x="140" y="229"/>
                    <a:pt x="150" y="228"/>
                    <a:pt x="155" y="234"/>
                  </a:cubicBezTo>
                  <a:cubicBezTo>
                    <a:pt x="159" y="239"/>
                    <a:pt x="159" y="246"/>
                    <a:pt x="161" y="252"/>
                  </a:cubicBezTo>
                  <a:cubicBezTo>
                    <a:pt x="159" y="276"/>
                    <a:pt x="162" y="301"/>
                    <a:pt x="155" y="324"/>
                  </a:cubicBezTo>
                  <a:cubicBezTo>
                    <a:pt x="153" y="330"/>
                    <a:pt x="141" y="325"/>
                    <a:pt x="137" y="330"/>
                  </a:cubicBezTo>
                  <a:cubicBezTo>
                    <a:pt x="131" y="338"/>
                    <a:pt x="138" y="353"/>
                    <a:pt x="131" y="360"/>
                  </a:cubicBezTo>
                  <a:cubicBezTo>
                    <a:pt x="121" y="370"/>
                    <a:pt x="76" y="379"/>
                    <a:pt x="59" y="390"/>
                  </a:cubicBezTo>
                  <a:cubicBezTo>
                    <a:pt x="45" y="411"/>
                    <a:pt x="41" y="426"/>
                    <a:pt x="23" y="444"/>
                  </a:cubicBezTo>
                  <a:cubicBezTo>
                    <a:pt x="37" y="616"/>
                    <a:pt x="0" y="561"/>
                    <a:pt x="77" y="612"/>
                  </a:cubicBezTo>
                  <a:cubicBezTo>
                    <a:pt x="85" y="635"/>
                    <a:pt x="72" y="667"/>
                    <a:pt x="89" y="684"/>
                  </a:cubicBezTo>
                  <a:cubicBezTo>
                    <a:pt x="99" y="694"/>
                    <a:pt x="117" y="680"/>
                    <a:pt x="131" y="678"/>
                  </a:cubicBezTo>
                  <a:cubicBezTo>
                    <a:pt x="143" y="618"/>
                    <a:pt x="123" y="669"/>
                    <a:pt x="197" y="642"/>
                  </a:cubicBezTo>
                  <a:cubicBezTo>
                    <a:pt x="211" y="637"/>
                    <a:pt x="203" y="591"/>
                    <a:pt x="215" y="582"/>
                  </a:cubicBezTo>
                  <a:cubicBezTo>
                    <a:pt x="225" y="575"/>
                    <a:pt x="273" y="557"/>
                    <a:pt x="287" y="552"/>
                  </a:cubicBezTo>
                  <a:cubicBezTo>
                    <a:pt x="297" y="582"/>
                    <a:pt x="311" y="589"/>
                    <a:pt x="341" y="600"/>
                  </a:cubicBezTo>
                  <a:cubicBezTo>
                    <a:pt x="353" y="604"/>
                    <a:pt x="365" y="608"/>
                    <a:pt x="377" y="612"/>
                  </a:cubicBezTo>
                  <a:cubicBezTo>
                    <a:pt x="383" y="614"/>
                    <a:pt x="395" y="618"/>
                    <a:pt x="395" y="618"/>
                  </a:cubicBezTo>
                  <a:cubicBezTo>
                    <a:pt x="399" y="624"/>
                    <a:pt x="404" y="630"/>
                    <a:pt x="407" y="636"/>
                  </a:cubicBezTo>
                  <a:cubicBezTo>
                    <a:pt x="410" y="642"/>
                    <a:pt x="410" y="648"/>
                    <a:pt x="413" y="654"/>
                  </a:cubicBezTo>
                  <a:cubicBezTo>
                    <a:pt x="420" y="667"/>
                    <a:pt x="437" y="690"/>
                    <a:pt x="437" y="690"/>
                  </a:cubicBezTo>
                  <a:cubicBezTo>
                    <a:pt x="509" y="681"/>
                    <a:pt x="468" y="685"/>
                    <a:pt x="515" y="654"/>
                  </a:cubicBezTo>
                  <a:cubicBezTo>
                    <a:pt x="546" y="662"/>
                    <a:pt x="582" y="652"/>
                    <a:pt x="611" y="666"/>
                  </a:cubicBezTo>
                  <a:cubicBezTo>
                    <a:pt x="620" y="670"/>
                    <a:pt x="611" y="688"/>
                    <a:pt x="617" y="696"/>
                  </a:cubicBezTo>
                  <a:cubicBezTo>
                    <a:pt x="621" y="701"/>
                    <a:pt x="629" y="700"/>
                    <a:pt x="635" y="702"/>
                  </a:cubicBezTo>
                  <a:cubicBezTo>
                    <a:pt x="666" y="692"/>
                    <a:pt x="675" y="671"/>
                    <a:pt x="701" y="654"/>
                  </a:cubicBezTo>
                  <a:cubicBezTo>
                    <a:pt x="734" y="661"/>
                    <a:pt x="754" y="680"/>
                    <a:pt x="785" y="690"/>
                  </a:cubicBezTo>
                  <a:cubicBezTo>
                    <a:pt x="791" y="688"/>
                    <a:pt x="799" y="689"/>
                    <a:pt x="803" y="684"/>
                  </a:cubicBezTo>
                  <a:cubicBezTo>
                    <a:pt x="810" y="674"/>
                    <a:pt x="815" y="648"/>
                    <a:pt x="815" y="648"/>
                  </a:cubicBezTo>
                  <a:cubicBezTo>
                    <a:pt x="813" y="606"/>
                    <a:pt x="812" y="564"/>
                    <a:pt x="809" y="522"/>
                  </a:cubicBezTo>
                  <a:cubicBezTo>
                    <a:pt x="808" y="510"/>
                    <a:pt x="793" y="468"/>
                    <a:pt x="791" y="462"/>
                  </a:cubicBezTo>
                  <a:cubicBezTo>
                    <a:pt x="789" y="456"/>
                    <a:pt x="785" y="444"/>
                    <a:pt x="785" y="444"/>
                  </a:cubicBezTo>
                  <a:cubicBezTo>
                    <a:pt x="787" y="438"/>
                    <a:pt x="787" y="431"/>
                    <a:pt x="791" y="426"/>
                  </a:cubicBezTo>
                  <a:cubicBezTo>
                    <a:pt x="796" y="420"/>
                    <a:pt x="805" y="420"/>
                    <a:pt x="809" y="414"/>
                  </a:cubicBezTo>
                  <a:cubicBezTo>
                    <a:pt x="816" y="403"/>
                    <a:pt x="821" y="378"/>
                    <a:pt x="821" y="378"/>
                  </a:cubicBezTo>
                  <a:cubicBezTo>
                    <a:pt x="823" y="354"/>
                    <a:pt x="816" y="328"/>
                    <a:pt x="827" y="306"/>
                  </a:cubicBezTo>
                  <a:cubicBezTo>
                    <a:pt x="833" y="295"/>
                    <a:pt x="851" y="298"/>
                    <a:pt x="863" y="294"/>
                  </a:cubicBezTo>
                  <a:cubicBezTo>
                    <a:pt x="869" y="292"/>
                    <a:pt x="881" y="288"/>
                    <a:pt x="881" y="288"/>
                  </a:cubicBezTo>
                  <a:cubicBezTo>
                    <a:pt x="889" y="290"/>
                    <a:pt x="914" y="301"/>
                    <a:pt x="923" y="288"/>
                  </a:cubicBezTo>
                  <a:cubicBezTo>
                    <a:pt x="946" y="255"/>
                    <a:pt x="923" y="240"/>
                    <a:pt x="959" y="228"/>
                  </a:cubicBezTo>
                  <a:cubicBezTo>
                    <a:pt x="976" y="203"/>
                    <a:pt x="978" y="187"/>
                    <a:pt x="983" y="156"/>
                  </a:cubicBezTo>
                  <a:cubicBezTo>
                    <a:pt x="971" y="120"/>
                    <a:pt x="914" y="119"/>
                    <a:pt x="881" y="114"/>
                  </a:cubicBezTo>
                  <a:cubicBezTo>
                    <a:pt x="829" y="79"/>
                    <a:pt x="882" y="81"/>
                    <a:pt x="797" y="90"/>
                  </a:cubicBezTo>
                  <a:cubicBezTo>
                    <a:pt x="791" y="92"/>
                    <a:pt x="785" y="94"/>
                    <a:pt x="779" y="96"/>
                  </a:cubicBezTo>
                  <a:cubicBezTo>
                    <a:pt x="771" y="98"/>
                    <a:pt x="763" y="100"/>
                    <a:pt x="755" y="102"/>
                  </a:cubicBezTo>
                  <a:cubicBezTo>
                    <a:pt x="743" y="106"/>
                    <a:pt x="719" y="114"/>
                    <a:pt x="719" y="114"/>
                  </a:cubicBezTo>
                  <a:cubicBezTo>
                    <a:pt x="693" y="110"/>
                    <a:pt x="677" y="114"/>
                    <a:pt x="659" y="96"/>
                  </a:cubicBezTo>
                  <a:cubicBezTo>
                    <a:pt x="641" y="78"/>
                    <a:pt x="649" y="60"/>
                    <a:pt x="623" y="48"/>
                  </a:cubicBezTo>
                  <a:cubicBezTo>
                    <a:pt x="591" y="34"/>
                    <a:pt x="558" y="28"/>
                    <a:pt x="527" y="12"/>
                  </a:cubicBezTo>
                  <a:cubicBezTo>
                    <a:pt x="515" y="14"/>
                    <a:pt x="500" y="9"/>
                    <a:pt x="491" y="18"/>
                  </a:cubicBezTo>
                  <a:cubicBezTo>
                    <a:pt x="477" y="32"/>
                    <a:pt x="542" y="98"/>
                    <a:pt x="491" y="72"/>
                  </a:cubicBezTo>
                  <a:cubicBezTo>
                    <a:pt x="485" y="69"/>
                    <a:pt x="479" y="64"/>
                    <a:pt x="473" y="60"/>
                  </a:cubicBezTo>
                  <a:cubicBezTo>
                    <a:pt x="459" y="19"/>
                    <a:pt x="446" y="23"/>
                    <a:pt x="407" y="12"/>
                  </a:cubicBezTo>
                  <a:cubicBezTo>
                    <a:pt x="395" y="9"/>
                    <a:pt x="371" y="0"/>
                    <a:pt x="371" y="0"/>
                  </a:cubicBezTo>
                  <a:cubicBezTo>
                    <a:pt x="349" y="15"/>
                    <a:pt x="354" y="28"/>
                    <a:pt x="329" y="36"/>
                  </a:cubicBezTo>
                  <a:cubicBezTo>
                    <a:pt x="325" y="48"/>
                    <a:pt x="321" y="60"/>
                    <a:pt x="317" y="72"/>
                  </a:cubicBezTo>
                  <a:cubicBezTo>
                    <a:pt x="313" y="84"/>
                    <a:pt x="293" y="80"/>
                    <a:pt x="281" y="84"/>
                  </a:cubicBezTo>
                  <a:cubicBezTo>
                    <a:pt x="267" y="89"/>
                    <a:pt x="259" y="107"/>
                    <a:pt x="245" y="108"/>
                  </a:cubicBezTo>
                  <a:cubicBezTo>
                    <a:pt x="219" y="110"/>
                    <a:pt x="193" y="112"/>
                    <a:pt x="167" y="114"/>
                  </a:cubicBezTo>
                  <a:cubicBezTo>
                    <a:pt x="160" y="136"/>
                    <a:pt x="155" y="135"/>
                    <a:pt x="173" y="126"/>
                  </a:cubicBezTo>
                  <a:close/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id="{7B9B282F-5EB2-47D8-BF9C-0CADBC883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834" y="5329809"/>
              <a:ext cx="1652447" cy="1063977"/>
            </a:xfrm>
            <a:custGeom>
              <a:avLst/>
              <a:gdLst/>
              <a:ahLst/>
              <a:cxnLst>
                <a:cxn ang="0">
                  <a:pos x="233" y="6"/>
                </a:cxn>
                <a:cxn ang="0">
                  <a:pos x="179" y="12"/>
                </a:cxn>
                <a:cxn ang="0">
                  <a:pos x="161" y="24"/>
                </a:cxn>
                <a:cxn ang="0">
                  <a:pos x="149" y="60"/>
                </a:cxn>
                <a:cxn ang="0">
                  <a:pos x="101" y="72"/>
                </a:cxn>
                <a:cxn ang="0">
                  <a:pos x="53" y="114"/>
                </a:cxn>
                <a:cxn ang="0">
                  <a:pos x="41" y="186"/>
                </a:cxn>
                <a:cxn ang="0">
                  <a:pos x="5" y="210"/>
                </a:cxn>
                <a:cxn ang="0">
                  <a:pos x="35" y="336"/>
                </a:cxn>
                <a:cxn ang="0">
                  <a:pos x="11" y="492"/>
                </a:cxn>
                <a:cxn ang="0">
                  <a:pos x="41" y="552"/>
                </a:cxn>
                <a:cxn ang="0">
                  <a:pos x="53" y="624"/>
                </a:cxn>
                <a:cxn ang="0">
                  <a:pos x="137" y="684"/>
                </a:cxn>
                <a:cxn ang="0">
                  <a:pos x="161" y="792"/>
                </a:cxn>
                <a:cxn ang="0">
                  <a:pos x="191" y="894"/>
                </a:cxn>
                <a:cxn ang="0">
                  <a:pos x="203" y="954"/>
                </a:cxn>
                <a:cxn ang="0">
                  <a:pos x="263" y="972"/>
                </a:cxn>
                <a:cxn ang="0">
                  <a:pos x="335" y="966"/>
                </a:cxn>
                <a:cxn ang="0">
                  <a:pos x="341" y="906"/>
                </a:cxn>
                <a:cxn ang="0">
                  <a:pos x="425" y="912"/>
                </a:cxn>
                <a:cxn ang="0">
                  <a:pos x="491" y="852"/>
                </a:cxn>
                <a:cxn ang="0">
                  <a:pos x="533" y="900"/>
                </a:cxn>
                <a:cxn ang="0">
                  <a:pos x="545" y="918"/>
                </a:cxn>
                <a:cxn ang="0">
                  <a:pos x="563" y="930"/>
                </a:cxn>
                <a:cxn ang="0">
                  <a:pos x="581" y="966"/>
                </a:cxn>
                <a:cxn ang="0">
                  <a:pos x="617" y="978"/>
                </a:cxn>
                <a:cxn ang="0">
                  <a:pos x="623" y="996"/>
                </a:cxn>
                <a:cxn ang="0">
                  <a:pos x="713" y="972"/>
                </a:cxn>
                <a:cxn ang="0">
                  <a:pos x="743" y="906"/>
                </a:cxn>
                <a:cxn ang="0">
                  <a:pos x="803" y="882"/>
                </a:cxn>
                <a:cxn ang="0">
                  <a:pos x="785" y="798"/>
                </a:cxn>
                <a:cxn ang="0">
                  <a:pos x="791" y="744"/>
                </a:cxn>
                <a:cxn ang="0">
                  <a:pos x="827" y="732"/>
                </a:cxn>
                <a:cxn ang="0">
                  <a:pos x="887" y="714"/>
                </a:cxn>
                <a:cxn ang="0">
                  <a:pos x="917" y="672"/>
                </a:cxn>
                <a:cxn ang="0">
                  <a:pos x="983" y="684"/>
                </a:cxn>
                <a:cxn ang="0">
                  <a:pos x="1019" y="630"/>
                </a:cxn>
                <a:cxn ang="0">
                  <a:pos x="1031" y="612"/>
                </a:cxn>
                <a:cxn ang="0">
                  <a:pos x="1103" y="594"/>
                </a:cxn>
                <a:cxn ang="0">
                  <a:pos x="1121" y="474"/>
                </a:cxn>
                <a:cxn ang="0">
                  <a:pos x="1211" y="450"/>
                </a:cxn>
                <a:cxn ang="0">
                  <a:pos x="1247" y="330"/>
                </a:cxn>
                <a:cxn ang="0">
                  <a:pos x="1253" y="210"/>
                </a:cxn>
                <a:cxn ang="0">
                  <a:pos x="1229" y="204"/>
                </a:cxn>
                <a:cxn ang="0">
                  <a:pos x="1079" y="168"/>
                </a:cxn>
                <a:cxn ang="0">
                  <a:pos x="1073" y="150"/>
                </a:cxn>
                <a:cxn ang="0">
                  <a:pos x="1037" y="138"/>
                </a:cxn>
                <a:cxn ang="0">
                  <a:pos x="899" y="174"/>
                </a:cxn>
                <a:cxn ang="0">
                  <a:pos x="737" y="180"/>
                </a:cxn>
                <a:cxn ang="0">
                  <a:pos x="563" y="168"/>
                </a:cxn>
                <a:cxn ang="0">
                  <a:pos x="515" y="102"/>
                </a:cxn>
                <a:cxn ang="0">
                  <a:pos x="431" y="36"/>
                </a:cxn>
                <a:cxn ang="0">
                  <a:pos x="371" y="12"/>
                </a:cxn>
                <a:cxn ang="0">
                  <a:pos x="335" y="0"/>
                </a:cxn>
                <a:cxn ang="0">
                  <a:pos x="191" y="12"/>
                </a:cxn>
              </a:cxnLst>
              <a:rect l="0" t="0" r="r" b="b"/>
              <a:pathLst>
                <a:path w="1267" h="1010">
                  <a:moveTo>
                    <a:pt x="233" y="6"/>
                  </a:moveTo>
                  <a:cubicBezTo>
                    <a:pt x="215" y="8"/>
                    <a:pt x="197" y="8"/>
                    <a:pt x="179" y="12"/>
                  </a:cubicBezTo>
                  <a:cubicBezTo>
                    <a:pt x="172" y="14"/>
                    <a:pt x="165" y="18"/>
                    <a:pt x="161" y="24"/>
                  </a:cubicBezTo>
                  <a:cubicBezTo>
                    <a:pt x="154" y="35"/>
                    <a:pt x="161" y="56"/>
                    <a:pt x="149" y="60"/>
                  </a:cubicBezTo>
                  <a:cubicBezTo>
                    <a:pt x="121" y="69"/>
                    <a:pt x="137" y="65"/>
                    <a:pt x="101" y="72"/>
                  </a:cubicBezTo>
                  <a:cubicBezTo>
                    <a:pt x="81" y="85"/>
                    <a:pt x="73" y="101"/>
                    <a:pt x="53" y="114"/>
                  </a:cubicBezTo>
                  <a:cubicBezTo>
                    <a:pt x="47" y="138"/>
                    <a:pt x="53" y="165"/>
                    <a:pt x="41" y="186"/>
                  </a:cubicBezTo>
                  <a:cubicBezTo>
                    <a:pt x="34" y="198"/>
                    <a:pt x="5" y="210"/>
                    <a:pt x="5" y="210"/>
                  </a:cubicBezTo>
                  <a:cubicBezTo>
                    <a:pt x="9" y="259"/>
                    <a:pt x="0" y="301"/>
                    <a:pt x="35" y="336"/>
                  </a:cubicBezTo>
                  <a:cubicBezTo>
                    <a:pt x="48" y="375"/>
                    <a:pt x="35" y="456"/>
                    <a:pt x="11" y="492"/>
                  </a:cubicBezTo>
                  <a:cubicBezTo>
                    <a:pt x="18" y="518"/>
                    <a:pt x="33" y="527"/>
                    <a:pt x="41" y="552"/>
                  </a:cubicBezTo>
                  <a:cubicBezTo>
                    <a:pt x="44" y="576"/>
                    <a:pt x="38" y="605"/>
                    <a:pt x="53" y="624"/>
                  </a:cubicBezTo>
                  <a:cubicBezTo>
                    <a:pt x="71" y="646"/>
                    <a:pt x="112" y="672"/>
                    <a:pt x="137" y="684"/>
                  </a:cubicBezTo>
                  <a:cubicBezTo>
                    <a:pt x="149" y="719"/>
                    <a:pt x="149" y="756"/>
                    <a:pt x="161" y="792"/>
                  </a:cubicBezTo>
                  <a:cubicBezTo>
                    <a:pt x="166" y="834"/>
                    <a:pt x="161" y="864"/>
                    <a:pt x="191" y="894"/>
                  </a:cubicBezTo>
                  <a:cubicBezTo>
                    <a:pt x="197" y="913"/>
                    <a:pt x="194" y="936"/>
                    <a:pt x="203" y="954"/>
                  </a:cubicBezTo>
                  <a:cubicBezTo>
                    <a:pt x="204" y="956"/>
                    <a:pt x="256" y="970"/>
                    <a:pt x="263" y="972"/>
                  </a:cubicBezTo>
                  <a:cubicBezTo>
                    <a:pt x="276" y="1010"/>
                    <a:pt x="323" y="1001"/>
                    <a:pt x="335" y="966"/>
                  </a:cubicBezTo>
                  <a:cubicBezTo>
                    <a:pt x="337" y="946"/>
                    <a:pt x="334" y="925"/>
                    <a:pt x="341" y="906"/>
                  </a:cubicBezTo>
                  <a:cubicBezTo>
                    <a:pt x="346" y="892"/>
                    <a:pt x="409" y="908"/>
                    <a:pt x="425" y="912"/>
                  </a:cubicBezTo>
                  <a:cubicBezTo>
                    <a:pt x="443" y="885"/>
                    <a:pt x="460" y="860"/>
                    <a:pt x="491" y="852"/>
                  </a:cubicBezTo>
                  <a:cubicBezTo>
                    <a:pt x="519" y="894"/>
                    <a:pt x="503" y="880"/>
                    <a:pt x="533" y="900"/>
                  </a:cubicBezTo>
                  <a:cubicBezTo>
                    <a:pt x="537" y="906"/>
                    <a:pt x="540" y="913"/>
                    <a:pt x="545" y="918"/>
                  </a:cubicBezTo>
                  <a:cubicBezTo>
                    <a:pt x="550" y="923"/>
                    <a:pt x="558" y="924"/>
                    <a:pt x="563" y="930"/>
                  </a:cubicBezTo>
                  <a:cubicBezTo>
                    <a:pt x="575" y="946"/>
                    <a:pt x="561" y="953"/>
                    <a:pt x="581" y="966"/>
                  </a:cubicBezTo>
                  <a:cubicBezTo>
                    <a:pt x="592" y="973"/>
                    <a:pt x="617" y="978"/>
                    <a:pt x="617" y="978"/>
                  </a:cubicBezTo>
                  <a:cubicBezTo>
                    <a:pt x="619" y="984"/>
                    <a:pt x="617" y="995"/>
                    <a:pt x="623" y="996"/>
                  </a:cubicBezTo>
                  <a:cubicBezTo>
                    <a:pt x="624" y="996"/>
                    <a:pt x="710" y="973"/>
                    <a:pt x="713" y="972"/>
                  </a:cubicBezTo>
                  <a:cubicBezTo>
                    <a:pt x="742" y="943"/>
                    <a:pt x="726" y="927"/>
                    <a:pt x="743" y="906"/>
                  </a:cubicBezTo>
                  <a:cubicBezTo>
                    <a:pt x="756" y="890"/>
                    <a:pt x="785" y="886"/>
                    <a:pt x="803" y="882"/>
                  </a:cubicBezTo>
                  <a:cubicBezTo>
                    <a:pt x="822" y="853"/>
                    <a:pt x="813" y="817"/>
                    <a:pt x="785" y="798"/>
                  </a:cubicBezTo>
                  <a:cubicBezTo>
                    <a:pt x="787" y="780"/>
                    <a:pt x="781" y="759"/>
                    <a:pt x="791" y="744"/>
                  </a:cubicBezTo>
                  <a:cubicBezTo>
                    <a:pt x="798" y="733"/>
                    <a:pt x="827" y="732"/>
                    <a:pt x="827" y="732"/>
                  </a:cubicBezTo>
                  <a:cubicBezTo>
                    <a:pt x="856" y="742"/>
                    <a:pt x="866" y="735"/>
                    <a:pt x="887" y="714"/>
                  </a:cubicBezTo>
                  <a:cubicBezTo>
                    <a:pt x="901" y="672"/>
                    <a:pt x="887" y="682"/>
                    <a:pt x="917" y="672"/>
                  </a:cubicBezTo>
                  <a:cubicBezTo>
                    <a:pt x="940" y="687"/>
                    <a:pt x="956" y="693"/>
                    <a:pt x="983" y="684"/>
                  </a:cubicBezTo>
                  <a:cubicBezTo>
                    <a:pt x="989" y="675"/>
                    <a:pt x="1010" y="644"/>
                    <a:pt x="1019" y="630"/>
                  </a:cubicBezTo>
                  <a:cubicBezTo>
                    <a:pt x="1023" y="624"/>
                    <a:pt x="1024" y="614"/>
                    <a:pt x="1031" y="612"/>
                  </a:cubicBezTo>
                  <a:cubicBezTo>
                    <a:pt x="1079" y="596"/>
                    <a:pt x="1055" y="602"/>
                    <a:pt x="1103" y="594"/>
                  </a:cubicBezTo>
                  <a:cubicBezTo>
                    <a:pt x="1117" y="553"/>
                    <a:pt x="1110" y="517"/>
                    <a:pt x="1121" y="474"/>
                  </a:cubicBezTo>
                  <a:cubicBezTo>
                    <a:pt x="1127" y="452"/>
                    <a:pt x="1210" y="450"/>
                    <a:pt x="1211" y="450"/>
                  </a:cubicBezTo>
                  <a:cubicBezTo>
                    <a:pt x="1226" y="406"/>
                    <a:pt x="1206" y="358"/>
                    <a:pt x="1247" y="330"/>
                  </a:cubicBezTo>
                  <a:cubicBezTo>
                    <a:pt x="1248" y="319"/>
                    <a:pt x="1267" y="229"/>
                    <a:pt x="1253" y="210"/>
                  </a:cubicBezTo>
                  <a:cubicBezTo>
                    <a:pt x="1248" y="203"/>
                    <a:pt x="1237" y="206"/>
                    <a:pt x="1229" y="204"/>
                  </a:cubicBezTo>
                  <a:cubicBezTo>
                    <a:pt x="1157" y="182"/>
                    <a:pt x="1168" y="175"/>
                    <a:pt x="1079" y="168"/>
                  </a:cubicBezTo>
                  <a:cubicBezTo>
                    <a:pt x="1077" y="162"/>
                    <a:pt x="1078" y="154"/>
                    <a:pt x="1073" y="150"/>
                  </a:cubicBezTo>
                  <a:cubicBezTo>
                    <a:pt x="1063" y="143"/>
                    <a:pt x="1037" y="138"/>
                    <a:pt x="1037" y="138"/>
                  </a:cubicBezTo>
                  <a:cubicBezTo>
                    <a:pt x="972" y="144"/>
                    <a:pt x="955" y="155"/>
                    <a:pt x="899" y="174"/>
                  </a:cubicBezTo>
                  <a:cubicBezTo>
                    <a:pt x="848" y="191"/>
                    <a:pt x="791" y="178"/>
                    <a:pt x="737" y="180"/>
                  </a:cubicBezTo>
                  <a:cubicBezTo>
                    <a:pt x="689" y="196"/>
                    <a:pt x="613" y="173"/>
                    <a:pt x="563" y="168"/>
                  </a:cubicBezTo>
                  <a:cubicBezTo>
                    <a:pt x="526" y="156"/>
                    <a:pt x="537" y="128"/>
                    <a:pt x="515" y="102"/>
                  </a:cubicBezTo>
                  <a:cubicBezTo>
                    <a:pt x="494" y="77"/>
                    <a:pt x="457" y="58"/>
                    <a:pt x="431" y="36"/>
                  </a:cubicBezTo>
                  <a:cubicBezTo>
                    <a:pt x="412" y="21"/>
                    <a:pt x="393" y="19"/>
                    <a:pt x="371" y="12"/>
                  </a:cubicBezTo>
                  <a:cubicBezTo>
                    <a:pt x="359" y="8"/>
                    <a:pt x="335" y="0"/>
                    <a:pt x="335" y="0"/>
                  </a:cubicBezTo>
                  <a:cubicBezTo>
                    <a:pt x="195" y="12"/>
                    <a:pt x="243" y="12"/>
                    <a:pt x="191" y="12"/>
                  </a:cubicBezTo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id="{BA524B22-00AC-44A8-BC61-3C8933DDD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022" y="4275369"/>
              <a:ext cx="1548271" cy="1380035"/>
            </a:xfrm>
            <a:custGeom>
              <a:avLst/>
              <a:gdLst/>
              <a:ahLst/>
              <a:cxnLst>
                <a:cxn ang="0">
                  <a:pos x="440" y="138"/>
                </a:cxn>
                <a:cxn ang="0">
                  <a:pos x="416" y="246"/>
                </a:cxn>
                <a:cxn ang="0">
                  <a:pos x="338" y="288"/>
                </a:cxn>
                <a:cxn ang="0">
                  <a:pos x="266" y="246"/>
                </a:cxn>
                <a:cxn ang="0">
                  <a:pos x="200" y="300"/>
                </a:cxn>
                <a:cxn ang="0">
                  <a:pos x="140" y="348"/>
                </a:cxn>
                <a:cxn ang="0">
                  <a:pos x="92" y="378"/>
                </a:cxn>
                <a:cxn ang="0">
                  <a:pos x="50" y="438"/>
                </a:cxn>
                <a:cxn ang="0">
                  <a:pos x="62" y="558"/>
                </a:cxn>
                <a:cxn ang="0">
                  <a:pos x="20" y="732"/>
                </a:cxn>
                <a:cxn ang="0">
                  <a:pos x="128" y="774"/>
                </a:cxn>
                <a:cxn ang="0">
                  <a:pos x="80" y="888"/>
                </a:cxn>
                <a:cxn ang="0">
                  <a:pos x="56" y="918"/>
                </a:cxn>
                <a:cxn ang="0">
                  <a:pos x="44" y="972"/>
                </a:cxn>
                <a:cxn ang="0">
                  <a:pos x="44" y="1026"/>
                </a:cxn>
                <a:cxn ang="0">
                  <a:pos x="134" y="1074"/>
                </a:cxn>
                <a:cxn ang="0">
                  <a:pos x="224" y="1050"/>
                </a:cxn>
                <a:cxn ang="0">
                  <a:pos x="284" y="1242"/>
                </a:cxn>
                <a:cxn ang="0">
                  <a:pos x="440" y="1248"/>
                </a:cxn>
                <a:cxn ang="0">
                  <a:pos x="698" y="1254"/>
                </a:cxn>
                <a:cxn ang="0">
                  <a:pos x="752" y="1206"/>
                </a:cxn>
                <a:cxn ang="0">
                  <a:pos x="806" y="1236"/>
                </a:cxn>
                <a:cxn ang="0">
                  <a:pos x="890" y="1164"/>
                </a:cxn>
                <a:cxn ang="0">
                  <a:pos x="1058" y="1194"/>
                </a:cxn>
                <a:cxn ang="0">
                  <a:pos x="1094" y="1128"/>
                </a:cxn>
                <a:cxn ang="0">
                  <a:pos x="1136" y="996"/>
                </a:cxn>
                <a:cxn ang="0">
                  <a:pos x="1124" y="840"/>
                </a:cxn>
                <a:cxn ang="0">
                  <a:pos x="1040" y="846"/>
                </a:cxn>
                <a:cxn ang="0">
                  <a:pos x="1010" y="768"/>
                </a:cxn>
                <a:cxn ang="0">
                  <a:pos x="1058" y="378"/>
                </a:cxn>
                <a:cxn ang="0">
                  <a:pos x="1088" y="252"/>
                </a:cxn>
                <a:cxn ang="0">
                  <a:pos x="1040" y="186"/>
                </a:cxn>
                <a:cxn ang="0">
                  <a:pos x="1022" y="54"/>
                </a:cxn>
                <a:cxn ang="0">
                  <a:pos x="884" y="60"/>
                </a:cxn>
                <a:cxn ang="0">
                  <a:pos x="728" y="36"/>
                </a:cxn>
                <a:cxn ang="0">
                  <a:pos x="668" y="78"/>
                </a:cxn>
                <a:cxn ang="0">
                  <a:pos x="626" y="48"/>
                </a:cxn>
                <a:cxn ang="0">
                  <a:pos x="572" y="102"/>
                </a:cxn>
              </a:cxnLst>
              <a:rect l="0" t="0" r="r" b="b"/>
              <a:pathLst>
                <a:path w="1187" h="1311">
                  <a:moveTo>
                    <a:pt x="494" y="108"/>
                  </a:moveTo>
                  <a:cubicBezTo>
                    <a:pt x="474" y="115"/>
                    <a:pt x="440" y="138"/>
                    <a:pt x="440" y="138"/>
                  </a:cubicBezTo>
                  <a:cubicBezTo>
                    <a:pt x="438" y="172"/>
                    <a:pt x="441" y="207"/>
                    <a:pt x="434" y="240"/>
                  </a:cubicBezTo>
                  <a:cubicBezTo>
                    <a:pt x="433" y="246"/>
                    <a:pt x="421" y="242"/>
                    <a:pt x="416" y="246"/>
                  </a:cubicBezTo>
                  <a:cubicBezTo>
                    <a:pt x="401" y="258"/>
                    <a:pt x="392" y="300"/>
                    <a:pt x="392" y="300"/>
                  </a:cubicBezTo>
                  <a:cubicBezTo>
                    <a:pt x="374" y="297"/>
                    <a:pt x="347" y="304"/>
                    <a:pt x="338" y="288"/>
                  </a:cubicBezTo>
                  <a:cubicBezTo>
                    <a:pt x="332" y="277"/>
                    <a:pt x="343" y="258"/>
                    <a:pt x="332" y="252"/>
                  </a:cubicBezTo>
                  <a:cubicBezTo>
                    <a:pt x="313" y="241"/>
                    <a:pt x="288" y="248"/>
                    <a:pt x="266" y="246"/>
                  </a:cubicBezTo>
                  <a:cubicBezTo>
                    <a:pt x="214" y="280"/>
                    <a:pt x="275" y="235"/>
                    <a:pt x="242" y="276"/>
                  </a:cubicBezTo>
                  <a:cubicBezTo>
                    <a:pt x="237" y="282"/>
                    <a:pt x="205" y="298"/>
                    <a:pt x="200" y="300"/>
                  </a:cubicBezTo>
                  <a:cubicBezTo>
                    <a:pt x="188" y="305"/>
                    <a:pt x="164" y="312"/>
                    <a:pt x="164" y="312"/>
                  </a:cubicBezTo>
                  <a:cubicBezTo>
                    <a:pt x="156" y="324"/>
                    <a:pt x="154" y="343"/>
                    <a:pt x="140" y="348"/>
                  </a:cubicBezTo>
                  <a:cubicBezTo>
                    <a:pt x="128" y="352"/>
                    <a:pt x="104" y="360"/>
                    <a:pt x="104" y="360"/>
                  </a:cubicBezTo>
                  <a:cubicBezTo>
                    <a:pt x="100" y="366"/>
                    <a:pt x="94" y="371"/>
                    <a:pt x="92" y="378"/>
                  </a:cubicBezTo>
                  <a:cubicBezTo>
                    <a:pt x="88" y="394"/>
                    <a:pt x="95" y="413"/>
                    <a:pt x="86" y="426"/>
                  </a:cubicBezTo>
                  <a:cubicBezTo>
                    <a:pt x="79" y="436"/>
                    <a:pt x="62" y="434"/>
                    <a:pt x="50" y="438"/>
                  </a:cubicBezTo>
                  <a:cubicBezTo>
                    <a:pt x="44" y="440"/>
                    <a:pt x="32" y="444"/>
                    <a:pt x="32" y="444"/>
                  </a:cubicBezTo>
                  <a:cubicBezTo>
                    <a:pt x="18" y="500"/>
                    <a:pt x="47" y="512"/>
                    <a:pt x="62" y="558"/>
                  </a:cubicBezTo>
                  <a:cubicBezTo>
                    <a:pt x="57" y="601"/>
                    <a:pt x="66" y="620"/>
                    <a:pt x="26" y="630"/>
                  </a:cubicBezTo>
                  <a:cubicBezTo>
                    <a:pt x="14" y="665"/>
                    <a:pt x="0" y="692"/>
                    <a:pt x="20" y="732"/>
                  </a:cubicBezTo>
                  <a:cubicBezTo>
                    <a:pt x="25" y="741"/>
                    <a:pt x="40" y="736"/>
                    <a:pt x="50" y="738"/>
                  </a:cubicBezTo>
                  <a:cubicBezTo>
                    <a:pt x="75" y="755"/>
                    <a:pt x="103" y="757"/>
                    <a:pt x="128" y="774"/>
                  </a:cubicBezTo>
                  <a:cubicBezTo>
                    <a:pt x="122" y="807"/>
                    <a:pt x="127" y="840"/>
                    <a:pt x="92" y="852"/>
                  </a:cubicBezTo>
                  <a:cubicBezTo>
                    <a:pt x="88" y="864"/>
                    <a:pt x="84" y="876"/>
                    <a:pt x="80" y="888"/>
                  </a:cubicBezTo>
                  <a:cubicBezTo>
                    <a:pt x="77" y="896"/>
                    <a:pt x="79" y="906"/>
                    <a:pt x="74" y="912"/>
                  </a:cubicBezTo>
                  <a:cubicBezTo>
                    <a:pt x="70" y="917"/>
                    <a:pt x="62" y="915"/>
                    <a:pt x="56" y="918"/>
                  </a:cubicBezTo>
                  <a:cubicBezTo>
                    <a:pt x="50" y="921"/>
                    <a:pt x="44" y="926"/>
                    <a:pt x="38" y="930"/>
                  </a:cubicBezTo>
                  <a:cubicBezTo>
                    <a:pt x="40" y="944"/>
                    <a:pt x="40" y="958"/>
                    <a:pt x="44" y="972"/>
                  </a:cubicBezTo>
                  <a:cubicBezTo>
                    <a:pt x="46" y="979"/>
                    <a:pt x="56" y="983"/>
                    <a:pt x="56" y="990"/>
                  </a:cubicBezTo>
                  <a:cubicBezTo>
                    <a:pt x="56" y="1003"/>
                    <a:pt x="44" y="1026"/>
                    <a:pt x="44" y="1026"/>
                  </a:cubicBezTo>
                  <a:cubicBezTo>
                    <a:pt x="57" y="1079"/>
                    <a:pt x="37" y="1032"/>
                    <a:pt x="122" y="1056"/>
                  </a:cubicBezTo>
                  <a:cubicBezTo>
                    <a:pt x="129" y="1058"/>
                    <a:pt x="128" y="1069"/>
                    <a:pt x="134" y="1074"/>
                  </a:cubicBezTo>
                  <a:cubicBezTo>
                    <a:pt x="139" y="1078"/>
                    <a:pt x="146" y="1078"/>
                    <a:pt x="152" y="1080"/>
                  </a:cubicBezTo>
                  <a:cubicBezTo>
                    <a:pt x="178" y="1071"/>
                    <a:pt x="198" y="1059"/>
                    <a:pt x="224" y="1050"/>
                  </a:cubicBezTo>
                  <a:cubicBezTo>
                    <a:pt x="244" y="1079"/>
                    <a:pt x="234" y="1111"/>
                    <a:pt x="254" y="1140"/>
                  </a:cubicBezTo>
                  <a:cubicBezTo>
                    <a:pt x="257" y="1180"/>
                    <a:pt x="243" y="1228"/>
                    <a:pt x="284" y="1242"/>
                  </a:cubicBezTo>
                  <a:cubicBezTo>
                    <a:pt x="296" y="1207"/>
                    <a:pt x="290" y="1234"/>
                    <a:pt x="320" y="1254"/>
                  </a:cubicBezTo>
                  <a:cubicBezTo>
                    <a:pt x="362" y="1248"/>
                    <a:pt x="399" y="1256"/>
                    <a:pt x="440" y="1248"/>
                  </a:cubicBezTo>
                  <a:cubicBezTo>
                    <a:pt x="460" y="1235"/>
                    <a:pt x="465" y="1220"/>
                    <a:pt x="488" y="1212"/>
                  </a:cubicBezTo>
                  <a:cubicBezTo>
                    <a:pt x="554" y="1311"/>
                    <a:pt x="392" y="1264"/>
                    <a:pt x="698" y="1254"/>
                  </a:cubicBezTo>
                  <a:cubicBezTo>
                    <a:pt x="701" y="1244"/>
                    <a:pt x="706" y="1224"/>
                    <a:pt x="716" y="1218"/>
                  </a:cubicBezTo>
                  <a:cubicBezTo>
                    <a:pt x="727" y="1211"/>
                    <a:pt x="752" y="1206"/>
                    <a:pt x="752" y="1206"/>
                  </a:cubicBezTo>
                  <a:cubicBezTo>
                    <a:pt x="758" y="1212"/>
                    <a:pt x="763" y="1220"/>
                    <a:pt x="770" y="1224"/>
                  </a:cubicBezTo>
                  <a:cubicBezTo>
                    <a:pt x="781" y="1230"/>
                    <a:pt x="806" y="1236"/>
                    <a:pt x="806" y="1236"/>
                  </a:cubicBezTo>
                  <a:cubicBezTo>
                    <a:pt x="829" y="1201"/>
                    <a:pt x="836" y="1230"/>
                    <a:pt x="872" y="1218"/>
                  </a:cubicBezTo>
                  <a:cubicBezTo>
                    <a:pt x="873" y="1214"/>
                    <a:pt x="875" y="1169"/>
                    <a:pt x="890" y="1164"/>
                  </a:cubicBezTo>
                  <a:cubicBezTo>
                    <a:pt x="904" y="1159"/>
                    <a:pt x="957" y="1186"/>
                    <a:pt x="974" y="1194"/>
                  </a:cubicBezTo>
                  <a:cubicBezTo>
                    <a:pt x="1004" y="1239"/>
                    <a:pt x="1020" y="1207"/>
                    <a:pt x="1058" y="1194"/>
                  </a:cubicBezTo>
                  <a:cubicBezTo>
                    <a:pt x="1100" y="1222"/>
                    <a:pt x="1086" y="1230"/>
                    <a:pt x="1106" y="1200"/>
                  </a:cubicBezTo>
                  <a:cubicBezTo>
                    <a:pt x="1097" y="1173"/>
                    <a:pt x="1076" y="1160"/>
                    <a:pt x="1094" y="1128"/>
                  </a:cubicBezTo>
                  <a:cubicBezTo>
                    <a:pt x="1101" y="1115"/>
                    <a:pt x="1122" y="1120"/>
                    <a:pt x="1136" y="1116"/>
                  </a:cubicBezTo>
                  <a:cubicBezTo>
                    <a:pt x="1120" y="1068"/>
                    <a:pt x="1126" y="1094"/>
                    <a:pt x="1136" y="996"/>
                  </a:cubicBezTo>
                  <a:cubicBezTo>
                    <a:pt x="1138" y="976"/>
                    <a:pt x="1166" y="942"/>
                    <a:pt x="1166" y="942"/>
                  </a:cubicBezTo>
                  <a:cubicBezTo>
                    <a:pt x="1162" y="881"/>
                    <a:pt x="1187" y="819"/>
                    <a:pt x="1124" y="840"/>
                  </a:cubicBezTo>
                  <a:cubicBezTo>
                    <a:pt x="1110" y="883"/>
                    <a:pt x="1123" y="869"/>
                    <a:pt x="1094" y="888"/>
                  </a:cubicBezTo>
                  <a:cubicBezTo>
                    <a:pt x="1079" y="886"/>
                    <a:pt x="1009" y="885"/>
                    <a:pt x="1040" y="846"/>
                  </a:cubicBezTo>
                  <a:cubicBezTo>
                    <a:pt x="1044" y="841"/>
                    <a:pt x="1052" y="842"/>
                    <a:pt x="1058" y="840"/>
                  </a:cubicBezTo>
                  <a:cubicBezTo>
                    <a:pt x="1069" y="786"/>
                    <a:pt x="1063" y="779"/>
                    <a:pt x="1010" y="768"/>
                  </a:cubicBezTo>
                  <a:cubicBezTo>
                    <a:pt x="1014" y="715"/>
                    <a:pt x="1001" y="633"/>
                    <a:pt x="1040" y="594"/>
                  </a:cubicBezTo>
                  <a:cubicBezTo>
                    <a:pt x="1058" y="523"/>
                    <a:pt x="1044" y="449"/>
                    <a:pt x="1058" y="378"/>
                  </a:cubicBezTo>
                  <a:cubicBezTo>
                    <a:pt x="1059" y="372"/>
                    <a:pt x="1070" y="374"/>
                    <a:pt x="1076" y="372"/>
                  </a:cubicBezTo>
                  <a:cubicBezTo>
                    <a:pt x="1091" y="349"/>
                    <a:pt x="1108" y="272"/>
                    <a:pt x="1088" y="252"/>
                  </a:cubicBezTo>
                  <a:cubicBezTo>
                    <a:pt x="1075" y="239"/>
                    <a:pt x="1040" y="228"/>
                    <a:pt x="1040" y="228"/>
                  </a:cubicBezTo>
                  <a:cubicBezTo>
                    <a:pt x="1029" y="195"/>
                    <a:pt x="1035" y="225"/>
                    <a:pt x="1040" y="186"/>
                  </a:cubicBezTo>
                  <a:cubicBezTo>
                    <a:pt x="1050" y="98"/>
                    <a:pt x="1023" y="123"/>
                    <a:pt x="1064" y="96"/>
                  </a:cubicBezTo>
                  <a:cubicBezTo>
                    <a:pt x="1057" y="67"/>
                    <a:pt x="1050" y="63"/>
                    <a:pt x="1022" y="54"/>
                  </a:cubicBezTo>
                  <a:cubicBezTo>
                    <a:pt x="1001" y="23"/>
                    <a:pt x="1007" y="13"/>
                    <a:pt x="968" y="0"/>
                  </a:cubicBezTo>
                  <a:cubicBezTo>
                    <a:pt x="954" y="22"/>
                    <a:pt x="910" y="51"/>
                    <a:pt x="884" y="60"/>
                  </a:cubicBezTo>
                  <a:cubicBezTo>
                    <a:pt x="841" y="54"/>
                    <a:pt x="810" y="43"/>
                    <a:pt x="770" y="30"/>
                  </a:cubicBezTo>
                  <a:cubicBezTo>
                    <a:pt x="756" y="32"/>
                    <a:pt x="740" y="28"/>
                    <a:pt x="728" y="36"/>
                  </a:cubicBezTo>
                  <a:cubicBezTo>
                    <a:pt x="710" y="47"/>
                    <a:pt x="704" y="72"/>
                    <a:pt x="686" y="84"/>
                  </a:cubicBezTo>
                  <a:cubicBezTo>
                    <a:pt x="680" y="82"/>
                    <a:pt x="672" y="82"/>
                    <a:pt x="668" y="78"/>
                  </a:cubicBezTo>
                  <a:cubicBezTo>
                    <a:pt x="664" y="74"/>
                    <a:pt x="667" y="64"/>
                    <a:pt x="662" y="60"/>
                  </a:cubicBezTo>
                  <a:cubicBezTo>
                    <a:pt x="652" y="53"/>
                    <a:pt x="626" y="48"/>
                    <a:pt x="626" y="48"/>
                  </a:cubicBezTo>
                  <a:cubicBezTo>
                    <a:pt x="614" y="52"/>
                    <a:pt x="598" y="55"/>
                    <a:pt x="590" y="66"/>
                  </a:cubicBezTo>
                  <a:cubicBezTo>
                    <a:pt x="571" y="90"/>
                    <a:pt x="600" y="80"/>
                    <a:pt x="572" y="102"/>
                  </a:cubicBezTo>
                  <a:cubicBezTo>
                    <a:pt x="552" y="118"/>
                    <a:pt x="517" y="116"/>
                    <a:pt x="494" y="108"/>
                  </a:cubicBezTo>
                  <a:close/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id="{8859281D-2F20-4B65-A8A3-3BABB847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31" y="3126929"/>
              <a:ext cx="1948810" cy="1280586"/>
            </a:xfrm>
            <a:custGeom>
              <a:avLst/>
              <a:gdLst/>
              <a:ahLst/>
              <a:cxnLst>
                <a:cxn ang="0">
                  <a:pos x="84" y="207"/>
                </a:cxn>
                <a:cxn ang="0">
                  <a:pos x="150" y="171"/>
                </a:cxn>
                <a:cxn ang="0">
                  <a:pos x="240" y="213"/>
                </a:cxn>
                <a:cxn ang="0">
                  <a:pos x="354" y="171"/>
                </a:cxn>
                <a:cxn ang="0">
                  <a:pos x="390" y="213"/>
                </a:cxn>
                <a:cxn ang="0">
                  <a:pos x="666" y="165"/>
                </a:cxn>
                <a:cxn ang="0">
                  <a:pos x="672" y="129"/>
                </a:cxn>
                <a:cxn ang="0">
                  <a:pos x="642" y="99"/>
                </a:cxn>
                <a:cxn ang="0">
                  <a:pos x="732" y="93"/>
                </a:cxn>
                <a:cxn ang="0">
                  <a:pos x="756" y="135"/>
                </a:cxn>
                <a:cxn ang="0">
                  <a:pos x="810" y="57"/>
                </a:cxn>
                <a:cxn ang="0">
                  <a:pos x="870" y="15"/>
                </a:cxn>
                <a:cxn ang="0">
                  <a:pos x="930" y="189"/>
                </a:cxn>
                <a:cxn ang="0">
                  <a:pos x="984" y="297"/>
                </a:cxn>
                <a:cxn ang="0">
                  <a:pos x="1056" y="399"/>
                </a:cxn>
                <a:cxn ang="0">
                  <a:pos x="1152" y="531"/>
                </a:cxn>
                <a:cxn ang="0">
                  <a:pos x="1242" y="633"/>
                </a:cxn>
                <a:cxn ang="0">
                  <a:pos x="1302" y="765"/>
                </a:cxn>
                <a:cxn ang="0">
                  <a:pos x="1380" y="891"/>
                </a:cxn>
                <a:cxn ang="0">
                  <a:pos x="1482" y="1077"/>
                </a:cxn>
                <a:cxn ang="0">
                  <a:pos x="1398" y="1131"/>
                </a:cxn>
                <a:cxn ang="0">
                  <a:pos x="1260" y="1143"/>
                </a:cxn>
                <a:cxn ang="0">
                  <a:pos x="1164" y="1173"/>
                </a:cxn>
                <a:cxn ang="0">
                  <a:pos x="1122" y="1149"/>
                </a:cxn>
                <a:cxn ang="0">
                  <a:pos x="1032" y="1191"/>
                </a:cxn>
                <a:cxn ang="0">
                  <a:pos x="948" y="1185"/>
                </a:cxn>
                <a:cxn ang="0">
                  <a:pos x="816" y="1113"/>
                </a:cxn>
                <a:cxn ang="0">
                  <a:pos x="690" y="1053"/>
                </a:cxn>
                <a:cxn ang="0">
                  <a:pos x="594" y="1065"/>
                </a:cxn>
                <a:cxn ang="0">
                  <a:pos x="534" y="1131"/>
                </a:cxn>
                <a:cxn ang="0">
                  <a:pos x="414" y="1113"/>
                </a:cxn>
                <a:cxn ang="0">
                  <a:pos x="444" y="837"/>
                </a:cxn>
                <a:cxn ang="0">
                  <a:pos x="264" y="603"/>
                </a:cxn>
                <a:cxn ang="0">
                  <a:pos x="222" y="447"/>
                </a:cxn>
                <a:cxn ang="0">
                  <a:pos x="174" y="387"/>
                </a:cxn>
                <a:cxn ang="0">
                  <a:pos x="66" y="309"/>
                </a:cxn>
                <a:cxn ang="0">
                  <a:pos x="0" y="261"/>
                </a:cxn>
              </a:cxnLst>
              <a:rect l="0" t="0" r="r" b="b"/>
              <a:pathLst>
                <a:path w="1494" h="1215">
                  <a:moveTo>
                    <a:pt x="0" y="261"/>
                  </a:moveTo>
                  <a:cubicBezTo>
                    <a:pt x="21" y="229"/>
                    <a:pt x="54" y="227"/>
                    <a:pt x="84" y="207"/>
                  </a:cubicBezTo>
                  <a:cubicBezTo>
                    <a:pt x="103" y="178"/>
                    <a:pt x="89" y="191"/>
                    <a:pt x="132" y="177"/>
                  </a:cubicBezTo>
                  <a:cubicBezTo>
                    <a:pt x="138" y="175"/>
                    <a:pt x="150" y="171"/>
                    <a:pt x="150" y="171"/>
                  </a:cubicBezTo>
                  <a:cubicBezTo>
                    <a:pt x="184" y="182"/>
                    <a:pt x="166" y="206"/>
                    <a:pt x="204" y="219"/>
                  </a:cubicBezTo>
                  <a:cubicBezTo>
                    <a:pt x="216" y="217"/>
                    <a:pt x="229" y="218"/>
                    <a:pt x="240" y="213"/>
                  </a:cubicBezTo>
                  <a:cubicBezTo>
                    <a:pt x="266" y="200"/>
                    <a:pt x="237" y="178"/>
                    <a:pt x="276" y="165"/>
                  </a:cubicBezTo>
                  <a:cubicBezTo>
                    <a:pt x="302" y="167"/>
                    <a:pt x="331" y="159"/>
                    <a:pt x="354" y="171"/>
                  </a:cubicBezTo>
                  <a:cubicBezTo>
                    <a:pt x="365" y="176"/>
                    <a:pt x="352" y="198"/>
                    <a:pt x="360" y="207"/>
                  </a:cubicBezTo>
                  <a:cubicBezTo>
                    <a:pt x="367" y="215"/>
                    <a:pt x="380" y="211"/>
                    <a:pt x="390" y="213"/>
                  </a:cubicBezTo>
                  <a:cubicBezTo>
                    <a:pt x="486" y="211"/>
                    <a:pt x="647" y="275"/>
                    <a:pt x="678" y="183"/>
                  </a:cubicBezTo>
                  <a:cubicBezTo>
                    <a:pt x="674" y="177"/>
                    <a:pt x="672" y="170"/>
                    <a:pt x="666" y="165"/>
                  </a:cubicBezTo>
                  <a:cubicBezTo>
                    <a:pt x="661" y="161"/>
                    <a:pt x="651" y="165"/>
                    <a:pt x="648" y="159"/>
                  </a:cubicBezTo>
                  <a:cubicBezTo>
                    <a:pt x="641" y="145"/>
                    <a:pt x="666" y="133"/>
                    <a:pt x="672" y="129"/>
                  </a:cubicBezTo>
                  <a:cubicBezTo>
                    <a:pt x="660" y="125"/>
                    <a:pt x="648" y="121"/>
                    <a:pt x="636" y="117"/>
                  </a:cubicBezTo>
                  <a:cubicBezTo>
                    <a:pt x="630" y="115"/>
                    <a:pt x="637" y="103"/>
                    <a:pt x="642" y="99"/>
                  </a:cubicBezTo>
                  <a:cubicBezTo>
                    <a:pt x="658" y="86"/>
                    <a:pt x="682" y="90"/>
                    <a:pt x="702" y="87"/>
                  </a:cubicBezTo>
                  <a:cubicBezTo>
                    <a:pt x="712" y="89"/>
                    <a:pt x="725" y="86"/>
                    <a:pt x="732" y="93"/>
                  </a:cubicBezTo>
                  <a:cubicBezTo>
                    <a:pt x="739" y="100"/>
                    <a:pt x="733" y="114"/>
                    <a:pt x="738" y="123"/>
                  </a:cubicBezTo>
                  <a:cubicBezTo>
                    <a:pt x="742" y="129"/>
                    <a:pt x="750" y="131"/>
                    <a:pt x="756" y="135"/>
                  </a:cubicBezTo>
                  <a:cubicBezTo>
                    <a:pt x="783" y="128"/>
                    <a:pt x="787" y="119"/>
                    <a:pt x="798" y="93"/>
                  </a:cubicBezTo>
                  <a:cubicBezTo>
                    <a:pt x="803" y="81"/>
                    <a:pt x="810" y="57"/>
                    <a:pt x="810" y="57"/>
                  </a:cubicBezTo>
                  <a:cubicBezTo>
                    <a:pt x="802" y="24"/>
                    <a:pt x="787" y="22"/>
                    <a:pt x="816" y="3"/>
                  </a:cubicBezTo>
                  <a:cubicBezTo>
                    <a:pt x="834" y="6"/>
                    <a:pt x="859" y="0"/>
                    <a:pt x="870" y="15"/>
                  </a:cubicBezTo>
                  <a:cubicBezTo>
                    <a:pt x="893" y="48"/>
                    <a:pt x="881" y="74"/>
                    <a:pt x="912" y="105"/>
                  </a:cubicBezTo>
                  <a:cubicBezTo>
                    <a:pt x="921" y="132"/>
                    <a:pt x="920" y="162"/>
                    <a:pt x="930" y="189"/>
                  </a:cubicBezTo>
                  <a:cubicBezTo>
                    <a:pt x="936" y="204"/>
                    <a:pt x="955" y="208"/>
                    <a:pt x="966" y="219"/>
                  </a:cubicBezTo>
                  <a:cubicBezTo>
                    <a:pt x="974" y="244"/>
                    <a:pt x="973" y="273"/>
                    <a:pt x="984" y="297"/>
                  </a:cubicBezTo>
                  <a:cubicBezTo>
                    <a:pt x="987" y="304"/>
                    <a:pt x="996" y="305"/>
                    <a:pt x="1002" y="309"/>
                  </a:cubicBezTo>
                  <a:cubicBezTo>
                    <a:pt x="1024" y="342"/>
                    <a:pt x="1020" y="375"/>
                    <a:pt x="1056" y="399"/>
                  </a:cubicBezTo>
                  <a:cubicBezTo>
                    <a:pt x="1082" y="438"/>
                    <a:pt x="1100" y="486"/>
                    <a:pt x="1140" y="513"/>
                  </a:cubicBezTo>
                  <a:cubicBezTo>
                    <a:pt x="1144" y="519"/>
                    <a:pt x="1147" y="526"/>
                    <a:pt x="1152" y="531"/>
                  </a:cubicBezTo>
                  <a:cubicBezTo>
                    <a:pt x="1163" y="540"/>
                    <a:pt x="1188" y="555"/>
                    <a:pt x="1188" y="555"/>
                  </a:cubicBezTo>
                  <a:cubicBezTo>
                    <a:pt x="1201" y="593"/>
                    <a:pt x="1201" y="619"/>
                    <a:pt x="1242" y="633"/>
                  </a:cubicBezTo>
                  <a:cubicBezTo>
                    <a:pt x="1258" y="657"/>
                    <a:pt x="1267" y="680"/>
                    <a:pt x="1284" y="705"/>
                  </a:cubicBezTo>
                  <a:cubicBezTo>
                    <a:pt x="1291" y="716"/>
                    <a:pt x="1298" y="750"/>
                    <a:pt x="1302" y="765"/>
                  </a:cubicBezTo>
                  <a:cubicBezTo>
                    <a:pt x="1312" y="798"/>
                    <a:pt x="1332" y="831"/>
                    <a:pt x="1356" y="855"/>
                  </a:cubicBezTo>
                  <a:cubicBezTo>
                    <a:pt x="1376" y="915"/>
                    <a:pt x="1343" y="824"/>
                    <a:pt x="1380" y="891"/>
                  </a:cubicBezTo>
                  <a:cubicBezTo>
                    <a:pt x="1405" y="937"/>
                    <a:pt x="1374" y="921"/>
                    <a:pt x="1410" y="933"/>
                  </a:cubicBezTo>
                  <a:cubicBezTo>
                    <a:pt x="1450" y="973"/>
                    <a:pt x="1442" y="1037"/>
                    <a:pt x="1482" y="1077"/>
                  </a:cubicBezTo>
                  <a:cubicBezTo>
                    <a:pt x="1494" y="1112"/>
                    <a:pt x="1464" y="1109"/>
                    <a:pt x="1434" y="1119"/>
                  </a:cubicBezTo>
                  <a:cubicBezTo>
                    <a:pt x="1422" y="1123"/>
                    <a:pt x="1398" y="1131"/>
                    <a:pt x="1398" y="1131"/>
                  </a:cubicBezTo>
                  <a:cubicBezTo>
                    <a:pt x="1384" y="1153"/>
                    <a:pt x="1371" y="1153"/>
                    <a:pt x="1350" y="1167"/>
                  </a:cubicBezTo>
                  <a:cubicBezTo>
                    <a:pt x="1309" y="1162"/>
                    <a:pt x="1296" y="1152"/>
                    <a:pt x="1260" y="1143"/>
                  </a:cubicBezTo>
                  <a:cubicBezTo>
                    <a:pt x="1240" y="1145"/>
                    <a:pt x="1219" y="1143"/>
                    <a:pt x="1200" y="1149"/>
                  </a:cubicBezTo>
                  <a:cubicBezTo>
                    <a:pt x="1186" y="1153"/>
                    <a:pt x="1178" y="1168"/>
                    <a:pt x="1164" y="1173"/>
                  </a:cubicBezTo>
                  <a:cubicBezTo>
                    <a:pt x="1160" y="1179"/>
                    <a:pt x="1159" y="1188"/>
                    <a:pt x="1152" y="1191"/>
                  </a:cubicBezTo>
                  <a:cubicBezTo>
                    <a:pt x="1127" y="1201"/>
                    <a:pt x="1127" y="1151"/>
                    <a:pt x="1122" y="1149"/>
                  </a:cubicBezTo>
                  <a:cubicBezTo>
                    <a:pt x="1116" y="1147"/>
                    <a:pt x="1110" y="1145"/>
                    <a:pt x="1104" y="1143"/>
                  </a:cubicBezTo>
                  <a:cubicBezTo>
                    <a:pt x="1018" y="1172"/>
                    <a:pt x="1122" y="1131"/>
                    <a:pt x="1032" y="1191"/>
                  </a:cubicBezTo>
                  <a:cubicBezTo>
                    <a:pt x="1020" y="1199"/>
                    <a:pt x="996" y="1215"/>
                    <a:pt x="996" y="1215"/>
                  </a:cubicBezTo>
                  <a:cubicBezTo>
                    <a:pt x="953" y="1201"/>
                    <a:pt x="967" y="1214"/>
                    <a:pt x="948" y="1185"/>
                  </a:cubicBezTo>
                  <a:cubicBezTo>
                    <a:pt x="938" y="1126"/>
                    <a:pt x="933" y="1142"/>
                    <a:pt x="870" y="1149"/>
                  </a:cubicBezTo>
                  <a:cubicBezTo>
                    <a:pt x="816" y="1167"/>
                    <a:pt x="837" y="1134"/>
                    <a:pt x="816" y="1113"/>
                  </a:cubicBezTo>
                  <a:cubicBezTo>
                    <a:pt x="803" y="1100"/>
                    <a:pt x="780" y="1104"/>
                    <a:pt x="762" y="1101"/>
                  </a:cubicBezTo>
                  <a:cubicBezTo>
                    <a:pt x="740" y="1034"/>
                    <a:pt x="780" y="1044"/>
                    <a:pt x="690" y="1053"/>
                  </a:cubicBezTo>
                  <a:cubicBezTo>
                    <a:pt x="700" y="1105"/>
                    <a:pt x="699" y="1102"/>
                    <a:pt x="642" y="1095"/>
                  </a:cubicBezTo>
                  <a:cubicBezTo>
                    <a:pt x="623" y="1066"/>
                    <a:pt x="637" y="1079"/>
                    <a:pt x="594" y="1065"/>
                  </a:cubicBezTo>
                  <a:cubicBezTo>
                    <a:pt x="588" y="1063"/>
                    <a:pt x="576" y="1059"/>
                    <a:pt x="576" y="1059"/>
                  </a:cubicBezTo>
                  <a:cubicBezTo>
                    <a:pt x="559" y="1085"/>
                    <a:pt x="560" y="1113"/>
                    <a:pt x="534" y="1131"/>
                  </a:cubicBezTo>
                  <a:cubicBezTo>
                    <a:pt x="503" y="1126"/>
                    <a:pt x="487" y="1124"/>
                    <a:pt x="462" y="1107"/>
                  </a:cubicBezTo>
                  <a:cubicBezTo>
                    <a:pt x="446" y="1109"/>
                    <a:pt x="430" y="1113"/>
                    <a:pt x="414" y="1113"/>
                  </a:cubicBezTo>
                  <a:cubicBezTo>
                    <a:pt x="345" y="1113"/>
                    <a:pt x="415" y="1037"/>
                    <a:pt x="426" y="1005"/>
                  </a:cubicBezTo>
                  <a:cubicBezTo>
                    <a:pt x="430" y="945"/>
                    <a:pt x="438" y="895"/>
                    <a:pt x="444" y="837"/>
                  </a:cubicBezTo>
                  <a:cubicBezTo>
                    <a:pt x="432" y="768"/>
                    <a:pt x="405" y="771"/>
                    <a:pt x="336" y="765"/>
                  </a:cubicBezTo>
                  <a:cubicBezTo>
                    <a:pt x="279" y="727"/>
                    <a:pt x="277" y="666"/>
                    <a:pt x="264" y="603"/>
                  </a:cubicBezTo>
                  <a:cubicBezTo>
                    <a:pt x="270" y="563"/>
                    <a:pt x="267" y="552"/>
                    <a:pt x="294" y="525"/>
                  </a:cubicBezTo>
                  <a:cubicBezTo>
                    <a:pt x="287" y="473"/>
                    <a:pt x="274" y="456"/>
                    <a:pt x="222" y="447"/>
                  </a:cubicBezTo>
                  <a:cubicBezTo>
                    <a:pt x="203" y="418"/>
                    <a:pt x="212" y="436"/>
                    <a:pt x="198" y="393"/>
                  </a:cubicBezTo>
                  <a:cubicBezTo>
                    <a:pt x="195" y="385"/>
                    <a:pt x="182" y="389"/>
                    <a:pt x="174" y="387"/>
                  </a:cubicBezTo>
                  <a:cubicBezTo>
                    <a:pt x="131" y="377"/>
                    <a:pt x="158" y="386"/>
                    <a:pt x="126" y="375"/>
                  </a:cubicBezTo>
                  <a:cubicBezTo>
                    <a:pt x="96" y="352"/>
                    <a:pt x="94" y="327"/>
                    <a:pt x="66" y="309"/>
                  </a:cubicBezTo>
                  <a:cubicBezTo>
                    <a:pt x="57" y="283"/>
                    <a:pt x="40" y="281"/>
                    <a:pt x="18" y="267"/>
                  </a:cubicBezTo>
                  <a:cubicBezTo>
                    <a:pt x="10" y="244"/>
                    <a:pt x="16" y="245"/>
                    <a:pt x="0" y="261"/>
                  </a:cubicBezTo>
                  <a:close/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6" name="Freeform 9">
              <a:extLst>
                <a:ext uri="{FF2B5EF4-FFF2-40B4-BE49-F238E27FC236}">
                  <a16:creationId xmlns:a16="http://schemas.microsoft.com/office/drawing/2014/main" id="{31479C2C-4720-4BDB-B6CD-0FFC3CAE9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161" y="3351713"/>
              <a:ext cx="1368657" cy="1175688"/>
            </a:xfrm>
            <a:custGeom>
              <a:avLst/>
              <a:gdLst/>
              <a:ahLst/>
              <a:cxnLst>
                <a:cxn ang="0">
                  <a:pos x="294" y="414"/>
                </a:cxn>
                <a:cxn ang="0">
                  <a:pos x="228" y="408"/>
                </a:cxn>
                <a:cxn ang="0">
                  <a:pos x="210" y="336"/>
                </a:cxn>
                <a:cxn ang="0">
                  <a:pos x="168" y="318"/>
                </a:cxn>
                <a:cxn ang="0">
                  <a:pos x="114" y="348"/>
                </a:cxn>
                <a:cxn ang="0">
                  <a:pos x="66" y="378"/>
                </a:cxn>
                <a:cxn ang="0">
                  <a:pos x="54" y="414"/>
                </a:cxn>
                <a:cxn ang="0">
                  <a:pos x="48" y="450"/>
                </a:cxn>
                <a:cxn ang="0">
                  <a:pos x="6" y="462"/>
                </a:cxn>
                <a:cxn ang="0">
                  <a:pos x="0" y="480"/>
                </a:cxn>
                <a:cxn ang="0">
                  <a:pos x="102" y="576"/>
                </a:cxn>
                <a:cxn ang="0">
                  <a:pos x="126" y="672"/>
                </a:cxn>
                <a:cxn ang="0">
                  <a:pos x="180" y="702"/>
                </a:cxn>
                <a:cxn ang="0">
                  <a:pos x="186" y="666"/>
                </a:cxn>
                <a:cxn ang="0">
                  <a:pos x="210" y="672"/>
                </a:cxn>
                <a:cxn ang="0">
                  <a:pos x="294" y="678"/>
                </a:cxn>
                <a:cxn ang="0">
                  <a:pos x="324" y="732"/>
                </a:cxn>
                <a:cxn ang="0">
                  <a:pos x="294" y="816"/>
                </a:cxn>
                <a:cxn ang="0">
                  <a:pos x="300" y="906"/>
                </a:cxn>
                <a:cxn ang="0">
                  <a:pos x="324" y="912"/>
                </a:cxn>
                <a:cxn ang="0">
                  <a:pos x="354" y="1032"/>
                </a:cxn>
                <a:cxn ang="0">
                  <a:pos x="414" y="1056"/>
                </a:cxn>
                <a:cxn ang="0">
                  <a:pos x="498" y="1116"/>
                </a:cxn>
                <a:cxn ang="0">
                  <a:pos x="546" y="1110"/>
                </a:cxn>
                <a:cxn ang="0">
                  <a:pos x="588" y="1050"/>
                </a:cxn>
                <a:cxn ang="0">
                  <a:pos x="672" y="1056"/>
                </a:cxn>
                <a:cxn ang="0">
                  <a:pos x="690" y="1068"/>
                </a:cxn>
                <a:cxn ang="0">
                  <a:pos x="726" y="1080"/>
                </a:cxn>
                <a:cxn ang="0">
                  <a:pos x="924" y="966"/>
                </a:cxn>
                <a:cxn ang="0">
                  <a:pos x="984" y="942"/>
                </a:cxn>
                <a:cxn ang="0">
                  <a:pos x="1020" y="930"/>
                </a:cxn>
                <a:cxn ang="0">
                  <a:pos x="1026" y="852"/>
                </a:cxn>
                <a:cxn ang="0">
                  <a:pos x="1050" y="648"/>
                </a:cxn>
                <a:cxn ang="0">
                  <a:pos x="1008" y="546"/>
                </a:cxn>
                <a:cxn ang="0">
                  <a:pos x="972" y="540"/>
                </a:cxn>
                <a:cxn ang="0">
                  <a:pos x="900" y="510"/>
                </a:cxn>
                <a:cxn ang="0">
                  <a:pos x="870" y="408"/>
                </a:cxn>
                <a:cxn ang="0">
                  <a:pos x="894" y="354"/>
                </a:cxn>
                <a:cxn ang="0">
                  <a:pos x="876" y="234"/>
                </a:cxn>
                <a:cxn ang="0">
                  <a:pos x="828" y="204"/>
                </a:cxn>
                <a:cxn ang="0">
                  <a:pos x="696" y="114"/>
                </a:cxn>
                <a:cxn ang="0">
                  <a:pos x="642" y="42"/>
                </a:cxn>
                <a:cxn ang="0">
                  <a:pos x="588" y="0"/>
                </a:cxn>
                <a:cxn ang="0">
                  <a:pos x="540" y="6"/>
                </a:cxn>
                <a:cxn ang="0">
                  <a:pos x="522" y="42"/>
                </a:cxn>
                <a:cxn ang="0">
                  <a:pos x="456" y="48"/>
                </a:cxn>
                <a:cxn ang="0">
                  <a:pos x="432" y="114"/>
                </a:cxn>
                <a:cxn ang="0">
                  <a:pos x="396" y="108"/>
                </a:cxn>
                <a:cxn ang="0">
                  <a:pos x="366" y="102"/>
                </a:cxn>
                <a:cxn ang="0">
                  <a:pos x="372" y="138"/>
                </a:cxn>
                <a:cxn ang="0">
                  <a:pos x="402" y="144"/>
                </a:cxn>
                <a:cxn ang="0">
                  <a:pos x="438" y="156"/>
                </a:cxn>
                <a:cxn ang="0">
                  <a:pos x="432" y="198"/>
                </a:cxn>
                <a:cxn ang="0">
                  <a:pos x="342" y="264"/>
                </a:cxn>
                <a:cxn ang="0">
                  <a:pos x="306" y="390"/>
                </a:cxn>
                <a:cxn ang="0">
                  <a:pos x="294" y="414"/>
                </a:cxn>
              </a:cxnLst>
              <a:rect l="0" t="0" r="r" b="b"/>
              <a:pathLst>
                <a:path w="1050" h="1116">
                  <a:moveTo>
                    <a:pt x="294" y="414"/>
                  </a:moveTo>
                  <a:cubicBezTo>
                    <a:pt x="272" y="412"/>
                    <a:pt x="249" y="414"/>
                    <a:pt x="228" y="408"/>
                  </a:cubicBezTo>
                  <a:cubicBezTo>
                    <a:pt x="204" y="401"/>
                    <a:pt x="219" y="359"/>
                    <a:pt x="210" y="336"/>
                  </a:cubicBezTo>
                  <a:cubicBezTo>
                    <a:pt x="204" y="322"/>
                    <a:pt x="182" y="325"/>
                    <a:pt x="168" y="318"/>
                  </a:cubicBezTo>
                  <a:cubicBezTo>
                    <a:pt x="134" y="327"/>
                    <a:pt x="144" y="338"/>
                    <a:pt x="114" y="348"/>
                  </a:cubicBezTo>
                  <a:cubicBezTo>
                    <a:pt x="92" y="370"/>
                    <a:pt x="96" y="388"/>
                    <a:pt x="66" y="378"/>
                  </a:cubicBezTo>
                  <a:cubicBezTo>
                    <a:pt x="62" y="390"/>
                    <a:pt x="58" y="402"/>
                    <a:pt x="54" y="414"/>
                  </a:cubicBezTo>
                  <a:cubicBezTo>
                    <a:pt x="50" y="426"/>
                    <a:pt x="54" y="439"/>
                    <a:pt x="48" y="450"/>
                  </a:cubicBezTo>
                  <a:cubicBezTo>
                    <a:pt x="41" y="463"/>
                    <a:pt x="20" y="458"/>
                    <a:pt x="6" y="462"/>
                  </a:cubicBezTo>
                  <a:cubicBezTo>
                    <a:pt x="4" y="468"/>
                    <a:pt x="0" y="474"/>
                    <a:pt x="0" y="480"/>
                  </a:cubicBezTo>
                  <a:cubicBezTo>
                    <a:pt x="0" y="584"/>
                    <a:pt x="6" y="569"/>
                    <a:pt x="102" y="576"/>
                  </a:cubicBezTo>
                  <a:cubicBezTo>
                    <a:pt x="112" y="605"/>
                    <a:pt x="110" y="645"/>
                    <a:pt x="126" y="672"/>
                  </a:cubicBezTo>
                  <a:cubicBezTo>
                    <a:pt x="136" y="690"/>
                    <a:pt x="180" y="702"/>
                    <a:pt x="180" y="702"/>
                  </a:cubicBezTo>
                  <a:cubicBezTo>
                    <a:pt x="182" y="690"/>
                    <a:pt x="177" y="675"/>
                    <a:pt x="186" y="666"/>
                  </a:cubicBezTo>
                  <a:cubicBezTo>
                    <a:pt x="192" y="660"/>
                    <a:pt x="202" y="671"/>
                    <a:pt x="210" y="672"/>
                  </a:cubicBezTo>
                  <a:cubicBezTo>
                    <a:pt x="238" y="675"/>
                    <a:pt x="266" y="676"/>
                    <a:pt x="294" y="678"/>
                  </a:cubicBezTo>
                  <a:cubicBezTo>
                    <a:pt x="306" y="696"/>
                    <a:pt x="312" y="714"/>
                    <a:pt x="324" y="732"/>
                  </a:cubicBezTo>
                  <a:cubicBezTo>
                    <a:pt x="319" y="769"/>
                    <a:pt x="325" y="795"/>
                    <a:pt x="294" y="816"/>
                  </a:cubicBezTo>
                  <a:cubicBezTo>
                    <a:pt x="287" y="837"/>
                    <a:pt x="284" y="893"/>
                    <a:pt x="300" y="906"/>
                  </a:cubicBezTo>
                  <a:cubicBezTo>
                    <a:pt x="306" y="911"/>
                    <a:pt x="316" y="910"/>
                    <a:pt x="324" y="912"/>
                  </a:cubicBezTo>
                  <a:cubicBezTo>
                    <a:pt x="331" y="932"/>
                    <a:pt x="342" y="1017"/>
                    <a:pt x="354" y="1032"/>
                  </a:cubicBezTo>
                  <a:cubicBezTo>
                    <a:pt x="367" y="1048"/>
                    <a:pt x="396" y="1052"/>
                    <a:pt x="414" y="1056"/>
                  </a:cubicBezTo>
                  <a:cubicBezTo>
                    <a:pt x="444" y="1076"/>
                    <a:pt x="465" y="1105"/>
                    <a:pt x="498" y="1116"/>
                  </a:cubicBezTo>
                  <a:cubicBezTo>
                    <a:pt x="514" y="1114"/>
                    <a:pt x="531" y="1116"/>
                    <a:pt x="546" y="1110"/>
                  </a:cubicBezTo>
                  <a:cubicBezTo>
                    <a:pt x="570" y="1100"/>
                    <a:pt x="549" y="1063"/>
                    <a:pt x="588" y="1050"/>
                  </a:cubicBezTo>
                  <a:cubicBezTo>
                    <a:pt x="616" y="1052"/>
                    <a:pt x="644" y="1051"/>
                    <a:pt x="672" y="1056"/>
                  </a:cubicBezTo>
                  <a:cubicBezTo>
                    <a:pt x="679" y="1057"/>
                    <a:pt x="683" y="1065"/>
                    <a:pt x="690" y="1068"/>
                  </a:cubicBezTo>
                  <a:cubicBezTo>
                    <a:pt x="702" y="1073"/>
                    <a:pt x="726" y="1080"/>
                    <a:pt x="726" y="1080"/>
                  </a:cubicBezTo>
                  <a:cubicBezTo>
                    <a:pt x="810" y="1066"/>
                    <a:pt x="860" y="1019"/>
                    <a:pt x="924" y="966"/>
                  </a:cubicBezTo>
                  <a:cubicBezTo>
                    <a:pt x="943" y="951"/>
                    <a:pt x="962" y="949"/>
                    <a:pt x="984" y="942"/>
                  </a:cubicBezTo>
                  <a:cubicBezTo>
                    <a:pt x="996" y="938"/>
                    <a:pt x="1020" y="930"/>
                    <a:pt x="1020" y="930"/>
                  </a:cubicBezTo>
                  <a:cubicBezTo>
                    <a:pt x="1011" y="903"/>
                    <a:pt x="1017" y="879"/>
                    <a:pt x="1026" y="852"/>
                  </a:cubicBezTo>
                  <a:cubicBezTo>
                    <a:pt x="1030" y="783"/>
                    <a:pt x="1033" y="715"/>
                    <a:pt x="1050" y="648"/>
                  </a:cubicBezTo>
                  <a:cubicBezTo>
                    <a:pt x="1047" y="623"/>
                    <a:pt x="1040" y="560"/>
                    <a:pt x="1008" y="546"/>
                  </a:cubicBezTo>
                  <a:cubicBezTo>
                    <a:pt x="997" y="541"/>
                    <a:pt x="984" y="543"/>
                    <a:pt x="972" y="540"/>
                  </a:cubicBezTo>
                  <a:cubicBezTo>
                    <a:pt x="943" y="533"/>
                    <a:pt x="927" y="519"/>
                    <a:pt x="900" y="510"/>
                  </a:cubicBezTo>
                  <a:cubicBezTo>
                    <a:pt x="878" y="478"/>
                    <a:pt x="882" y="444"/>
                    <a:pt x="870" y="408"/>
                  </a:cubicBezTo>
                  <a:cubicBezTo>
                    <a:pt x="877" y="388"/>
                    <a:pt x="887" y="374"/>
                    <a:pt x="894" y="354"/>
                  </a:cubicBezTo>
                  <a:cubicBezTo>
                    <a:pt x="890" y="299"/>
                    <a:pt x="896" y="278"/>
                    <a:pt x="876" y="234"/>
                  </a:cubicBezTo>
                  <a:cubicBezTo>
                    <a:pt x="868" y="217"/>
                    <a:pt x="828" y="204"/>
                    <a:pt x="828" y="204"/>
                  </a:cubicBezTo>
                  <a:cubicBezTo>
                    <a:pt x="804" y="132"/>
                    <a:pt x="762" y="136"/>
                    <a:pt x="696" y="114"/>
                  </a:cubicBezTo>
                  <a:cubicBezTo>
                    <a:pt x="674" y="92"/>
                    <a:pt x="662" y="66"/>
                    <a:pt x="642" y="42"/>
                  </a:cubicBezTo>
                  <a:cubicBezTo>
                    <a:pt x="627" y="24"/>
                    <a:pt x="588" y="0"/>
                    <a:pt x="588" y="0"/>
                  </a:cubicBezTo>
                  <a:cubicBezTo>
                    <a:pt x="572" y="2"/>
                    <a:pt x="555" y="0"/>
                    <a:pt x="540" y="6"/>
                  </a:cubicBezTo>
                  <a:cubicBezTo>
                    <a:pt x="528" y="11"/>
                    <a:pt x="535" y="38"/>
                    <a:pt x="522" y="42"/>
                  </a:cubicBezTo>
                  <a:cubicBezTo>
                    <a:pt x="501" y="49"/>
                    <a:pt x="478" y="46"/>
                    <a:pt x="456" y="48"/>
                  </a:cubicBezTo>
                  <a:cubicBezTo>
                    <a:pt x="443" y="67"/>
                    <a:pt x="432" y="114"/>
                    <a:pt x="432" y="114"/>
                  </a:cubicBezTo>
                  <a:cubicBezTo>
                    <a:pt x="420" y="112"/>
                    <a:pt x="408" y="110"/>
                    <a:pt x="396" y="108"/>
                  </a:cubicBezTo>
                  <a:cubicBezTo>
                    <a:pt x="386" y="106"/>
                    <a:pt x="372" y="94"/>
                    <a:pt x="366" y="102"/>
                  </a:cubicBezTo>
                  <a:cubicBezTo>
                    <a:pt x="358" y="111"/>
                    <a:pt x="364" y="129"/>
                    <a:pt x="372" y="138"/>
                  </a:cubicBezTo>
                  <a:cubicBezTo>
                    <a:pt x="379" y="146"/>
                    <a:pt x="392" y="141"/>
                    <a:pt x="402" y="144"/>
                  </a:cubicBezTo>
                  <a:cubicBezTo>
                    <a:pt x="414" y="147"/>
                    <a:pt x="438" y="156"/>
                    <a:pt x="438" y="156"/>
                  </a:cubicBezTo>
                  <a:cubicBezTo>
                    <a:pt x="436" y="170"/>
                    <a:pt x="435" y="184"/>
                    <a:pt x="432" y="198"/>
                  </a:cubicBezTo>
                  <a:cubicBezTo>
                    <a:pt x="419" y="255"/>
                    <a:pt x="400" y="257"/>
                    <a:pt x="342" y="264"/>
                  </a:cubicBezTo>
                  <a:cubicBezTo>
                    <a:pt x="347" y="319"/>
                    <a:pt x="360" y="363"/>
                    <a:pt x="306" y="390"/>
                  </a:cubicBezTo>
                  <a:cubicBezTo>
                    <a:pt x="293" y="410"/>
                    <a:pt x="294" y="401"/>
                    <a:pt x="294" y="414"/>
                  </a:cubicBezTo>
                  <a:close/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id="{69C6F7EC-0125-44E2-96E9-63DA72D27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356" y="4215427"/>
              <a:ext cx="1153120" cy="1050353"/>
            </a:xfrm>
            <a:custGeom>
              <a:avLst/>
              <a:gdLst/>
              <a:ahLst/>
              <a:cxnLst>
                <a:cxn ang="0">
                  <a:pos x="36" y="223"/>
                </a:cxn>
                <a:cxn ang="0">
                  <a:pos x="48" y="331"/>
                </a:cxn>
                <a:cxn ang="0">
                  <a:pos x="18" y="403"/>
                </a:cxn>
                <a:cxn ang="0">
                  <a:pos x="0" y="463"/>
                </a:cxn>
                <a:cxn ang="0">
                  <a:pos x="6" y="523"/>
                </a:cxn>
                <a:cxn ang="0">
                  <a:pos x="48" y="595"/>
                </a:cxn>
                <a:cxn ang="0">
                  <a:pos x="84" y="625"/>
                </a:cxn>
                <a:cxn ang="0">
                  <a:pos x="120" y="649"/>
                </a:cxn>
                <a:cxn ang="0">
                  <a:pos x="150" y="703"/>
                </a:cxn>
                <a:cxn ang="0">
                  <a:pos x="132" y="769"/>
                </a:cxn>
                <a:cxn ang="0">
                  <a:pos x="126" y="787"/>
                </a:cxn>
                <a:cxn ang="0">
                  <a:pos x="210" y="841"/>
                </a:cxn>
                <a:cxn ang="0">
                  <a:pos x="234" y="919"/>
                </a:cxn>
                <a:cxn ang="0">
                  <a:pos x="288" y="955"/>
                </a:cxn>
                <a:cxn ang="0">
                  <a:pos x="348" y="997"/>
                </a:cxn>
                <a:cxn ang="0">
                  <a:pos x="426" y="979"/>
                </a:cxn>
                <a:cxn ang="0">
                  <a:pos x="468" y="871"/>
                </a:cxn>
                <a:cxn ang="0">
                  <a:pos x="522" y="841"/>
                </a:cxn>
                <a:cxn ang="0">
                  <a:pos x="480" y="805"/>
                </a:cxn>
                <a:cxn ang="0">
                  <a:pos x="408" y="775"/>
                </a:cxn>
                <a:cxn ang="0">
                  <a:pos x="396" y="757"/>
                </a:cxn>
                <a:cxn ang="0">
                  <a:pos x="378" y="745"/>
                </a:cxn>
                <a:cxn ang="0">
                  <a:pos x="414" y="679"/>
                </a:cxn>
                <a:cxn ang="0">
                  <a:pos x="426" y="613"/>
                </a:cxn>
                <a:cxn ang="0">
                  <a:pos x="402" y="559"/>
                </a:cxn>
                <a:cxn ang="0">
                  <a:pos x="378" y="523"/>
                </a:cxn>
                <a:cxn ang="0">
                  <a:pos x="408" y="475"/>
                </a:cxn>
                <a:cxn ang="0">
                  <a:pos x="426" y="481"/>
                </a:cxn>
                <a:cxn ang="0">
                  <a:pos x="450" y="421"/>
                </a:cxn>
                <a:cxn ang="0">
                  <a:pos x="498" y="409"/>
                </a:cxn>
                <a:cxn ang="0">
                  <a:pos x="534" y="385"/>
                </a:cxn>
                <a:cxn ang="0">
                  <a:pos x="552" y="373"/>
                </a:cxn>
                <a:cxn ang="0">
                  <a:pos x="654" y="307"/>
                </a:cxn>
                <a:cxn ang="0">
                  <a:pos x="672" y="325"/>
                </a:cxn>
                <a:cxn ang="0">
                  <a:pos x="678" y="361"/>
                </a:cxn>
                <a:cxn ang="0">
                  <a:pos x="732" y="373"/>
                </a:cxn>
                <a:cxn ang="0">
                  <a:pos x="774" y="319"/>
                </a:cxn>
                <a:cxn ang="0">
                  <a:pos x="786" y="223"/>
                </a:cxn>
                <a:cxn ang="0">
                  <a:pos x="834" y="181"/>
                </a:cxn>
                <a:cxn ang="0">
                  <a:pos x="768" y="115"/>
                </a:cxn>
                <a:cxn ang="0">
                  <a:pos x="732" y="97"/>
                </a:cxn>
                <a:cxn ang="0">
                  <a:pos x="726" y="79"/>
                </a:cxn>
                <a:cxn ang="0">
                  <a:pos x="678" y="73"/>
                </a:cxn>
                <a:cxn ang="0">
                  <a:pos x="648" y="31"/>
                </a:cxn>
                <a:cxn ang="0">
                  <a:pos x="642" y="7"/>
                </a:cxn>
                <a:cxn ang="0">
                  <a:pos x="624" y="1"/>
                </a:cxn>
                <a:cxn ang="0">
                  <a:pos x="570" y="7"/>
                </a:cxn>
                <a:cxn ang="0">
                  <a:pos x="564" y="25"/>
                </a:cxn>
                <a:cxn ang="0">
                  <a:pos x="534" y="49"/>
                </a:cxn>
                <a:cxn ang="0">
                  <a:pos x="498" y="43"/>
                </a:cxn>
                <a:cxn ang="0">
                  <a:pos x="492" y="25"/>
                </a:cxn>
                <a:cxn ang="0">
                  <a:pos x="462" y="1"/>
                </a:cxn>
                <a:cxn ang="0">
                  <a:pos x="414" y="85"/>
                </a:cxn>
                <a:cxn ang="0">
                  <a:pos x="360" y="79"/>
                </a:cxn>
                <a:cxn ang="0">
                  <a:pos x="354" y="61"/>
                </a:cxn>
                <a:cxn ang="0">
                  <a:pos x="312" y="67"/>
                </a:cxn>
                <a:cxn ang="0">
                  <a:pos x="288" y="103"/>
                </a:cxn>
                <a:cxn ang="0">
                  <a:pos x="216" y="127"/>
                </a:cxn>
                <a:cxn ang="0">
                  <a:pos x="108" y="211"/>
                </a:cxn>
                <a:cxn ang="0">
                  <a:pos x="90" y="217"/>
                </a:cxn>
                <a:cxn ang="0">
                  <a:pos x="24" y="259"/>
                </a:cxn>
              </a:cxnLst>
              <a:rect l="0" t="0" r="r" b="b"/>
              <a:pathLst>
                <a:path w="884" h="997">
                  <a:moveTo>
                    <a:pt x="36" y="223"/>
                  </a:moveTo>
                  <a:cubicBezTo>
                    <a:pt x="28" y="262"/>
                    <a:pt x="8" y="304"/>
                    <a:pt x="48" y="331"/>
                  </a:cubicBezTo>
                  <a:cubicBezTo>
                    <a:pt x="59" y="364"/>
                    <a:pt x="46" y="385"/>
                    <a:pt x="18" y="403"/>
                  </a:cubicBezTo>
                  <a:cubicBezTo>
                    <a:pt x="3" y="447"/>
                    <a:pt x="9" y="427"/>
                    <a:pt x="0" y="463"/>
                  </a:cubicBezTo>
                  <a:cubicBezTo>
                    <a:pt x="2" y="483"/>
                    <a:pt x="0" y="504"/>
                    <a:pt x="6" y="523"/>
                  </a:cubicBezTo>
                  <a:cubicBezTo>
                    <a:pt x="7" y="525"/>
                    <a:pt x="42" y="589"/>
                    <a:pt x="48" y="595"/>
                  </a:cubicBezTo>
                  <a:cubicBezTo>
                    <a:pt x="59" y="606"/>
                    <a:pt x="72" y="615"/>
                    <a:pt x="84" y="625"/>
                  </a:cubicBezTo>
                  <a:cubicBezTo>
                    <a:pt x="95" y="634"/>
                    <a:pt x="120" y="649"/>
                    <a:pt x="120" y="649"/>
                  </a:cubicBezTo>
                  <a:cubicBezTo>
                    <a:pt x="148" y="690"/>
                    <a:pt x="139" y="671"/>
                    <a:pt x="150" y="703"/>
                  </a:cubicBezTo>
                  <a:cubicBezTo>
                    <a:pt x="142" y="745"/>
                    <a:pt x="147" y="723"/>
                    <a:pt x="132" y="769"/>
                  </a:cubicBezTo>
                  <a:cubicBezTo>
                    <a:pt x="130" y="775"/>
                    <a:pt x="126" y="787"/>
                    <a:pt x="126" y="787"/>
                  </a:cubicBezTo>
                  <a:cubicBezTo>
                    <a:pt x="139" y="838"/>
                    <a:pt x="160" y="834"/>
                    <a:pt x="210" y="841"/>
                  </a:cubicBezTo>
                  <a:cubicBezTo>
                    <a:pt x="228" y="868"/>
                    <a:pt x="221" y="890"/>
                    <a:pt x="234" y="919"/>
                  </a:cubicBezTo>
                  <a:cubicBezTo>
                    <a:pt x="242" y="938"/>
                    <a:pt x="270" y="949"/>
                    <a:pt x="288" y="955"/>
                  </a:cubicBezTo>
                  <a:cubicBezTo>
                    <a:pt x="296" y="980"/>
                    <a:pt x="323" y="989"/>
                    <a:pt x="348" y="997"/>
                  </a:cubicBezTo>
                  <a:cubicBezTo>
                    <a:pt x="374" y="992"/>
                    <a:pt x="400" y="984"/>
                    <a:pt x="426" y="979"/>
                  </a:cubicBezTo>
                  <a:cubicBezTo>
                    <a:pt x="439" y="941"/>
                    <a:pt x="456" y="908"/>
                    <a:pt x="468" y="871"/>
                  </a:cubicBezTo>
                  <a:cubicBezTo>
                    <a:pt x="471" y="861"/>
                    <a:pt x="513" y="847"/>
                    <a:pt x="522" y="841"/>
                  </a:cubicBezTo>
                  <a:cubicBezTo>
                    <a:pt x="534" y="804"/>
                    <a:pt x="509" y="813"/>
                    <a:pt x="480" y="805"/>
                  </a:cubicBezTo>
                  <a:cubicBezTo>
                    <a:pt x="452" y="797"/>
                    <a:pt x="431" y="790"/>
                    <a:pt x="408" y="775"/>
                  </a:cubicBezTo>
                  <a:cubicBezTo>
                    <a:pt x="404" y="769"/>
                    <a:pt x="401" y="762"/>
                    <a:pt x="396" y="757"/>
                  </a:cubicBezTo>
                  <a:cubicBezTo>
                    <a:pt x="391" y="752"/>
                    <a:pt x="379" y="752"/>
                    <a:pt x="378" y="745"/>
                  </a:cubicBezTo>
                  <a:cubicBezTo>
                    <a:pt x="367" y="678"/>
                    <a:pt x="373" y="687"/>
                    <a:pt x="414" y="679"/>
                  </a:cubicBezTo>
                  <a:cubicBezTo>
                    <a:pt x="433" y="650"/>
                    <a:pt x="416" y="644"/>
                    <a:pt x="426" y="613"/>
                  </a:cubicBezTo>
                  <a:cubicBezTo>
                    <a:pt x="414" y="531"/>
                    <a:pt x="434" y="596"/>
                    <a:pt x="402" y="559"/>
                  </a:cubicBezTo>
                  <a:cubicBezTo>
                    <a:pt x="393" y="548"/>
                    <a:pt x="378" y="523"/>
                    <a:pt x="378" y="523"/>
                  </a:cubicBezTo>
                  <a:cubicBezTo>
                    <a:pt x="392" y="480"/>
                    <a:pt x="379" y="494"/>
                    <a:pt x="408" y="475"/>
                  </a:cubicBezTo>
                  <a:cubicBezTo>
                    <a:pt x="414" y="477"/>
                    <a:pt x="420" y="483"/>
                    <a:pt x="426" y="481"/>
                  </a:cubicBezTo>
                  <a:cubicBezTo>
                    <a:pt x="448" y="472"/>
                    <a:pt x="436" y="431"/>
                    <a:pt x="450" y="421"/>
                  </a:cubicBezTo>
                  <a:cubicBezTo>
                    <a:pt x="464" y="412"/>
                    <a:pt x="498" y="409"/>
                    <a:pt x="498" y="409"/>
                  </a:cubicBezTo>
                  <a:cubicBezTo>
                    <a:pt x="510" y="401"/>
                    <a:pt x="522" y="393"/>
                    <a:pt x="534" y="385"/>
                  </a:cubicBezTo>
                  <a:cubicBezTo>
                    <a:pt x="540" y="381"/>
                    <a:pt x="552" y="373"/>
                    <a:pt x="552" y="373"/>
                  </a:cubicBezTo>
                  <a:cubicBezTo>
                    <a:pt x="571" y="345"/>
                    <a:pt x="621" y="318"/>
                    <a:pt x="654" y="307"/>
                  </a:cubicBezTo>
                  <a:cubicBezTo>
                    <a:pt x="660" y="313"/>
                    <a:pt x="669" y="317"/>
                    <a:pt x="672" y="325"/>
                  </a:cubicBezTo>
                  <a:cubicBezTo>
                    <a:pt x="677" y="336"/>
                    <a:pt x="669" y="352"/>
                    <a:pt x="678" y="361"/>
                  </a:cubicBezTo>
                  <a:cubicBezTo>
                    <a:pt x="691" y="374"/>
                    <a:pt x="715" y="367"/>
                    <a:pt x="732" y="373"/>
                  </a:cubicBezTo>
                  <a:cubicBezTo>
                    <a:pt x="772" y="346"/>
                    <a:pt x="731" y="333"/>
                    <a:pt x="774" y="319"/>
                  </a:cubicBezTo>
                  <a:cubicBezTo>
                    <a:pt x="794" y="289"/>
                    <a:pt x="776" y="261"/>
                    <a:pt x="786" y="223"/>
                  </a:cubicBezTo>
                  <a:cubicBezTo>
                    <a:pt x="792" y="202"/>
                    <a:pt x="834" y="181"/>
                    <a:pt x="834" y="181"/>
                  </a:cubicBezTo>
                  <a:cubicBezTo>
                    <a:pt x="884" y="106"/>
                    <a:pt x="821" y="119"/>
                    <a:pt x="768" y="115"/>
                  </a:cubicBezTo>
                  <a:cubicBezTo>
                    <a:pt x="757" y="108"/>
                    <a:pt x="741" y="106"/>
                    <a:pt x="732" y="97"/>
                  </a:cubicBezTo>
                  <a:cubicBezTo>
                    <a:pt x="728" y="93"/>
                    <a:pt x="732" y="82"/>
                    <a:pt x="726" y="79"/>
                  </a:cubicBezTo>
                  <a:cubicBezTo>
                    <a:pt x="711" y="72"/>
                    <a:pt x="694" y="75"/>
                    <a:pt x="678" y="73"/>
                  </a:cubicBezTo>
                  <a:cubicBezTo>
                    <a:pt x="676" y="70"/>
                    <a:pt x="651" y="38"/>
                    <a:pt x="648" y="31"/>
                  </a:cubicBezTo>
                  <a:cubicBezTo>
                    <a:pt x="645" y="23"/>
                    <a:pt x="647" y="13"/>
                    <a:pt x="642" y="7"/>
                  </a:cubicBezTo>
                  <a:cubicBezTo>
                    <a:pt x="638" y="2"/>
                    <a:pt x="630" y="3"/>
                    <a:pt x="624" y="1"/>
                  </a:cubicBezTo>
                  <a:cubicBezTo>
                    <a:pt x="606" y="3"/>
                    <a:pt x="587" y="0"/>
                    <a:pt x="570" y="7"/>
                  </a:cubicBezTo>
                  <a:cubicBezTo>
                    <a:pt x="564" y="9"/>
                    <a:pt x="567" y="19"/>
                    <a:pt x="564" y="25"/>
                  </a:cubicBezTo>
                  <a:cubicBezTo>
                    <a:pt x="553" y="47"/>
                    <a:pt x="555" y="42"/>
                    <a:pt x="534" y="49"/>
                  </a:cubicBezTo>
                  <a:cubicBezTo>
                    <a:pt x="522" y="47"/>
                    <a:pt x="509" y="49"/>
                    <a:pt x="498" y="43"/>
                  </a:cubicBezTo>
                  <a:cubicBezTo>
                    <a:pt x="493" y="40"/>
                    <a:pt x="495" y="31"/>
                    <a:pt x="492" y="25"/>
                  </a:cubicBezTo>
                  <a:cubicBezTo>
                    <a:pt x="481" y="3"/>
                    <a:pt x="483" y="8"/>
                    <a:pt x="462" y="1"/>
                  </a:cubicBezTo>
                  <a:cubicBezTo>
                    <a:pt x="421" y="29"/>
                    <a:pt x="454" y="58"/>
                    <a:pt x="414" y="85"/>
                  </a:cubicBezTo>
                  <a:cubicBezTo>
                    <a:pt x="396" y="83"/>
                    <a:pt x="377" y="86"/>
                    <a:pt x="360" y="79"/>
                  </a:cubicBezTo>
                  <a:cubicBezTo>
                    <a:pt x="354" y="77"/>
                    <a:pt x="360" y="63"/>
                    <a:pt x="354" y="61"/>
                  </a:cubicBezTo>
                  <a:cubicBezTo>
                    <a:pt x="340" y="58"/>
                    <a:pt x="326" y="65"/>
                    <a:pt x="312" y="67"/>
                  </a:cubicBezTo>
                  <a:cubicBezTo>
                    <a:pt x="304" y="79"/>
                    <a:pt x="302" y="98"/>
                    <a:pt x="288" y="103"/>
                  </a:cubicBezTo>
                  <a:cubicBezTo>
                    <a:pt x="272" y="108"/>
                    <a:pt x="232" y="116"/>
                    <a:pt x="216" y="127"/>
                  </a:cubicBezTo>
                  <a:cubicBezTo>
                    <a:pt x="175" y="155"/>
                    <a:pt x="143" y="176"/>
                    <a:pt x="108" y="211"/>
                  </a:cubicBezTo>
                  <a:cubicBezTo>
                    <a:pt x="104" y="215"/>
                    <a:pt x="96" y="214"/>
                    <a:pt x="90" y="217"/>
                  </a:cubicBezTo>
                  <a:cubicBezTo>
                    <a:pt x="66" y="229"/>
                    <a:pt x="43" y="240"/>
                    <a:pt x="24" y="259"/>
                  </a:cubicBezTo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B6CBC177-E03C-4516-85F4-15BE2246F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92" y="4362559"/>
              <a:ext cx="1329142" cy="922294"/>
            </a:xfrm>
            <a:custGeom>
              <a:avLst/>
              <a:gdLst/>
              <a:ahLst/>
              <a:cxnLst>
                <a:cxn ang="0">
                  <a:pos x="346" y="79"/>
                </a:cxn>
                <a:cxn ang="0">
                  <a:pos x="256" y="1"/>
                </a:cxn>
                <a:cxn ang="0">
                  <a:pos x="196" y="25"/>
                </a:cxn>
                <a:cxn ang="0">
                  <a:pos x="124" y="79"/>
                </a:cxn>
                <a:cxn ang="0">
                  <a:pos x="64" y="127"/>
                </a:cxn>
                <a:cxn ang="0">
                  <a:pos x="34" y="181"/>
                </a:cxn>
                <a:cxn ang="0">
                  <a:pos x="22" y="343"/>
                </a:cxn>
                <a:cxn ang="0">
                  <a:pos x="106" y="349"/>
                </a:cxn>
                <a:cxn ang="0">
                  <a:pos x="124" y="457"/>
                </a:cxn>
                <a:cxn ang="0">
                  <a:pos x="100" y="463"/>
                </a:cxn>
                <a:cxn ang="0">
                  <a:pos x="130" y="523"/>
                </a:cxn>
                <a:cxn ang="0">
                  <a:pos x="148" y="577"/>
                </a:cxn>
                <a:cxn ang="0">
                  <a:pos x="256" y="685"/>
                </a:cxn>
                <a:cxn ang="0">
                  <a:pos x="298" y="757"/>
                </a:cxn>
                <a:cxn ang="0">
                  <a:pos x="340" y="865"/>
                </a:cxn>
                <a:cxn ang="0">
                  <a:pos x="394" y="871"/>
                </a:cxn>
                <a:cxn ang="0">
                  <a:pos x="454" y="841"/>
                </a:cxn>
                <a:cxn ang="0">
                  <a:pos x="598" y="751"/>
                </a:cxn>
                <a:cxn ang="0">
                  <a:pos x="646" y="805"/>
                </a:cxn>
                <a:cxn ang="0">
                  <a:pos x="724" y="811"/>
                </a:cxn>
                <a:cxn ang="0">
                  <a:pos x="730" y="757"/>
                </a:cxn>
                <a:cxn ang="0">
                  <a:pos x="730" y="763"/>
                </a:cxn>
                <a:cxn ang="0">
                  <a:pos x="808" y="799"/>
                </a:cxn>
                <a:cxn ang="0">
                  <a:pos x="874" y="853"/>
                </a:cxn>
                <a:cxn ang="0">
                  <a:pos x="982" y="823"/>
                </a:cxn>
                <a:cxn ang="0">
                  <a:pos x="1000" y="787"/>
                </a:cxn>
                <a:cxn ang="0">
                  <a:pos x="970" y="727"/>
                </a:cxn>
                <a:cxn ang="0">
                  <a:pos x="880" y="643"/>
                </a:cxn>
                <a:cxn ang="0">
                  <a:pos x="922" y="517"/>
                </a:cxn>
                <a:cxn ang="0">
                  <a:pos x="832" y="469"/>
                </a:cxn>
                <a:cxn ang="0">
                  <a:pos x="766" y="361"/>
                </a:cxn>
                <a:cxn ang="0">
                  <a:pos x="802" y="169"/>
                </a:cxn>
                <a:cxn ang="0">
                  <a:pos x="742" y="73"/>
                </a:cxn>
                <a:cxn ang="0">
                  <a:pos x="610" y="55"/>
                </a:cxn>
                <a:cxn ang="0">
                  <a:pos x="544" y="133"/>
                </a:cxn>
                <a:cxn ang="0">
                  <a:pos x="454" y="67"/>
                </a:cxn>
                <a:cxn ang="0">
                  <a:pos x="382" y="61"/>
                </a:cxn>
              </a:cxnLst>
              <a:rect l="0" t="0" r="r" b="b"/>
              <a:pathLst>
                <a:path w="1018" h="877">
                  <a:moveTo>
                    <a:pt x="406" y="49"/>
                  </a:moveTo>
                  <a:cubicBezTo>
                    <a:pt x="363" y="78"/>
                    <a:pt x="384" y="70"/>
                    <a:pt x="346" y="79"/>
                  </a:cubicBezTo>
                  <a:cubicBezTo>
                    <a:pt x="329" y="62"/>
                    <a:pt x="317" y="39"/>
                    <a:pt x="298" y="25"/>
                  </a:cubicBezTo>
                  <a:cubicBezTo>
                    <a:pt x="285" y="16"/>
                    <a:pt x="269" y="10"/>
                    <a:pt x="256" y="1"/>
                  </a:cubicBezTo>
                  <a:cubicBezTo>
                    <a:pt x="238" y="3"/>
                    <a:pt x="219" y="0"/>
                    <a:pt x="202" y="7"/>
                  </a:cubicBezTo>
                  <a:cubicBezTo>
                    <a:pt x="196" y="9"/>
                    <a:pt x="200" y="20"/>
                    <a:pt x="196" y="25"/>
                  </a:cubicBezTo>
                  <a:cubicBezTo>
                    <a:pt x="191" y="31"/>
                    <a:pt x="183" y="32"/>
                    <a:pt x="178" y="37"/>
                  </a:cubicBezTo>
                  <a:cubicBezTo>
                    <a:pt x="129" y="80"/>
                    <a:pt x="161" y="67"/>
                    <a:pt x="124" y="79"/>
                  </a:cubicBezTo>
                  <a:cubicBezTo>
                    <a:pt x="90" y="131"/>
                    <a:pt x="135" y="70"/>
                    <a:pt x="94" y="103"/>
                  </a:cubicBezTo>
                  <a:cubicBezTo>
                    <a:pt x="55" y="134"/>
                    <a:pt x="109" y="112"/>
                    <a:pt x="64" y="127"/>
                  </a:cubicBezTo>
                  <a:cubicBezTo>
                    <a:pt x="50" y="170"/>
                    <a:pt x="70" y="118"/>
                    <a:pt x="40" y="163"/>
                  </a:cubicBezTo>
                  <a:cubicBezTo>
                    <a:pt x="36" y="168"/>
                    <a:pt x="37" y="175"/>
                    <a:pt x="34" y="181"/>
                  </a:cubicBezTo>
                  <a:cubicBezTo>
                    <a:pt x="0" y="243"/>
                    <a:pt x="18" y="194"/>
                    <a:pt x="4" y="235"/>
                  </a:cubicBezTo>
                  <a:cubicBezTo>
                    <a:pt x="8" y="281"/>
                    <a:pt x="12" y="303"/>
                    <a:pt x="22" y="343"/>
                  </a:cubicBezTo>
                  <a:cubicBezTo>
                    <a:pt x="46" y="335"/>
                    <a:pt x="56" y="328"/>
                    <a:pt x="70" y="307"/>
                  </a:cubicBezTo>
                  <a:cubicBezTo>
                    <a:pt x="97" y="316"/>
                    <a:pt x="93" y="326"/>
                    <a:pt x="106" y="349"/>
                  </a:cubicBezTo>
                  <a:cubicBezTo>
                    <a:pt x="113" y="362"/>
                    <a:pt x="130" y="385"/>
                    <a:pt x="130" y="385"/>
                  </a:cubicBezTo>
                  <a:cubicBezTo>
                    <a:pt x="128" y="409"/>
                    <a:pt x="133" y="435"/>
                    <a:pt x="124" y="457"/>
                  </a:cubicBezTo>
                  <a:cubicBezTo>
                    <a:pt x="121" y="464"/>
                    <a:pt x="113" y="443"/>
                    <a:pt x="106" y="445"/>
                  </a:cubicBezTo>
                  <a:cubicBezTo>
                    <a:pt x="100" y="447"/>
                    <a:pt x="102" y="457"/>
                    <a:pt x="100" y="463"/>
                  </a:cubicBezTo>
                  <a:cubicBezTo>
                    <a:pt x="104" y="481"/>
                    <a:pt x="104" y="501"/>
                    <a:pt x="112" y="517"/>
                  </a:cubicBezTo>
                  <a:cubicBezTo>
                    <a:pt x="115" y="523"/>
                    <a:pt x="126" y="518"/>
                    <a:pt x="130" y="523"/>
                  </a:cubicBezTo>
                  <a:cubicBezTo>
                    <a:pt x="137" y="533"/>
                    <a:pt x="138" y="547"/>
                    <a:pt x="142" y="559"/>
                  </a:cubicBezTo>
                  <a:cubicBezTo>
                    <a:pt x="144" y="565"/>
                    <a:pt x="148" y="577"/>
                    <a:pt x="148" y="577"/>
                  </a:cubicBezTo>
                  <a:cubicBezTo>
                    <a:pt x="183" y="554"/>
                    <a:pt x="222" y="561"/>
                    <a:pt x="256" y="583"/>
                  </a:cubicBezTo>
                  <a:cubicBezTo>
                    <a:pt x="269" y="621"/>
                    <a:pt x="267" y="647"/>
                    <a:pt x="256" y="685"/>
                  </a:cubicBezTo>
                  <a:cubicBezTo>
                    <a:pt x="252" y="697"/>
                    <a:pt x="244" y="721"/>
                    <a:pt x="244" y="721"/>
                  </a:cubicBezTo>
                  <a:cubicBezTo>
                    <a:pt x="262" y="739"/>
                    <a:pt x="277" y="743"/>
                    <a:pt x="298" y="757"/>
                  </a:cubicBezTo>
                  <a:cubicBezTo>
                    <a:pt x="307" y="783"/>
                    <a:pt x="319" y="803"/>
                    <a:pt x="328" y="829"/>
                  </a:cubicBezTo>
                  <a:cubicBezTo>
                    <a:pt x="331" y="837"/>
                    <a:pt x="340" y="865"/>
                    <a:pt x="340" y="865"/>
                  </a:cubicBezTo>
                  <a:cubicBezTo>
                    <a:pt x="352" y="869"/>
                    <a:pt x="376" y="877"/>
                    <a:pt x="376" y="877"/>
                  </a:cubicBezTo>
                  <a:cubicBezTo>
                    <a:pt x="382" y="875"/>
                    <a:pt x="390" y="875"/>
                    <a:pt x="394" y="871"/>
                  </a:cubicBezTo>
                  <a:cubicBezTo>
                    <a:pt x="398" y="867"/>
                    <a:pt x="395" y="857"/>
                    <a:pt x="400" y="853"/>
                  </a:cubicBezTo>
                  <a:cubicBezTo>
                    <a:pt x="414" y="841"/>
                    <a:pt x="436" y="845"/>
                    <a:pt x="454" y="841"/>
                  </a:cubicBezTo>
                  <a:cubicBezTo>
                    <a:pt x="467" y="801"/>
                    <a:pt x="503" y="799"/>
                    <a:pt x="538" y="787"/>
                  </a:cubicBezTo>
                  <a:cubicBezTo>
                    <a:pt x="526" y="728"/>
                    <a:pt x="533" y="738"/>
                    <a:pt x="598" y="751"/>
                  </a:cubicBezTo>
                  <a:cubicBezTo>
                    <a:pt x="627" y="770"/>
                    <a:pt x="614" y="756"/>
                    <a:pt x="628" y="799"/>
                  </a:cubicBezTo>
                  <a:cubicBezTo>
                    <a:pt x="630" y="805"/>
                    <a:pt x="640" y="802"/>
                    <a:pt x="646" y="805"/>
                  </a:cubicBezTo>
                  <a:cubicBezTo>
                    <a:pt x="687" y="826"/>
                    <a:pt x="638" y="811"/>
                    <a:pt x="688" y="823"/>
                  </a:cubicBezTo>
                  <a:cubicBezTo>
                    <a:pt x="700" y="819"/>
                    <a:pt x="712" y="815"/>
                    <a:pt x="724" y="811"/>
                  </a:cubicBezTo>
                  <a:cubicBezTo>
                    <a:pt x="736" y="807"/>
                    <a:pt x="736" y="775"/>
                    <a:pt x="736" y="775"/>
                  </a:cubicBezTo>
                  <a:cubicBezTo>
                    <a:pt x="734" y="769"/>
                    <a:pt x="734" y="761"/>
                    <a:pt x="730" y="757"/>
                  </a:cubicBezTo>
                  <a:cubicBezTo>
                    <a:pt x="726" y="753"/>
                    <a:pt x="712" y="745"/>
                    <a:pt x="712" y="751"/>
                  </a:cubicBezTo>
                  <a:cubicBezTo>
                    <a:pt x="712" y="758"/>
                    <a:pt x="723" y="761"/>
                    <a:pt x="730" y="763"/>
                  </a:cubicBezTo>
                  <a:cubicBezTo>
                    <a:pt x="747" y="769"/>
                    <a:pt x="767" y="769"/>
                    <a:pt x="784" y="775"/>
                  </a:cubicBezTo>
                  <a:cubicBezTo>
                    <a:pt x="800" y="823"/>
                    <a:pt x="776" y="767"/>
                    <a:pt x="808" y="799"/>
                  </a:cubicBezTo>
                  <a:cubicBezTo>
                    <a:pt x="835" y="826"/>
                    <a:pt x="820" y="834"/>
                    <a:pt x="850" y="847"/>
                  </a:cubicBezTo>
                  <a:cubicBezTo>
                    <a:pt x="858" y="850"/>
                    <a:pt x="866" y="851"/>
                    <a:pt x="874" y="853"/>
                  </a:cubicBezTo>
                  <a:cubicBezTo>
                    <a:pt x="886" y="857"/>
                    <a:pt x="910" y="865"/>
                    <a:pt x="910" y="865"/>
                  </a:cubicBezTo>
                  <a:cubicBezTo>
                    <a:pt x="934" y="849"/>
                    <a:pt x="957" y="840"/>
                    <a:pt x="982" y="823"/>
                  </a:cubicBezTo>
                  <a:cubicBezTo>
                    <a:pt x="994" y="815"/>
                    <a:pt x="1018" y="799"/>
                    <a:pt x="1018" y="799"/>
                  </a:cubicBezTo>
                  <a:cubicBezTo>
                    <a:pt x="1012" y="795"/>
                    <a:pt x="1006" y="790"/>
                    <a:pt x="1000" y="787"/>
                  </a:cubicBezTo>
                  <a:cubicBezTo>
                    <a:pt x="994" y="784"/>
                    <a:pt x="985" y="786"/>
                    <a:pt x="982" y="781"/>
                  </a:cubicBezTo>
                  <a:cubicBezTo>
                    <a:pt x="973" y="765"/>
                    <a:pt x="976" y="744"/>
                    <a:pt x="970" y="727"/>
                  </a:cubicBezTo>
                  <a:cubicBezTo>
                    <a:pt x="962" y="660"/>
                    <a:pt x="960" y="669"/>
                    <a:pt x="892" y="661"/>
                  </a:cubicBezTo>
                  <a:cubicBezTo>
                    <a:pt x="888" y="655"/>
                    <a:pt x="880" y="650"/>
                    <a:pt x="880" y="643"/>
                  </a:cubicBezTo>
                  <a:cubicBezTo>
                    <a:pt x="880" y="631"/>
                    <a:pt x="906" y="601"/>
                    <a:pt x="916" y="595"/>
                  </a:cubicBezTo>
                  <a:cubicBezTo>
                    <a:pt x="926" y="564"/>
                    <a:pt x="937" y="550"/>
                    <a:pt x="922" y="517"/>
                  </a:cubicBezTo>
                  <a:cubicBezTo>
                    <a:pt x="917" y="505"/>
                    <a:pt x="870" y="494"/>
                    <a:pt x="868" y="493"/>
                  </a:cubicBezTo>
                  <a:cubicBezTo>
                    <a:pt x="856" y="485"/>
                    <a:pt x="832" y="469"/>
                    <a:pt x="832" y="469"/>
                  </a:cubicBezTo>
                  <a:cubicBezTo>
                    <a:pt x="823" y="441"/>
                    <a:pt x="828" y="421"/>
                    <a:pt x="802" y="403"/>
                  </a:cubicBezTo>
                  <a:cubicBezTo>
                    <a:pt x="794" y="378"/>
                    <a:pt x="781" y="383"/>
                    <a:pt x="766" y="361"/>
                  </a:cubicBezTo>
                  <a:cubicBezTo>
                    <a:pt x="772" y="296"/>
                    <a:pt x="768" y="268"/>
                    <a:pt x="832" y="247"/>
                  </a:cubicBezTo>
                  <a:cubicBezTo>
                    <a:pt x="855" y="212"/>
                    <a:pt x="840" y="182"/>
                    <a:pt x="802" y="169"/>
                  </a:cubicBezTo>
                  <a:cubicBezTo>
                    <a:pt x="795" y="147"/>
                    <a:pt x="798" y="115"/>
                    <a:pt x="784" y="97"/>
                  </a:cubicBezTo>
                  <a:cubicBezTo>
                    <a:pt x="778" y="89"/>
                    <a:pt x="749" y="77"/>
                    <a:pt x="742" y="73"/>
                  </a:cubicBezTo>
                  <a:cubicBezTo>
                    <a:pt x="730" y="66"/>
                    <a:pt x="706" y="49"/>
                    <a:pt x="706" y="49"/>
                  </a:cubicBezTo>
                  <a:cubicBezTo>
                    <a:pt x="674" y="51"/>
                    <a:pt x="642" y="50"/>
                    <a:pt x="610" y="55"/>
                  </a:cubicBezTo>
                  <a:cubicBezTo>
                    <a:pt x="587" y="59"/>
                    <a:pt x="594" y="71"/>
                    <a:pt x="586" y="85"/>
                  </a:cubicBezTo>
                  <a:cubicBezTo>
                    <a:pt x="565" y="122"/>
                    <a:pt x="570" y="115"/>
                    <a:pt x="544" y="133"/>
                  </a:cubicBezTo>
                  <a:cubicBezTo>
                    <a:pt x="510" y="122"/>
                    <a:pt x="530" y="131"/>
                    <a:pt x="490" y="91"/>
                  </a:cubicBezTo>
                  <a:cubicBezTo>
                    <a:pt x="480" y="81"/>
                    <a:pt x="466" y="75"/>
                    <a:pt x="454" y="67"/>
                  </a:cubicBezTo>
                  <a:cubicBezTo>
                    <a:pt x="448" y="63"/>
                    <a:pt x="436" y="55"/>
                    <a:pt x="436" y="55"/>
                  </a:cubicBezTo>
                  <a:cubicBezTo>
                    <a:pt x="418" y="57"/>
                    <a:pt x="399" y="54"/>
                    <a:pt x="382" y="61"/>
                  </a:cubicBezTo>
                  <a:cubicBezTo>
                    <a:pt x="362" y="69"/>
                    <a:pt x="386" y="89"/>
                    <a:pt x="370" y="73"/>
                  </a:cubicBezTo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02B2B035-6F9D-4376-A5F0-436CF3D17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15" y="6868146"/>
              <a:ext cx="757970" cy="393712"/>
            </a:xfrm>
            <a:custGeom>
              <a:avLst/>
              <a:gdLst/>
              <a:ahLst/>
              <a:cxnLst>
                <a:cxn ang="0">
                  <a:pos x="175" y="66"/>
                </a:cxn>
                <a:cxn ang="0">
                  <a:pos x="139" y="96"/>
                </a:cxn>
                <a:cxn ang="0">
                  <a:pos x="133" y="120"/>
                </a:cxn>
                <a:cxn ang="0">
                  <a:pos x="97" y="132"/>
                </a:cxn>
                <a:cxn ang="0">
                  <a:pos x="43" y="156"/>
                </a:cxn>
                <a:cxn ang="0">
                  <a:pos x="49" y="288"/>
                </a:cxn>
                <a:cxn ang="0">
                  <a:pos x="55" y="306"/>
                </a:cxn>
                <a:cxn ang="0">
                  <a:pos x="91" y="330"/>
                </a:cxn>
                <a:cxn ang="0">
                  <a:pos x="103" y="348"/>
                </a:cxn>
                <a:cxn ang="0">
                  <a:pos x="133" y="300"/>
                </a:cxn>
                <a:cxn ang="0">
                  <a:pos x="151" y="294"/>
                </a:cxn>
                <a:cxn ang="0">
                  <a:pos x="205" y="300"/>
                </a:cxn>
                <a:cxn ang="0">
                  <a:pos x="295" y="312"/>
                </a:cxn>
                <a:cxn ang="0">
                  <a:pos x="325" y="288"/>
                </a:cxn>
                <a:cxn ang="0">
                  <a:pos x="379" y="276"/>
                </a:cxn>
                <a:cxn ang="0">
                  <a:pos x="433" y="264"/>
                </a:cxn>
                <a:cxn ang="0">
                  <a:pos x="493" y="210"/>
                </a:cxn>
                <a:cxn ang="0">
                  <a:pos x="529" y="180"/>
                </a:cxn>
                <a:cxn ang="0">
                  <a:pos x="535" y="162"/>
                </a:cxn>
                <a:cxn ang="0">
                  <a:pos x="571" y="138"/>
                </a:cxn>
                <a:cxn ang="0">
                  <a:pos x="553" y="84"/>
                </a:cxn>
                <a:cxn ang="0">
                  <a:pos x="499" y="30"/>
                </a:cxn>
                <a:cxn ang="0">
                  <a:pos x="487" y="12"/>
                </a:cxn>
                <a:cxn ang="0">
                  <a:pos x="451" y="0"/>
                </a:cxn>
                <a:cxn ang="0">
                  <a:pos x="373" y="42"/>
                </a:cxn>
                <a:cxn ang="0">
                  <a:pos x="337" y="30"/>
                </a:cxn>
                <a:cxn ang="0">
                  <a:pos x="319" y="24"/>
                </a:cxn>
                <a:cxn ang="0">
                  <a:pos x="253" y="36"/>
                </a:cxn>
                <a:cxn ang="0">
                  <a:pos x="193" y="42"/>
                </a:cxn>
                <a:cxn ang="0">
                  <a:pos x="175" y="66"/>
                </a:cxn>
              </a:cxnLst>
              <a:rect l="0" t="0" r="r" b="b"/>
              <a:pathLst>
                <a:path w="582" h="374">
                  <a:moveTo>
                    <a:pt x="175" y="66"/>
                  </a:moveTo>
                  <a:cubicBezTo>
                    <a:pt x="186" y="98"/>
                    <a:pt x="168" y="89"/>
                    <a:pt x="139" y="96"/>
                  </a:cubicBezTo>
                  <a:cubicBezTo>
                    <a:pt x="137" y="104"/>
                    <a:pt x="139" y="115"/>
                    <a:pt x="133" y="120"/>
                  </a:cubicBezTo>
                  <a:cubicBezTo>
                    <a:pt x="123" y="128"/>
                    <a:pt x="97" y="132"/>
                    <a:pt x="97" y="132"/>
                  </a:cubicBezTo>
                  <a:cubicBezTo>
                    <a:pt x="71" y="171"/>
                    <a:pt x="83" y="129"/>
                    <a:pt x="43" y="156"/>
                  </a:cubicBezTo>
                  <a:cubicBezTo>
                    <a:pt x="27" y="205"/>
                    <a:pt x="0" y="239"/>
                    <a:pt x="49" y="288"/>
                  </a:cubicBezTo>
                  <a:cubicBezTo>
                    <a:pt x="51" y="294"/>
                    <a:pt x="51" y="302"/>
                    <a:pt x="55" y="306"/>
                  </a:cubicBezTo>
                  <a:cubicBezTo>
                    <a:pt x="65" y="316"/>
                    <a:pt x="91" y="330"/>
                    <a:pt x="91" y="330"/>
                  </a:cubicBezTo>
                  <a:cubicBezTo>
                    <a:pt x="95" y="336"/>
                    <a:pt x="97" y="343"/>
                    <a:pt x="103" y="348"/>
                  </a:cubicBezTo>
                  <a:cubicBezTo>
                    <a:pt x="135" y="374"/>
                    <a:pt x="127" y="311"/>
                    <a:pt x="133" y="300"/>
                  </a:cubicBezTo>
                  <a:cubicBezTo>
                    <a:pt x="136" y="295"/>
                    <a:pt x="145" y="296"/>
                    <a:pt x="151" y="294"/>
                  </a:cubicBezTo>
                  <a:cubicBezTo>
                    <a:pt x="193" y="308"/>
                    <a:pt x="175" y="310"/>
                    <a:pt x="205" y="300"/>
                  </a:cubicBezTo>
                  <a:cubicBezTo>
                    <a:pt x="223" y="247"/>
                    <a:pt x="283" y="263"/>
                    <a:pt x="295" y="312"/>
                  </a:cubicBezTo>
                  <a:cubicBezTo>
                    <a:pt x="355" y="297"/>
                    <a:pt x="293" y="320"/>
                    <a:pt x="325" y="288"/>
                  </a:cubicBezTo>
                  <a:cubicBezTo>
                    <a:pt x="338" y="275"/>
                    <a:pt x="361" y="279"/>
                    <a:pt x="379" y="276"/>
                  </a:cubicBezTo>
                  <a:cubicBezTo>
                    <a:pt x="408" y="257"/>
                    <a:pt x="403" y="274"/>
                    <a:pt x="433" y="264"/>
                  </a:cubicBezTo>
                  <a:cubicBezTo>
                    <a:pt x="445" y="218"/>
                    <a:pt x="462" y="236"/>
                    <a:pt x="493" y="210"/>
                  </a:cubicBezTo>
                  <a:cubicBezTo>
                    <a:pt x="539" y="172"/>
                    <a:pt x="484" y="210"/>
                    <a:pt x="529" y="180"/>
                  </a:cubicBezTo>
                  <a:cubicBezTo>
                    <a:pt x="531" y="174"/>
                    <a:pt x="531" y="166"/>
                    <a:pt x="535" y="162"/>
                  </a:cubicBezTo>
                  <a:cubicBezTo>
                    <a:pt x="545" y="152"/>
                    <a:pt x="571" y="138"/>
                    <a:pt x="571" y="138"/>
                  </a:cubicBezTo>
                  <a:cubicBezTo>
                    <a:pt x="580" y="112"/>
                    <a:pt x="582" y="94"/>
                    <a:pt x="553" y="84"/>
                  </a:cubicBezTo>
                  <a:cubicBezTo>
                    <a:pt x="532" y="53"/>
                    <a:pt x="538" y="43"/>
                    <a:pt x="499" y="30"/>
                  </a:cubicBezTo>
                  <a:cubicBezTo>
                    <a:pt x="495" y="24"/>
                    <a:pt x="493" y="16"/>
                    <a:pt x="487" y="12"/>
                  </a:cubicBezTo>
                  <a:cubicBezTo>
                    <a:pt x="476" y="5"/>
                    <a:pt x="451" y="0"/>
                    <a:pt x="451" y="0"/>
                  </a:cubicBezTo>
                  <a:cubicBezTo>
                    <a:pt x="430" y="31"/>
                    <a:pt x="409" y="35"/>
                    <a:pt x="373" y="42"/>
                  </a:cubicBezTo>
                  <a:cubicBezTo>
                    <a:pt x="361" y="38"/>
                    <a:pt x="349" y="34"/>
                    <a:pt x="337" y="30"/>
                  </a:cubicBezTo>
                  <a:cubicBezTo>
                    <a:pt x="331" y="28"/>
                    <a:pt x="319" y="24"/>
                    <a:pt x="319" y="24"/>
                  </a:cubicBezTo>
                  <a:cubicBezTo>
                    <a:pt x="292" y="42"/>
                    <a:pt x="286" y="43"/>
                    <a:pt x="253" y="36"/>
                  </a:cubicBezTo>
                  <a:cubicBezTo>
                    <a:pt x="233" y="38"/>
                    <a:pt x="212" y="36"/>
                    <a:pt x="193" y="42"/>
                  </a:cubicBezTo>
                  <a:cubicBezTo>
                    <a:pt x="181" y="46"/>
                    <a:pt x="175" y="98"/>
                    <a:pt x="175" y="66"/>
                  </a:cubicBezTo>
                  <a:close/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E5BA217A-61C0-42EC-94DB-500325E72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77" y="4148673"/>
              <a:ext cx="529861" cy="198899"/>
            </a:xfrm>
            <a:custGeom>
              <a:avLst/>
              <a:gdLst/>
              <a:ahLst/>
              <a:cxnLst>
                <a:cxn ang="0">
                  <a:pos x="197" y="6"/>
                </a:cxn>
                <a:cxn ang="0">
                  <a:pos x="167" y="48"/>
                </a:cxn>
                <a:cxn ang="0">
                  <a:pos x="155" y="30"/>
                </a:cxn>
                <a:cxn ang="0">
                  <a:pos x="119" y="18"/>
                </a:cxn>
                <a:cxn ang="0">
                  <a:pos x="59" y="24"/>
                </a:cxn>
                <a:cxn ang="0">
                  <a:pos x="53" y="42"/>
                </a:cxn>
                <a:cxn ang="0">
                  <a:pos x="17" y="66"/>
                </a:cxn>
                <a:cxn ang="0">
                  <a:pos x="29" y="114"/>
                </a:cxn>
                <a:cxn ang="0">
                  <a:pos x="41" y="150"/>
                </a:cxn>
                <a:cxn ang="0">
                  <a:pos x="77" y="174"/>
                </a:cxn>
                <a:cxn ang="0">
                  <a:pos x="143" y="150"/>
                </a:cxn>
                <a:cxn ang="0">
                  <a:pos x="149" y="180"/>
                </a:cxn>
                <a:cxn ang="0">
                  <a:pos x="263" y="162"/>
                </a:cxn>
                <a:cxn ang="0">
                  <a:pos x="323" y="84"/>
                </a:cxn>
                <a:cxn ang="0">
                  <a:pos x="341" y="90"/>
                </a:cxn>
                <a:cxn ang="0">
                  <a:pos x="377" y="78"/>
                </a:cxn>
                <a:cxn ang="0">
                  <a:pos x="395" y="84"/>
                </a:cxn>
                <a:cxn ang="0">
                  <a:pos x="407" y="48"/>
                </a:cxn>
                <a:cxn ang="0">
                  <a:pos x="383" y="12"/>
                </a:cxn>
                <a:cxn ang="0">
                  <a:pos x="347" y="0"/>
                </a:cxn>
                <a:cxn ang="0">
                  <a:pos x="311" y="6"/>
                </a:cxn>
                <a:cxn ang="0">
                  <a:pos x="305" y="24"/>
                </a:cxn>
                <a:cxn ang="0">
                  <a:pos x="287" y="30"/>
                </a:cxn>
                <a:cxn ang="0">
                  <a:pos x="197" y="6"/>
                </a:cxn>
              </a:cxnLst>
              <a:rect l="0" t="0" r="r" b="b"/>
              <a:pathLst>
                <a:path w="407" h="190">
                  <a:moveTo>
                    <a:pt x="197" y="6"/>
                  </a:moveTo>
                  <a:cubicBezTo>
                    <a:pt x="183" y="48"/>
                    <a:pt x="197" y="38"/>
                    <a:pt x="167" y="48"/>
                  </a:cubicBezTo>
                  <a:cubicBezTo>
                    <a:pt x="163" y="42"/>
                    <a:pt x="161" y="34"/>
                    <a:pt x="155" y="30"/>
                  </a:cubicBezTo>
                  <a:cubicBezTo>
                    <a:pt x="144" y="23"/>
                    <a:pt x="119" y="18"/>
                    <a:pt x="119" y="18"/>
                  </a:cubicBezTo>
                  <a:cubicBezTo>
                    <a:pt x="99" y="20"/>
                    <a:pt x="78" y="17"/>
                    <a:pt x="59" y="24"/>
                  </a:cubicBezTo>
                  <a:cubicBezTo>
                    <a:pt x="53" y="26"/>
                    <a:pt x="57" y="37"/>
                    <a:pt x="53" y="42"/>
                  </a:cubicBezTo>
                  <a:cubicBezTo>
                    <a:pt x="40" y="61"/>
                    <a:pt x="36" y="60"/>
                    <a:pt x="17" y="66"/>
                  </a:cubicBezTo>
                  <a:cubicBezTo>
                    <a:pt x="0" y="91"/>
                    <a:pt x="4" y="98"/>
                    <a:pt x="29" y="114"/>
                  </a:cubicBezTo>
                  <a:cubicBezTo>
                    <a:pt x="33" y="126"/>
                    <a:pt x="30" y="143"/>
                    <a:pt x="41" y="150"/>
                  </a:cubicBezTo>
                  <a:cubicBezTo>
                    <a:pt x="53" y="158"/>
                    <a:pt x="77" y="174"/>
                    <a:pt x="77" y="174"/>
                  </a:cubicBezTo>
                  <a:cubicBezTo>
                    <a:pt x="103" y="148"/>
                    <a:pt x="105" y="142"/>
                    <a:pt x="143" y="150"/>
                  </a:cubicBezTo>
                  <a:cubicBezTo>
                    <a:pt x="145" y="160"/>
                    <a:pt x="139" y="177"/>
                    <a:pt x="149" y="180"/>
                  </a:cubicBezTo>
                  <a:cubicBezTo>
                    <a:pt x="183" y="190"/>
                    <a:pt x="229" y="171"/>
                    <a:pt x="263" y="162"/>
                  </a:cubicBezTo>
                  <a:cubicBezTo>
                    <a:pt x="270" y="120"/>
                    <a:pt x="279" y="95"/>
                    <a:pt x="323" y="84"/>
                  </a:cubicBezTo>
                  <a:cubicBezTo>
                    <a:pt x="329" y="86"/>
                    <a:pt x="335" y="91"/>
                    <a:pt x="341" y="90"/>
                  </a:cubicBezTo>
                  <a:cubicBezTo>
                    <a:pt x="354" y="89"/>
                    <a:pt x="377" y="78"/>
                    <a:pt x="377" y="78"/>
                  </a:cubicBezTo>
                  <a:cubicBezTo>
                    <a:pt x="383" y="80"/>
                    <a:pt x="391" y="88"/>
                    <a:pt x="395" y="84"/>
                  </a:cubicBezTo>
                  <a:cubicBezTo>
                    <a:pt x="404" y="75"/>
                    <a:pt x="407" y="48"/>
                    <a:pt x="407" y="48"/>
                  </a:cubicBezTo>
                  <a:cubicBezTo>
                    <a:pt x="401" y="24"/>
                    <a:pt x="406" y="22"/>
                    <a:pt x="383" y="12"/>
                  </a:cubicBezTo>
                  <a:cubicBezTo>
                    <a:pt x="371" y="7"/>
                    <a:pt x="347" y="0"/>
                    <a:pt x="347" y="0"/>
                  </a:cubicBezTo>
                  <a:cubicBezTo>
                    <a:pt x="335" y="2"/>
                    <a:pt x="322" y="0"/>
                    <a:pt x="311" y="6"/>
                  </a:cubicBezTo>
                  <a:cubicBezTo>
                    <a:pt x="306" y="9"/>
                    <a:pt x="309" y="20"/>
                    <a:pt x="305" y="24"/>
                  </a:cubicBezTo>
                  <a:cubicBezTo>
                    <a:pt x="301" y="28"/>
                    <a:pt x="293" y="28"/>
                    <a:pt x="287" y="30"/>
                  </a:cubicBezTo>
                  <a:cubicBezTo>
                    <a:pt x="198" y="17"/>
                    <a:pt x="284" y="6"/>
                    <a:pt x="197" y="6"/>
                  </a:cubicBezTo>
                  <a:close/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362E000-C08A-4A95-977D-7923FD4D036A}"/>
                </a:ext>
              </a:extLst>
            </p:cNvPr>
            <p:cNvSpPr txBox="1"/>
            <p:nvPr/>
          </p:nvSpPr>
          <p:spPr>
            <a:xfrm>
              <a:off x="2880550" y="3838881"/>
              <a:ext cx="199986" cy="321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197" b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F27E1B68-2508-4858-946E-A7271691BE1F}"/>
                </a:ext>
              </a:extLst>
            </p:cNvPr>
            <p:cNvSpPr txBox="1"/>
            <p:nvPr/>
          </p:nvSpPr>
          <p:spPr>
            <a:xfrm>
              <a:off x="2865742" y="3704553"/>
              <a:ext cx="854523" cy="229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84" dirty="0" err="1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K_Gangleng</a:t>
              </a:r>
              <a:endParaRPr lang="ko-KR" altLang="en-US" sz="684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CEEFC6C9-600B-43E4-89B6-E7940F1E771F}"/>
                </a:ext>
              </a:extLst>
            </p:cNvPr>
            <p:cNvSpPr txBox="1"/>
            <p:nvPr/>
          </p:nvSpPr>
          <p:spPr>
            <a:xfrm>
              <a:off x="1847704" y="4142445"/>
              <a:ext cx="674665" cy="229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84" dirty="0" err="1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K_icheon</a:t>
              </a:r>
              <a:endParaRPr lang="ko-KR" altLang="en-US" sz="684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95F67CC-F861-4CA4-A638-7BFEB60E5C3C}"/>
                </a:ext>
              </a:extLst>
            </p:cNvPr>
            <p:cNvSpPr txBox="1"/>
            <p:nvPr/>
          </p:nvSpPr>
          <p:spPr>
            <a:xfrm>
              <a:off x="1586015" y="4672246"/>
              <a:ext cx="858007" cy="229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84" dirty="0" err="1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K_cheonyang</a:t>
              </a:r>
              <a:endParaRPr lang="ko-KR" altLang="en-US" sz="684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EAD9E0E1-D792-4058-96E3-77856CC7EB46}"/>
                </a:ext>
              </a:extLst>
            </p:cNvPr>
            <p:cNvSpPr txBox="1"/>
            <p:nvPr/>
          </p:nvSpPr>
          <p:spPr>
            <a:xfrm>
              <a:off x="1120142" y="6967256"/>
              <a:ext cx="620685" cy="229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84" dirty="0" err="1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K_Jeju</a:t>
              </a:r>
              <a:endParaRPr lang="ko-KR" altLang="en-US" sz="684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205" name="타원 204">
              <a:extLst>
                <a:ext uri="{FF2B5EF4-FFF2-40B4-BE49-F238E27FC236}">
                  <a16:creationId xmlns:a16="http://schemas.microsoft.com/office/drawing/2014/main" id="{220F2DC0-CCDE-43C7-A023-BC1EBA263745}"/>
                </a:ext>
              </a:extLst>
            </p:cNvPr>
            <p:cNvSpPr/>
            <p:nvPr/>
          </p:nvSpPr>
          <p:spPr>
            <a:xfrm>
              <a:off x="1597400" y="4755615"/>
              <a:ext cx="45719" cy="45719"/>
            </a:xfrm>
            <a:prstGeom prst="ellipse">
              <a:avLst/>
            </a:prstGeom>
            <a:solidFill>
              <a:srgbClr val="5B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06" name="타원 205">
              <a:extLst>
                <a:ext uri="{FF2B5EF4-FFF2-40B4-BE49-F238E27FC236}">
                  <a16:creationId xmlns:a16="http://schemas.microsoft.com/office/drawing/2014/main" id="{7E6EE064-CD68-4696-9410-F8C4814561DE}"/>
                </a:ext>
              </a:extLst>
            </p:cNvPr>
            <p:cNvSpPr/>
            <p:nvPr/>
          </p:nvSpPr>
          <p:spPr>
            <a:xfrm>
              <a:off x="2285336" y="4220415"/>
              <a:ext cx="45719" cy="45719"/>
            </a:xfrm>
            <a:prstGeom prst="ellipse">
              <a:avLst/>
            </a:prstGeom>
            <a:solidFill>
              <a:srgbClr val="F21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07" name="타원 206">
              <a:extLst>
                <a:ext uri="{FF2B5EF4-FFF2-40B4-BE49-F238E27FC236}">
                  <a16:creationId xmlns:a16="http://schemas.microsoft.com/office/drawing/2014/main" id="{97FE28C5-1FAD-4B92-BFD4-ED8545320CFD}"/>
                </a:ext>
              </a:extLst>
            </p:cNvPr>
            <p:cNvSpPr/>
            <p:nvPr/>
          </p:nvSpPr>
          <p:spPr>
            <a:xfrm>
              <a:off x="3303739" y="3782848"/>
              <a:ext cx="45719" cy="45719"/>
            </a:xfrm>
            <a:prstGeom prst="ellipse">
              <a:avLst/>
            </a:prstGeom>
            <a:solidFill>
              <a:srgbClr val="F21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08" name="타원 207">
              <a:extLst>
                <a:ext uri="{FF2B5EF4-FFF2-40B4-BE49-F238E27FC236}">
                  <a16:creationId xmlns:a16="http://schemas.microsoft.com/office/drawing/2014/main" id="{5125678D-1325-4F4F-9C66-B415E438DEB7}"/>
                </a:ext>
              </a:extLst>
            </p:cNvPr>
            <p:cNvSpPr/>
            <p:nvPr/>
          </p:nvSpPr>
          <p:spPr>
            <a:xfrm>
              <a:off x="1565717" y="7036015"/>
              <a:ext cx="45719" cy="45719"/>
            </a:xfrm>
            <a:prstGeom prst="ellipse">
              <a:avLst/>
            </a:prstGeom>
            <a:solidFill>
              <a:srgbClr val="F21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grpSp>
          <p:nvGrpSpPr>
            <p:cNvPr id="211" name="그룹 210">
              <a:extLst>
                <a:ext uri="{FF2B5EF4-FFF2-40B4-BE49-F238E27FC236}">
                  <a16:creationId xmlns:a16="http://schemas.microsoft.com/office/drawing/2014/main" id="{6C3CC3BA-38E5-4D22-BED1-02A994EF73C7}"/>
                </a:ext>
              </a:extLst>
            </p:cNvPr>
            <p:cNvGrpSpPr/>
            <p:nvPr/>
          </p:nvGrpSpPr>
          <p:grpSpPr>
            <a:xfrm>
              <a:off x="2537159" y="6606848"/>
              <a:ext cx="625317" cy="229621"/>
              <a:chOff x="2537159" y="6606848"/>
              <a:chExt cx="625317" cy="229621"/>
            </a:xfrm>
          </p:grpSpPr>
          <p:sp>
            <p:nvSpPr>
              <p:cNvPr id="209" name="타원 208">
                <a:extLst>
                  <a:ext uri="{FF2B5EF4-FFF2-40B4-BE49-F238E27FC236}">
                    <a16:creationId xmlns:a16="http://schemas.microsoft.com/office/drawing/2014/main" id="{8521A097-7367-4634-926B-C50BFF5E997D}"/>
                  </a:ext>
                </a:extLst>
              </p:cNvPr>
              <p:cNvSpPr/>
              <p:nvPr/>
            </p:nvSpPr>
            <p:spPr>
              <a:xfrm>
                <a:off x="2537159" y="6645802"/>
                <a:ext cx="137537" cy="137537"/>
              </a:xfrm>
              <a:prstGeom prst="ellipse">
                <a:avLst/>
              </a:prstGeom>
              <a:solidFill>
                <a:srgbClr val="F21B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39" dirty="0">
                  <a:latin typeface="G마켓 산스 TTF Medium" panose="02000000000000000000" pitchFamily="2" charset="-127"/>
                  <a:ea typeface="G마켓 산스 TTF Light" panose="02000000000000000000" pitchFamily="2" charset="-127"/>
                </a:endParaRP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44EBA0EB-936D-4F3D-A841-0F38D8A8ABCB}"/>
                  </a:ext>
                </a:extLst>
              </p:cNvPr>
              <p:cNvSpPr txBox="1"/>
              <p:nvPr/>
            </p:nvSpPr>
            <p:spPr>
              <a:xfrm>
                <a:off x="2609707" y="6606848"/>
                <a:ext cx="552769" cy="22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84" dirty="0">
                    <a:latin typeface="G마켓 산스 TTF Medium" panose="02000000000000000000" pitchFamily="2" charset="-127"/>
                    <a:ea typeface="G마켓 산스 TTF Medium" panose="02000000000000000000" pitchFamily="2" charset="-127"/>
                  </a:rPr>
                  <a:t>KSWC</a:t>
                </a:r>
                <a:endParaRPr lang="ko-KR" altLang="en-US" sz="684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endParaRPr>
              </a:p>
            </p:txBody>
          </p:sp>
        </p:grpSp>
        <p:grpSp>
          <p:nvGrpSpPr>
            <p:cNvPr id="212" name="그룹 211">
              <a:extLst>
                <a:ext uri="{FF2B5EF4-FFF2-40B4-BE49-F238E27FC236}">
                  <a16:creationId xmlns:a16="http://schemas.microsoft.com/office/drawing/2014/main" id="{50990409-7384-48FD-8211-2043CDD604A3}"/>
                </a:ext>
              </a:extLst>
            </p:cNvPr>
            <p:cNvGrpSpPr/>
            <p:nvPr/>
          </p:nvGrpSpPr>
          <p:grpSpPr>
            <a:xfrm>
              <a:off x="2537159" y="6802306"/>
              <a:ext cx="625317" cy="229621"/>
              <a:chOff x="2537159" y="6606848"/>
              <a:chExt cx="625317" cy="229621"/>
            </a:xfrm>
          </p:grpSpPr>
          <p:sp>
            <p:nvSpPr>
              <p:cNvPr id="213" name="타원 212">
                <a:extLst>
                  <a:ext uri="{FF2B5EF4-FFF2-40B4-BE49-F238E27FC236}">
                    <a16:creationId xmlns:a16="http://schemas.microsoft.com/office/drawing/2014/main" id="{6C85A4FC-E0EB-4679-ACC0-5D293DABC4DA}"/>
                  </a:ext>
                </a:extLst>
              </p:cNvPr>
              <p:cNvSpPr/>
              <p:nvPr/>
            </p:nvSpPr>
            <p:spPr>
              <a:xfrm>
                <a:off x="2537159" y="6645802"/>
                <a:ext cx="137537" cy="137537"/>
              </a:xfrm>
              <a:prstGeom prst="ellipse">
                <a:avLst/>
              </a:prstGeom>
              <a:solidFill>
                <a:srgbClr val="5B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39" dirty="0">
                  <a:latin typeface="G마켓 산스 TTF Medium" panose="02000000000000000000" pitchFamily="2" charset="-127"/>
                  <a:ea typeface="G마켓 산스 TTF Light" panose="02000000000000000000" pitchFamily="2" charset="-127"/>
                </a:endParaRP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98F1C7B5-8999-4326-8C07-3DCC66D52823}"/>
                  </a:ext>
                </a:extLst>
              </p:cNvPr>
              <p:cNvSpPr txBox="1"/>
              <p:nvPr/>
            </p:nvSpPr>
            <p:spPr>
              <a:xfrm>
                <a:off x="2609707" y="6606848"/>
                <a:ext cx="552769" cy="22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84" dirty="0">
                    <a:latin typeface="G마켓 산스 TTF Medium" panose="02000000000000000000" pitchFamily="2" charset="-127"/>
                    <a:ea typeface="G마켓 산스 TTF Medium" panose="02000000000000000000" pitchFamily="2" charset="-127"/>
                  </a:rPr>
                  <a:t>KMA</a:t>
                </a:r>
                <a:endParaRPr lang="ko-KR" altLang="en-US" sz="684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endParaRPr>
              </a:p>
            </p:txBody>
          </p:sp>
        </p:grpSp>
      </p:grpSp>
      <p:graphicFrame>
        <p:nvGraphicFramePr>
          <p:cNvPr id="228" name="표 228">
            <a:extLst>
              <a:ext uri="{FF2B5EF4-FFF2-40B4-BE49-F238E27FC236}">
                <a16:creationId xmlns:a16="http://schemas.microsoft.com/office/drawing/2014/main" id="{BBEC1BBA-8846-4DF9-9124-79F0EA875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040848"/>
              </p:ext>
            </p:extLst>
          </p:nvPr>
        </p:nvGraphicFramePr>
        <p:xfrm>
          <a:off x="5028357" y="4493438"/>
          <a:ext cx="3777493" cy="2088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03">
                  <a:extLst>
                    <a:ext uri="{9D8B030D-6E8A-4147-A177-3AD203B41FA5}">
                      <a16:colId xmlns:a16="http://schemas.microsoft.com/office/drawing/2014/main" val="1783223327"/>
                    </a:ext>
                  </a:extLst>
                </a:gridCol>
                <a:gridCol w="548765">
                  <a:extLst>
                    <a:ext uri="{9D8B030D-6E8A-4147-A177-3AD203B41FA5}">
                      <a16:colId xmlns:a16="http://schemas.microsoft.com/office/drawing/2014/main" val="3914543443"/>
                    </a:ext>
                  </a:extLst>
                </a:gridCol>
                <a:gridCol w="548765">
                  <a:extLst>
                    <a:ext uri="{9D8B030D-6E8A-4147-A177-3AD203B41FA5}">
                      <a16:colId xmlns:a16="http://schemas.microsoft.com/office/drawing/2014/main" val="571284844"/>
                    </a:ext>
                  </a:extLst>
                </a:gridCol>
                <a:gridCol w="548765">
                  <a:extLst>
                    <a:ext uri="{9D8B030D-6E8A-4147-A177-3AD203B41FA5}">
                      <a16:colId xmlns:a16="http://schemas.microsoft.com/office/drawing/2014/main" val="2976500545"/>
                    </a:ext>
                  </a:extLst>
                </a:gridCol>
                <a:gridCol w="548765">
                  <a:extLst>
                    <a:ext uri="{9D8B030D-6E8A-4147-A177-3AD203B41FA5}">
                      <a16:colId xmlns:a16="http://schemas.microsoft.com/office/drawing/2014/main" val="2658577624"/>
                    </a:ext>
                  </a:extLst>
                </a:gridCol>
                <a:gridCol w="548765">
                  <a:extLst>
                    <a:ext uri="{9D8B030D-6E8A-4147-A177-3AD203B41FA5}">
                      <a16:colId xmlns:a16="http://schemas.microsoft.com/office/drawing/2014/main" val="4164006365"/>
                    </a:ext>
                  </a:extLst>
                </a:gridCol>
                <a:gridCol w="548765">
                  <a:extLst>
                    <a:ext uri="{9D8B030D-6E8A-4147-A177-3AD203B41FA5}">
                      <a16:colId xmlns:a16="http://schemas.microsoft.com/office/drawing/2014/main" val="2787598665"/>
                    </a:ext>
                  </a:extLst>
                </a:gridCol>
              </a:tblGrid>
              <a:tr h="41304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date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err="1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Kp</a:t>
                      </a:r>
                      <a:endParaRPr lang="ko-KR" altLang="en-US" sz="1500" b="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G마켓 산스 Medium" panose="02000000000000000000" pitchFamily="50" charset="-127"/>
                        <a:ea typeface="G마켓 산스 Medium" panose="02000000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G마켓 산스 Medium" panose="02000000000000000000" pitchFamily="50" charset="-127"/>
                        <a:ea typeface="G마켓 산스 Medium" panose="02000000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K</a:t>
                      </a:r>
                      <a:endParaRPr lang="ko-KR" altLang="en-US" sz="1500" b="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G마켓 산스 Medium" panose="02000000000000000000" pitchFamily="50" charset="-127"/>
                        <a:ea typeface="G마켓 산스 Medium" panose="02000000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G마켓 산스 Medium" panose="02000000000000000000" pitchFamily="50" charset="-127"/>
                        <a:ea typeface="G마켓 산스 Medium" panose="02000000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262216"/>
                  </a:ext>
                </a:extLst>
              </a:tr>
              <a:tr h="41877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Medium" panose="02000000000000000000" pitchFamily="50" charset="-127"/>
                        <a:ea typeface="G마켓 산스 Medium" panose="020000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Kp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=4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G1-G2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G3-G5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K=4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G1-G2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G3-G5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139867"/>
                  </a:ext>
                </a:extLst>
              </a:tr>
              <a:tr h="4187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1d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30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20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37569"/>
                  </a:ext>
                </a:extLst>
              </a:tr>
              <a:tr h="4187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2d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50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20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40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41000"/>
                  </a:ext>
                </a:extLst>
              </a:tr>
              <a:tr h="4187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3d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60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40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20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50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20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83518"/>
                  </a:ext>
                </a:extLst>
              </a:tr>
            </a:tbl>
          </a:graphicData>
        </a:graphic>
      </p:graphicFrame>
      <p:sp>
        <p:nvSpPr>
          <p:cNvPr id="231" name="직사각형 17">
            <a:extLst>
              <a:ext uri="{FF2B5EF4-FFF2-40B4-BE49-F238E27FC236}">
                <a16:creationId xmlns:a16="http://schemas.microsoft.com/office/drawing/2014/main" id="{56F678EF-867D-4AC9-8CE8-20F9FB36E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127839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New Forecast - Local-K index</a:t>
            </a:r>
          </a:p>
        </p:txBody>
      </p: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22489D25-5FE3-4C28-AE38-BC6C0343B36A}"/>
              </a:ext>
            </a:extLst>
          </p:cNvPr>
          <p:cNvGrpSpPr/>
          <p:nvPr/>
        </p:nvGrpSpPr>
        <p:grpSpPr>
          <a:xfrm>
            <a:off x="1051484" y="4008306"/>
            <a:ext cx="293197" cy="628476"/>
            <a:chOff x="1183934" y="4857760"/>
            <a:chExt cx="285752" cy="714380"/>
          </a:xfrm>
        </p:grpSpPr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2521FA36-2FB8-41A1-8538-CF65C3AEBD2D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0" name="직사각형 149">
              <a:extLst>
                <a:ext uri="{FF2B5EF4-FFF2-40B4-BE49-F238E27FC236}">
                  <a16:creationId xmlns:a16="http://schemas.microsoft.com/office/drawing/2014/main" id="{0F9E8B19-21AB-4CBF-8F34-22E7AA089B71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1" name="직사각형 150">
              <a:extLst>
                <a:ext uri="{FF2B5EF4-FFF2-40B4-BE49-F238E27FC236}">
                  <a16:creationId xmlns:a16="http://schemas.microsoft.com/office/drawing/2014/main" id="{A27B5106-A8F3-4C5C-A74C-9C6A61D0C0E9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2" name="직사각형 151">
              <a:extLst>
                <a:ext uri="{FF2B5EF4-FFF2-40B4-BE49-F238E27FC236}">
                  <a16:creationId xmlns:a16="http://schemas.microsoft.com/office/drawing/2014/main" id="{420C52DE-A976-4F74-A377-847D714842CA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7" name="직사각형 156">
              <a:extLst>
                <a:ext uri="{FF2B5EF4-FFF2-40B4-BE49-F238E27FC236}">
                  <a16:creationId xmlns:a16="http://schemas.microsoft.com/office/drawing/2014/main" id="{C1198AA6-D3BA-42BD-BEF4-C7C55FD46BE8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8" name="직사각형 157">
              <a:extLst>
                <a:ext uri="{FF2B5EF4-FFF2-40B4-BE49-F238E27FC236}">
                  <a16:creationId xmlns:a16="http://schemas.microsoft.com/office/drawing/2014/main" id="{3E70A4A8-0DC9-4795-AB49-098C56041419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9" name="직사각형 158">
              <a:extLst>
                <a:ext uri="{FF2B5EF4-FFF2-40B4-BE49-F238E27FC236}">
                  <a16:creationId xmlns:a16="http://schemas.microsoft.com/office/drawing/2014/main" id="{9210E791-FF8C-4CE0-9372-74FD8E59E64A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0" name="직사각형 159">
              <a:extLst>
                <a:ext uri="{FF2B5EF4-FFF2-40B4-BE49-F238E27FC236}">
                  <a16:creationId xmlns:a16="http://schemas.microsoft.com/office/drawing/2014/main" id="{E4D4C7E7-4E1F-45BB-A688-3D6D4287849D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31B92944-981C-47B7-B96F-21514A6F2AF2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2" name="직사각형 161">
              <a:extLst>
                <a:ext uri="{FF2B5EF4-FFF2-40B4-BE49-F238E27FC236}">
                  <a16:creationId xmlns:a16="http://schemas.microsoft.com/office/drawing/2014/main" id="{2EDD8426-5870-4CC8-8F66-1DB8C2BF2F94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9BD38C2E-969C-4389-B5A5-25A16591C0B8}"/>
              </a:ext>
            </a:extLst>
          </p:cNvPr>
          <p:cNvGrpSpPr/>
          <p:nvPr/>
        </p:nvGrpSpPr>
        <p:grpSpPr>
          <a:xfrm>
            <a:off x="2114677" y="3498944"/>
            <a:ext cx="293197" cy="628476"/>
            <a:chOff x="1183934" y="4857760"/>
            <a:chExt cx="285752" cy="714380"/>
          </a:xfrm>
        </p:grpSpPr>
        <p:sp>
          <p:nvSpPr>
            <p:cNvPr id="164" name="직사각형 163">
              <a:extLst>
                <a:ext uri="{FF2B5EF4-FFF2-40B4-BE49-F238E27FC236}">
                  <a16:creationId xmlns:a16="http://schemas.microsoft.com/office/drawing/2014/main" id="{EC5E9CB7-13EE-47EB-AC6F-A96639E1396A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5" name="직사각형 164">
              <a:extLst>
                <a:ext uri="{FF2B5EF4-FFF2-40B4-BE49-F238E27FC236}">
                  <a16:creationId xmlns:a16="http://schemas.microsoft.com/office/drawing/2014/main" id="{5B716F84-56ED-486E-9328-DAC215DD2F5E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6" name="직사각형 165">
              <a:extLst>
                <a:ext uri="{FF2B5EF4-FFF2-40B4-BE49-F238E27FC236}">
                  <a16:creationId xmlns:a16="http://schemas.microsoft.com/office/drawing/2014/main" id="{E7E64327-1C39-4211-9755-DBFBBE13FD63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7" name="직사각형 166">
              <a:extLst>
                <a:ext uri="{FF2B5EF4-FFF2-40B4-BE49-F238E27FC236}">
                  <a16:creationId xmlns:a16="http://schemas.microsoft.com/office/drawing/2014/main" id="{8EBD18DA-DD11-4F5B-9A1C-359A05B280E7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8" name="직사각형 167">
              <a:extLst>
                <a:ext uri="{FF2B5EF4-FFF2-40B4-BE49-F238E27FC236}">
                  <a16:creationId xmlns:a16="http://schemas.microsoft.com/office/drawing/2014/main" id="{746E3C40-52B6-429E-8F4D-8AC46C559F9B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9" name="직사각형 168">
              <a:extLst>
                <a:ext uri="{FF2B5EF4-FFF2-40B4-BE49-F238E27FC236}">
                  <a16:creationId xmlns:a16="http://schemas.microsoft.com/office/drawing/2014/main" id="{51E4E9AE-09CC-4BB2-95D9-CB87AE56CBC2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0" name="직사각형 169">
              <a:extLst>
                <a:ext uri="{FF2B5EF4-FFF2-40B4-BE49-F238E27FC236}">
                  <a16:creationId xmlns:a16="http://schemas.microsoft.com/office/drawing/2014/main" id="{80283C03-0228-4873-A8B9-05FE79BEA893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1" name="직사각형 170">
              <a:extLst>
                <a:ext uri="{FF2B5EF4-FFF2-40B4-BE49-F238E27FC236}">
                  <a16:creationId xmlns:a16="http://schemas.microsoft.com/office/drawing/2014/main" id="{FC22250A-329C-4800-9E9F-6F0FEE0DFA7B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2" name="직사각형 171">
              <a:extLst>
                <a:ext uri="{FF2B5EF4-FFF2-40B4-BE49-F238E27FC236}">
                  <a16:creationId xmlns:a16="http://schemas.microsoft.com/office/drawing/2014/main" id="{D3A9ADD7-EA16-4A1B-959A-E4FDEEB7A74C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3" name="직사각형 172">
              <a:extLst>
                <a:ext uri="{FF2B5EF4-FFF2-40B4-BE49-F238E27FC236}">
                  <a16:creationId xmlns:a16="http://schemas.microsoft.com/office/drawing/2014/main" id="{370EBF96-2279-4A96-BDFB-3870A1361158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FB0BC074-69B0-4A7A-AB5D-E246A51B81F3}"/>
              </a:ext>
            </a:extLst>
          </p:cNvPr>
          <p:cNvGrpSpPr/>
          <p:nvPr/>
        </p:nvGrpSpPr>
        <p:grpSpPr>
          <a:xfrm>
            <a:off x="3046956" y="3068336"/>
            <a:ext cx="293197" cy="628476"/>
            <a:chOff x="1183934" y="4857760"/>
            <a:chExt cx="285752" cy="714380"/>
          </a:xfrm>
        </p:grpSpPr>
        <p:sp>
          <p:nvSpPr>
            <p:cNvPr id="175" name="직사각형 174">
              <a:extLst>
                <a:ext uri="{FF2B5EF4-FFF2-40B4-BE49-F238E27FC236}">
                  <a16:creationId xmlns:a16="http://schemas.microsoft.com/office/drawing/2014/main" id="{D8637038-5EDC-4120-84D5-320D8FE9096E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6" name="직사각형 175">
              <a:extLst>
                <a:ext uri="{FF2B5EF4-FFF2-40B4-BE49-F238E27FC236}">
                  <a16:creationId xmlns:a16="http://schemas.microsoft.com/office/drawing/2014/main" id="{5CBB4E87-9B27-4E4C-8BD8-007C466C6DAA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7" name="직사각형 176">
              <a:extLst>
                <a:ext uri="{FF2B5EF4-FFF2-40B4-BE49-F238E27FC236}">
                  <a16:creationId xmlns:a16="http://schemas.microsoft.com/office/drawing/2014/main" id="{A246C602-4EB0-49C6-B9E5-45A33ED27693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8" name="직사각형 177">
              <a:extLst>
                <a:ext uri="{FF2B5EF4-FFF2-40B4-BE49-F238E27FC236}">
                  <a16:creationId xmlns:a16="http://schemas.microsoft.com/office/drawing/2014/main" id="{8FCC96A4-B733-4C31-9661-3B7049978FB5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9" name="직사각형 178">
              <a:extLst>
                <a:ext uri="{FF2B5EF4-FFF2-40B4-BE49-F238E27FC236}">
                  <a16:creationId xmlns:a16="http://schemas.microsoft.com/office/drawing/2014/main" id="{93DAA4A6-BD8F-4896-9B9E-CD7E7C0D17D4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0" name="직사각형 179">
              <a:extLst>
                <a:ext uri="{FF2B5EF4-FFF2-40B4-BE49-F238E27FC236}">
                  <a16:creationId xmlns:a16="http://schemas.microsoft.com/office/drawing/2014/main" id="{419835EB-17A8-470F-AAE6-A224A1AAE3EA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1" name="직사각형 180">
              <a:extLst>
                <a:ext uri="{FF2B5EF4-FFF2-40B4-BE49-F238E27FC236}">
                  <a16:creationId xmlns:a16="http://schemas.microsoft.com/office/drawing/2014/main" id="{C082C38B-4B5D-47D9-B4C0-41C28755EE4B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2" name="직사각형 181">
              <a:extLst>
                <a:ext uri="{FF2B5EF4-FFF2-40B4-BE49-F238E27FC236}">
                  <a16:creationId xmlns:a16="http://schemas.microsoft.com/office/drawing/2014/main" id="{CC14CD9D-A09B-4D7D-9B26-7B0ADC71EBF9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3" name="직사각형 182">
              <a:extLst>
                <a:ext uri="{FF2B5EF4-FFF2-40B4-BE49-F238E27FC236}">
                  <a16:creationId xmlns:a16="http://schemas.microsoft.com/office/drawing/2014/main" id="{5A83BAEF-06A3-41C0-A394-B6C038D73405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4" name="직사각형 183">
              <a:extLst>
                <a:ext uri="{FF2B5EF4-FFF2-40B4-BE49-F238E27FC236}">
                  <a16:creationId xmlns:a16="http://schemas.microsoft.com/office/drawing/2014/main" id="{2A887ACA-ABA7-46F2-AE34-06962AD0880E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5B57AC82-869D-44FA-89E5-885CAC39B832}"/>
              </a:ext>
            </a:extLst>
          </p:cNvPr>
          <p:cNvGrpSpPr/>
          <p:nvPr/>
        </p:nvGrpSpPr>
        <p:grpSpPr>
          <a:xfrm>
            <a:off x="1461109" y="5922420"/>
            <a:ext cx="293197" cy="628476"/>
            <a:chOff x="1183934" y="4857760"/>
            <a:chExt cx="285752" cy="714380"/>
          </a:xfrm>
        </p:grpSpPr>
        <p:sp>
          <p:nvSpPr>
            <p:cNvPr id="186" name="직사각형 185">
              <a:extLst>
                <a:ext uri="{FF2B5EF4-FFF2-40B4-BE49-F238E27FC236}">
                  <a16:creationId xmlns:a16="http://schemas.microsoft.com/office/drawing/2014/main" id="{C5D2F8D9-041B-46B9-8497-D811D6F59E21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7" name="직사각형 186">
              <a:extLst>
                <a:ext uri="{FF2B5EF4-FFF2-40B4-BE49-F238E27FC236}">
                  <a16:creationId xmlns:a16="http://schemas.microsoft.com/office/drawing/2014/main" id="{B458CA7A-5306-443D-BDD0-AB3C789252B7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8" name="직사각형 187">
              <a:extLst>
                <a:ext uri="{FF2B5EF4-FFF2-40B4-BE49-F238E27FC236}">
                  <a16:creationId xmlns:a16="http://schemas.microsoft.com/office/drawing/2014/main" id="{24D84FD0-35EA-46ED-A65E-42AA1E3DDB0C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9" name="직사각형 188">
              <a:extLst>
                <a:ext uri="{FF2B5EF4-FFF2-40B4-BE49-F238E27FC236}">
                  <a16:creationId xmlns:a16="http://schemas.microsoft.com/office/drawing/2014/main" id="{A3E36342-CCC1-4152-A3CB-458194F00B72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90" name="직사각형 189">
              <a:extLst>
                <a:ext uri="{FF2B5EF4-FFF2-40B4-BE49-F238E27FC236}">
                  <a16:creationId xmlns:a16="http://schemas.microsoft.com/office/drawing/2014/main" id="{3A0FB098-A633-4311-87CD-F0317373DD0C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91" name="직사각형 190">
              <a:extLst>
                <a:ext uri="{FF2B5EF4-FFF2-40B4-BE49-F238E27FC236}">
                  <a16:creationId xmlns:a16="http://schemas.microsoft.com/office/drawing/2014/main" id="{6443AB9A-68C4-4F21-8DD8-9A040C62C0F3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92" name="직사각형 191">
              <a:extLst>
                <a:ext uri="{FF2B5EF4-FFF2-40B4-BE49-F238E27FC236}">
                  <a16:creationId xmlns:a16="http://schemas.microsoft.com/office/drawing/2014/main" id="{9A841F53-A047-4F77-A024-CBE746DEDF5F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93" name="직사각형 192">
              <a:extLst>
                <a:ext uri="{FF2B5EF4-FFF2-40B4-BE49-F238E27FC236}">
                  <a16:creationId xmlns:a16="http://schemas.microsoft.com/office/drawing/2014/main" id="{47E26012-8823-45FA-A82C-B4446A38475E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94" name="직사각형 193">
              <a:extLst>
                <a:ext uri="{FF2B5EF4-FFF2-40B4-BE49-F238E27FC236}">
                  <a16:creationId xmlns:a16="http://schemas.microsoft.com/office/drawing/2014/main" id="{6348C5C8-5F31-4138-A399-34E61B64D334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95" name="직사각형 194">
              <a:extLst>
                <a:ext uri="{FF2B5EF4-FFF2-40B4-BE49-F238E27FC236}">
                  <a16:creationId xmlns:a16="http://schemas.microsoft.com/office/drawing/2014/main" id="{EAE4162C-8D51-461B-B1C8-098F1D7974F6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3CEC5862-AA5C-40CD-91CF-357391AB7EC0}"/>
              </a:ext>
            </a:extLst>
          </p:cNvPr>
          <p:cNvSpPr txBox="1"/>
          <p:nvPr/>
        </p:nvSpPr>
        <p:spPr>
          <a:xfrm>
            <a:off x="5028368" y="4064462"/>
            <a:ext cx="2399954" cy="355482"/>
          </a:xfrm>
          <a:prstGeom prst="rect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1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3-day forecast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E0F414B-6139-486E-B4D4-81F22AD81480}"/>
              </a:ext>
            </a:extLst>
          </p:cNvPr>
          <p:cNvSpPr/>
          <p:nvPr/>
        </p:nvSpPr>
        <p:spPr>
          <a:xfrm>
            <a:off x="446791" y="2000318"/>
            <a:ext cx="3250074" cy="855204"/>
          </a:xfrm>
          <a:prstGeom prst="rect">
            <a:avLst/>
          </a:prstGeom>
          <a:solidFill>
            <a:schemeClr val="bg1"/>
          </a:solidFill>
          <a:ln w="19050">
            <a:solidFill>
              <a:srgbClr val="00225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pic>
        <p:nvPicPr>
          <p:cNvPr id="215" name="그림 214">
            <a:extLst>
              <a:ext uri="{FF2B5EF4-FFF2-40B4-BE49-F238E27FC236}">
                <a16:creationId xmlns:a16="http://schemas.microsoft.com/office/drawing/2014/main" id="{EDDC7886-0830-47DF-9625-338EDD39A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515" y="1967792"/>
            <a:ext cx="4129746" cy="1681235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1B62CF8A-6719-4631-B6FA-0AD0FAB412FF}"/>
              </a:ext>
            </a:extLst>
          </p:cNvPr>
          <p:cNvSpPr txBox="1"/>
          <p:nvPr/>
        </p:nvSpPr>
        <p:spPr>
          <a:xfrm>
            <a:off x="5025548" y="1619638"/>
            <a:ext cx="3686778" cy="355482"/>
          </a:xfrm>
          <a:prstGeom prst="rect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1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Korea K disturbance-Model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E153A7B-3811-4C8C-926E-53ACDD158C1C}"/>
              </a:ext>
            </a:extLst>
          </p:cNvPr>
          <p:cNvGrpSpPr/>
          <p:nvPr/>
        </p:nvGrpSpPr>
        <p:grpSpPr>
          <a:xfrm>
            <a:off x="529975" y="2081733"/>
            <a:ext cx="293197" cy="628476"/>
            <a:chOff x="522496" y="1639377"/>
            <a:chExt cx="342878" cy="734968"/>
          </a:xfrm>
        </p:grpSpPr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D6B88AF3-207E-46B6-9763-6E73C1CC0C0F}"/>
                </a:ext>
              </a:extLst>
            </p:cNvPr>
            <p:cNvSpPr/>
            <p:nvPr/>
          </p:nvSpPr>
          <p:spPr>
            <a:xfrm>
              <a:off x="522496" y="1712874"/>
              <a:ext cx="342878" cy="734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6F1C28EC-F4B1-4066-9AFC-23CB7507CB94}"/>
                </a:ext>
              </a:extLst>
            </p:cNvPr>
            <p:cNvSpPr/>
            <p:nvPr/>
          </p:nvSpPr>
          <p:spPr>
            <a:xfrm>
              <a:off x="522496" y="1786371"/>
              <a:ext cx="342878" cy="734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B1D56895-3F3B-4DE3-A145-FCE2DD7E1994}"/>
                </a:ext>
              </a:extLst>
            </p:cNvPr>
            <p:cNvSpPr/>
            <p:nvPr/>
          </p:nvSpPr>
          <p:spPr>
            <a:xfrm>
              <a:off x="522496" y="1859867"/>
              <a:ext cx="342878" cy="734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27F7C368-DA3C-4343-8E4C-5CA8BFF9F2F3}"/>
                </a:ext>
              </a:extLst>
            </p:cNvPr>
            <p:cNvSpPr/>
            <p:nvPr/>
          </p:nvSpPr>
          <p:spPr>
            <a:xfrm>
              <a:off x="522496" y="1933364"/>
              <a:ext cx="342878" cy="734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81BCB64A-414F-4BED-A762-3C557F38C372}"/>
                </a:ext>
              </a:extLst>
            </p:cNvPr>
            <p:cNvSpPr/>
            <p:nvPr/>
          </p:nvSpPr>
          <p:spPr>
            <a:xfrm>
              <a:off x="522496" y="2006861"/>
              <a:ext cx="342878" cy="734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24908880-E86E-41BE-9BDA-3D4CD968623E}"/>
                </a:ext>
              </a:extLst>
            </p:cNvPr>
            <p:cNvSpPr/>
            <p:nvPr/>
          </p:nvSpPr>
          <p:spPr>
            <a:xfrm>
              <a:off x="522496" y="2080358"/>
              <a:ext cx="342878" cy="7349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FC57D4AC-95B5-40F6-B0B6-D410E43A40DA}"/>
                </a:ext>
              </a:extLst>
            </p:cNvPr>
            <p:cNvSpPr/>
            <p:nvPr/>
          </p:nvSpPr>
          <p:spPr>
            <a:xfrm>
              <a:off x="522496" y="2153855"/>
              <a:ext cx="342878" cy="7349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F97160D4-4AE9-47B1-8540-8116CD4C2FB3}"/>
                </a:ext>
              </a:extLst>
            </p:cNvPr>
            <p:cNvSpPr/>
            <p:nvPr/>
          </p:nvSpPr>
          <p:spPr>
            <a:xfrm>
              <a:off x="522496" y="2227351"/>
              <a:ext cx="342878" cy="7349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1BA99BF8-67CA-47EA-98F6-C71B6CD632E5}"/>
                </a:ext>
              </a:extLst>
            </p:cNvPr>
            <p:cNvSpPr/>
            <p:nvPr/>
          </p:nvSpPr>
          <p:spPr>
            <a:xfrm>
              <a:off x="522496" y="2300848"/>
              <a:ext cx="342878" cy="7349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B9505F3F-D585-41EE-B5C5-8F042AA8EF63}"/>
                </a:ext>
              </a:extLst>
            </p:cNvPr>
            <p:cNvSpPr/>
            <p:nvPr/>
          </p:nvSpPr>
          <p:spPr>
            <a:xfrm>
              <a:off x="522496" y="1639377"/>
              <a:ext cx="342878" cy="734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14BEA78F-0B9D-45C0-A2FD-666563ABC1B0}"/>
              </a:ext>
            </a:extLst>
          </p:cNvPr>
          <p:cNvGrpSpPr/>
          <p:nvPr/>
        </p:nvGrpSpPr>
        <p:grpSpPr>
          <a:xfrm>
            <a:off x="820222" y="2081733"/>
            <a:ext cx="293197" cy="628476"/>
            <a:chOff x="1183934" y="4857760"/>
            <a:chExt cx="285752" cy="714380"/>
          </a:xfrm>
        </p:grpSpPr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164D93C9-DC20-40CE-A4DA-D3FC5A1FBE9C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04680785-F59F-4A92-8301-AA96AF065BAF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A40EA5F9-3C52-423B-9121-4B522D494E2E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2A582785-4D36-46A4-A2D5-E657E2B7102A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91ACBA63-8243-4A12-8AAD-B4DABDD9F482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CE1DC396-800A-4F7E-A113-D1C15860C5C3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5AA56807-10C5-40E6-BF3A-B5EF83B2E192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729E96B9-1DC2-4EE4-A5CD-1FECF259F6A4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457C5020-9A8C-4F12-8D13-B50567A5B2AA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27AC30D4-F446-47AB-B0FA-4C1067981EAB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A913804C-BE0F-4C84-A6CF-A544BBA21A8F}"/>
              </a:ext>
            </a:extLst>
          </p:cNvPr>
          <p:cNvGrpSpPr/>
          <p:nvPr/>
        </p:nvGrpSpPr>
        <p:grpSpPr>
          <a:xfrm>
            <a:off x="1113419" y="2081733"/>
            <a:ext cx="293197" cy="628476"/>
            <a:chOff x="1183934" y="4857760"/>
            <a:chExt cx="285752" cy="714380"/>
          </a:xfrm>
        </p:grpSpPr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FEDD22A3-3286-47BB-AFD2-08F9F72364B3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8E3588F3-56D9-4DC6-8DA2-FB1A64E9EEAF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192E794E-8839-4194-B37B-CF8EE4FC0048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0022EC20-216C-4E0D-8BC3-FF812AF3A156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4FC36082-133B-40B6-BB4E-3F020206BDF2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C5325C2A-9439-4D4C-9709-892E72BD7BCB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10AFA74A-DE61-4E97-A007-B20A2F88BE53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id="{234DFD8C-472E-4099-81C5-6FEE045D93F3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C42DAF70-5D26-4DCE-B5CD-946FEBC7B9DD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7E3D7640-E52B-478D-961D-39687C9A1D4D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FB2BC306-CDE8-40D4-82A3-8C87D3EFC49D}"/>
              </a:ext>
            </a:extLst>
          </p:cNvPr>
          <p:cNvGrpSpPr/>
          <p:nvPr/>
        </p:nvGrpSpPr>
        <p:grpSpPr>
          <a:xfrm>
            <a:off x="1406617" y="2081733"/>
            <a:ext cx="293197" cy="628476"/>
            <a:chOff x="1183934" y="4857760"/>
            <a:chExt cx="285752" cy="714380"/>
          </a:xfrm>
        </p:grpSpPr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E390FF0C-8FA2-4839-B98B-15194DCE61C4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F7E7349E-6378-408A-8A27-F8D5B957C918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35B3FE02-C31B-44ED-A3FB-57B7CB3C264A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1" name="직사각형 120">
              <a:extLst>
                <a:ext uri="{FF2B5EF4-FFF2-40B4-BE49-F238E27FC236}">
                  <a16:creationId xmlns:a16="http://schemas.microsoft.com/office/drawing/2014/main" id="{41FA71B8-F73D-49FF-9DDC-C42B099695E5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66CFA57A-8CD5-4AFB-AB7C-AD30C790A62B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DB4D5CC4-5DCD-44F4-82C0-654B324A1E52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4" name="직사각형 123">
              <a:extLst>
                <a:ext uri="{FF2B5EF4-FFF2-40B4-BE49-F238E27FC236}">
                  <a16:creationId xmlns:a16="http://schemas.microsoft.com/office/drawing/2014/main" id="{4094F51D-AB9D-4BDE-BB42-BE1F656E3BBF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5" name="직사각형 124">
              <a:extLst>
                <a:ext uri="{FF2B5EF4-FFF2-40B4-BE49-F238E27FC236}">
                  <a16:creationId xmlns:a16="http://schemas.microsoft.com/office/drawing/2014/main" id="{784D8374-1391-4C2D-BEB5-2D7681CEB592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E707B266-7999-413A-9606-4CBACE74F54F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74A5D2D5-BDC1-4464-A2D9-40991B75926A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236" name="그룹 235">
            <a:extLst>
              <a:ext uri="{FF2B5EF4-FFF2-40B4-BE49-F238E27FC236}">
                <a16:creationId xmlns:a16="http://schemas.microsoft.com/office/drawing/2014/main" id="{6A5E91EF-D280-4448-B6A7-E1F16038ABE5}"/>
              </a:ext>
            </a:extLst>
          </p:cNvPr>
          <p:cNvGrpSpPr/>
          <p:nvPr/>
        </p:nvGrpSpPr>
        <p:grpSpPr>
          <a:xfrm>
            <a:off x="2135260" y="2080429"/>
            <a:ext cx="293197" cy="628476"/>
            <a:chOff x="1183934" y="4857760"/>
            <a:chExt cx="285752" cy="714380"/>
          </a:xfrm>
        </p:grpSpPr>
        <p:sp>
          <p:nvSpPr>
            <p:cNvPr id="237" name="직사각형 236">
              <a:extLst>
                <a:ext uri="{FF2B5EF4-FFF2-40B4-BE49-F238E27FC236}">
                  <a16:creationId xmlns:a16="http://schemas.microsoft.com/office/drawing/2014/main" id="{54DBF4AE-829F-4AE7-B906-08496E123602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38" name="직사각형 237">
              <a:extLst>
                <a:ext uri="{FF2B5EF4-FFF2-40B4-BE49-F238E27FC236}">
                  <a16:creationId xmlns:a16="http://schemas.microsoft.com/office/drawing/2014/main" id="{3D33F2BF-7498-410F-A30D-935EBB8A4019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39" name="직사각형 238">
              <a:extLst>
                <a:ext uri="{FF2B5EF4-FFF2-40B4-BE49-F238E27FC236}">
                  <a16:creationId xmlns:a16="http://schemas.microsoft.com/office/drawing/2014/main" id="{88C2D00A-D7AE-46B9-BBE5-ED8C22DA84FD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0" name="직사각형 239">
              <a:extLst>
                <a:ext uri="{FF2B5EF4-FFF2-40B4-BE49-F238E27FC236}">
                  <a16:creationId xmlns:a16="http://schemas.microsoft.com/office/drawing/2014/main" id="{035E6292-532C-435A-BBBC-B609ECA6CE88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1" name="직사각형 240">
              <a:extLst>
                <a:ext uri="{FF2B5EF4-FFF2-40B4-BE49-F238E27FC236}">
                  <a16:creationId xmlns:a16="http://schemas.microsoft.com/office/drawing/2014/main" id="{F662F4AB-2EAE-415C-856C-8E543593FA11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2" name="직사각형 241">
              <a:extLst>
                <a:ext uri="{FF2B5EF4-FFF2-40B4-BE49-F238E27FC236}">
                  <a16:creationId xmlns:a16="http://schemas.microsoft.com/office/drawing/2014/main" id="{9A6A56D0-3D5D-4D60-A4D8-6CE879ED5FF1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3" name="직사각형 242">
              <a:extLst>
                <a:ext uri="{FF2B5EF4-FFF2-40B4-BE49-F238E27FC236}">
                  <a16:creationId xmlns:a16="http://schemas.microsoft.com/office/drawing/2014/main" id="{0A0D7DD4-48B6-4969-9A57-86B57AE6F975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4" name="직사각형 243">
              <a:extLst>
                <a:ext uri="{FF2B5EF4-FFF2-40B4-BE49-F238E27FC236}">
                  <a16:creationId xmlns:a16="http://schemas.microsoft.com/office/drawing/2014/main" id="{9F1A5113-4C9F-4B23-8215-1B75711D177B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5" name="직사각형 244">
              <a:extLst>
                <a:ext uri="{FF2B5EF4-FFF2-40B4-BE49-F238E27FC236}">
                  <a16:creationId xmlns:a16="http://schemas.microsoft.com/office/drawing/2014/main" id="{D7AF705E-423E-4DAC-A321-D37F5D4BBFDB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6" name="직사각형 245">
              <a:extLst>
                <a:ext uri="{FF2B5EF4-FFF2-40B4-BE49-F238E27FC236}">
                  <a16:creationId xmlns:a16="http://schemas.microsoft.com/office/drawing/2014/main" id="{D960EF50-725B-4A72-92D8-EB939C6E8065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266" name="직사각형 265">
            <a:extLst>
              <a:ext uri="{FF2B5EF4-FFF2-40B4-BE49-F238E27FC236}">
                <a16:creationId xmlns:a16="http://schemas.microsoft.com/office/drawing/2014/main" id="{0AD01F09-7254-4F91-B838-DEEF29A0192E}"/>
              </a:ext>
            </a:extLst>
          </p:cNvPr>
          <p:cNvSpPr/>
          <p:nvPr/>
        </p:nvSpPr>
        <p:spPr>
          <a:xfrm>
            <a:off x="2900175" y="2507869"/>
            <a:ext cx="152417" cy="199573"/>
          </a:xfrm>
          <a:prstGeom prst="rect">
            <a:avLst/>
          </a:prstGeom>
          <a:solidFill>
            <a:schemeClr val="tx2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267" name="직사각형 266">
            <a:extLst>
              <a:ext uri="{FF2B5EF4-FFF2-40B4-BE49-F238E27FC236}">
                <a16:creationId xmlns:a16="http://schemas.microsoft.com/office/drawing/2014/main" id="{D024DC29-180E-46A2-B77D-E509E8DE41C8}"/>
              </a:ext>
            </a:extLst>
          </p:cNvPr>
          <p:cNvSpPr/>
          <p:nvPr/>
        </p:nvSpPr>
        <p:spPr>
          <a:xfrm>
            <a:off x="3052592" y="2308296"/>
            <a:ext cx="152417" cy="399145"/>
          </a:xfrm>
          <a:prstGeom prst="rect">
            <a:avLst/>
          </a:prstGeom>
          <a:solidFill>
            <a:schemeClr val="tx2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268" name="직사각형 267">
            <a:extLst>
              <a:ext uri="{FF2B5EF4-FFF2-40B4-BE49-F238E27FC236}">
                <a16:creationId xmlns:a16="http://schemas.microsoft.com/office/drawing/2014/main" id="{BB6278C0-9346-4F07-91D6-05418B864B61}"/>
              </a:ext>
            </a:extLst>
          </p:cNvPr>
          <p:cNvSpPr/>
          <p:nvPr/>
        </p:nvSpPr>
        <p:spPr>
          <a:xfrm>
            <a:off x="3205008" y="2352646"/>
            <a:ext cx="152417" cy="354796"/>
          </a:xfrm>
          <a:prstGeom prst="rect">
            <a:avLst/>
          </a:prstGeom>
          <a:solidFill>
            <a:schemeClr val="tx2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269" name="직사각형 268">
            <a:extLst>
              <a:ext uri="{FF2B5EF4-FFF2-40B4-BE49-F238E27FC236}">
                <a16:creationId xmlns:a16="http://schemas.microsoft.com/office/drawing/2014/main" id="{81FD1710-7161-436D-ADFE-30D93D58D084}"/>
              </a:ext>
            </a:extLst>
          </p:cNvPr>
          <p:cNvSpPr/>
          <p:nvPr/>
        </p:nvSpPr>
        <p:spPr>
          <a:xfrm>
            <a:off x="3357424" y="2441345"/>
            <a:ext cx="152417" cy="266096"/>
          </a:xfrm>
          <a:prstGeom prst="rect">
            <a:avLst/>
          </a:prstGeom>
          <a:solidFill>
            <a:schemeClr val="tx2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6B6B2558-31D9-47AE-8B85-4BFC8F361B9D}"/>
              </a:ext>
            </a:extLst>
          </p:cNvPr>
          <p:cNvCxnSpPr>
            <a:cxnSpLocks/>
          </p:cNvCxnSpPr>
          <p:nvPr/>
        </p:nvCxnSpPr>
        <p:spPr>
          <a:xfrm flipV="1">
            <a:off x="2896801" y="2100967"/>
            <a:ext cx="0" cy="606397"/>
          </a:xfrm>
          <a:prstGeom prst="straightConnector1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직선 화살표 연결선 127">
            <a:extLst>
              <a:ext uri="{FF2B5EF4-FFF2-40B4-BE49-F238E27FC236}">
                <a16:creationId xmlns:a16="http://schemas.microsoft.com/office/drawing/2014/main" id="{3740D717-BE4C-443A-A6D7-A16588684FA3}"/>
              </a:ext>
            </a:extLst>
          </p:cNvPr>
          <p:cNvCxnSpPr>
            <a:cxnSpLocks/>
          </p:cNvCxnSpPr>
          <p:nvPr/>
        </p:nvCxnSpPr>
        <p:spPr>
          <a:xfrm>
            <a:off x="2896303" y="2707364"/>
            <a:ext cx="770855" cy="0"/>
          </a:xfrm>
          <a:prstGeom prst="straightConnector1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D69DBDE0-18D2-49E0-AB93-72ECA1006127}"/>
              </a:ext>
            </a:extLst>
          </p:cNvPr>
          <p:cNvSpPr/>
          <p:nvPr/>
        </p:nvSpPr>
        <p:spPr>
          <a:xfrm>
            <a:off x="1791878" y="2303697"/>
            <a:ext cx="251387" cy="179428"/>
          </a:xfrm>
          <a:prstGeom prst="rightArrow">
            <a:avLst/>
          </a:prstGeom>
          <a:solidFill>
            <a:srgbClr val="002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129" name="화살표: 오른쪽 128">
            <a:extLst>
              <a:ext uri="{FF2B5EF4-FFF2-40B4-BE49-F238E27FC236}">
                <a16:creationId xmlns:a16="http://schemas.microsoft.com/office/drawing/2014/main" id="{0B280D60-53BA-42EA-BC3B-238E443D01D9}"/>
              </a:ext>
            </a:extLst>
          </p:cNvPr>
          <p:cNvSpPr/>
          <p:nvPr/>
        </p:nvSpPr>
        <p:spPr>
          <a:xfrm>
            <a:off x="2572660" y="2302612"/>
            <a:ext cx="251387" cy="179428"/>
          </a:xfrm>
          <a:prstGeom prst="rightArrow">
            <a:avLst/>
          </a:prstGeom>
          <a:solidFill>
            <a:srgbClr val="002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8F3F9-00B3-483D-862F-FD941AB87EED}"/>
              </a:ext>
            </a:extLst>
          </p:cNvPr>
          <p:cNvSpPr txBox="1"/>
          <p:nvPr/>
        </p:nvSpPr>
        <p:spPr>
          <a:xfrm>
            <a:off x="2754017" y="2158594"/>
            <a:ext cx="142785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K</a:t>
            </a:r>
            <a:endParaRPr lang="ko-KR" altLang="en-US" sz="513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C72B0AA-ED1D-4947-B3BB-F9C22D51A09D}"/>
              </a:ext>
            </a:extLst>
          </p:cNvPr>
          <p:cNvSpPr txBox="1"/>
          <p:nvPr/>
        </p:nvSpPr>
        <p:spPr>
          <a:xfrm>
            <a:off x="3272674" y="2712505"/>
            <a:ext cx="390919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F840C3-DABC-43F5-A9AC-59FF008355B8}"/>
              </a:ext>
            </a:extLst>
          </p:cNvPr>
          <p:cNvSpPr txBox="1"/>
          <p:nvPr/>
        </p:nvSpPr>
        <p:spPr>
          <a:xfrm>
            <a:off x="438001" y="2710846"/>
            <a:ext cx="468714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K_</a:t>
            </a:r>
            <a:r>
              <a:rPr lang="ko-KR" altLang="en-US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청양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893A4AE-F0F9-4E92-A508-ABD8018755AE}"/>
              </a:ext>
            </a:extLst>
          </p:cNvPr>
          <p:cNvSpPr txBox="1"/>
          <p:nvPr/>
        </p:nvSpPr>
        <p:spPr>
          <a:xfrm>
            <a:off x="724031" y="2710846"/>
            <a:ext cx="468714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K_</a:t>
            </a:r>
            <a:r>
              <a:rPr lang="ko-KR" altLang="en-US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이천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1ABA75C-3CC6-4FE1-9B39-6E9035177E92}"/>
              </a:ext>
            </a:extLst>
          </p:cNvPr>
          <p:cNvSpPr txBox="1"/>
          <p:nvPr/>
        </p:nvSpPr>
        <p:spPr>
          <a:xfrm>
            <a:off x="1010060" y="2710846"/>
            <a:ext cx="468714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K_</a:t>
            </a:r>
            <a:r>
              <a:rPr lang="ko-KR" altLang="en-US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강릉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DC5BFC8-98AC-4830-B5DE-F44FB3054EC6}"/>
              </a:ext>
            </a:extLst>
          </p:cNvPr>
          <p:cNvSpPr txBox="1"/>
          <p:nvPr/>
        </p:nvSpPr>
        <p:spPr>
          <a:xfrm>
            <a:off x="1296091" y="2710846"/>
            <a:ext cx="468714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K_</a:t>
            </a:r>
            <a:r>
              <a:rPr lang="ko-KR" altLang="en-US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제주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72F967D-AEB6-4941-989C-5E830F8FD641}"/>
              </a:ext>
            </a:extLst>
          </p:cNvPr>
          <p:cNvSpPr txBox="1"/>
          <p:nvPr/>
        </p:nvSpPr>
        <p:spPr>
          <a:xfrm>
            <a:off x="2043753" y="2710846"/>
            <a:ext cx="468714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K_</a:t>
            </a:r>
            <a:r>
              <a:rPr lang="ko-KR" altLang="en-US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통합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BCCC1A1-926C-4FA5-A90E-B11F69A6A52C}"/>
              </a:ext>
            </a:extLst>
          </p:cNvPr>
          <p:cNvSpPr txBox="1"/>
          <p:nvPr/>
        </p:nvSpPr>
        <p:spPr>
          <a:xfrm>
            <a:off x="431675" y="1619638"/>
            <a:ext cx="2083540" cy="355482"/>
          </a:xfrm>
          <a:prstGeom prst="rect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1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Korea K Index</a:t>
            </a:r>
          </a:p>
        </p:txBody>
      </p:sp>
      <p:grpSp>
        <p:nvGrpSpPr>
          <p:cNvPr id="216" name="그룹 215">
            <a:extLst>
              <a:ext uri="{FF2B5EF4-FFF2-40B4-BE49-F238E27FC236}">
                <a16:creationId xmlns:a16="http://schemas.microsoft.com/office/drawing/2014/main" id="{B279C394-DEED-4978-94A3-0BFF8FBA47D6}"/>
              </a:ext>
            </a:extLst>
          </p:cNvPr>
          <p:cNvGrpSpPr/>
          <p:nvPr/>
        </p:nvGrpSpPr>
        <p:grpSpPr>
          <a:xfrm>
            <a:off x="0" y="1051127"/>
            <a:ext cx="9144000" cy="526422"/>
            <a:chOff x="0" y="1504538"/>
            <a:chExt cx="10693400" cy="615621"/>
          </a:xfrm>
        </p:grpSpPr>
        <p:sp>
          <p:nvSpPr>
            <p:cNvPr id="217" name="직사각형 216">
              <a:extLst>
                <a:ext uri="{FF2B5EF4-FFF2-40B4-BE49-F238E27FC236}">
                  <a16:creationId xmlns:a16="http://schemas.microsoft.com/office/drawing/2014/main" id="{6825FBC7-91D7-4B65-8976-B9265B2B3B79}"/>
                </a:ext>
              </a:extLst>
            </p:cNvPr>
            <p:cNvSpPr/>
            <p:nvPr/>
          </p:nvSpPr>
          <p:spPr>
            <a:xfrm>
              <a:off x="0" y="1518917"/>
              <a:ext cx="10693400" cy="6012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lvl="0" algn="ctr"/>
              <a:r>
                <a:rPr lang="en-US" altLang="ko-KR" sz="1600" dirty="0">
                  <a:ln>
                    <a:solidFill>
                      <a:srgbClr val="0180FF">
                        <a:alpha val="0"/>
                      </a:srgbClr>
                    </a:solidFill>
                  </a:ln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Microsoft Sans Serif" panose="020B0604020202020204" pitchFamily="34" charset="0"/>
                </a:rPr>
                <a:t>Prediction Local Geomagnetic field condition(Local K index)</a:t>
              </a:r>
            </a:p>
          </p:txBody>
        </p:sp>
        <p:sp>
          <p:nvSpPr>
            <p:cNvPr id="218" name="직사각형 217">
              <a:extLst>
                <a:ext uri="{FF2B5EF4-FFF2-40B4-BE49-F238E27FC236}">
                  <a16:creationId xmlns:a16="http://schemas.microsoft.com/office/drawing/2014/main" id="{80FBA9A5-718D-427B-BF02-80A16B22F3EB}"/>
                </a:ext>
              </a:extLst>
            </p:cNvPr>
            <p:cNvSpPr/>
            <p:nvPr/>
          </p:nvSpPr>
          <p:spPr>
            <a:xfrm>
              <a:off x="494270" y="1504538"/>
              <a:ext cx="9707713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19" name="직사각형 218">
              <a:extLst>
                <a:ext uri="{FF2B5EF4-FFF2-40B4-BE49-F238E27FC236}">
                  <a16:creationId xmlns:a16="http://schemas.microsoft.com/office/drawing/2014/main" id="{ED067F99-5A39-4670-B7AF-FADD0C0A7F36}"/>
                </a:ext>
              </a:extLst>
            </p:cNvPr>
            <p:cNvSpPr/>
            <p:nvPr/>
          </p:nvSpPr>
          <p:spPr>
            <a:xfrm>
              <a:off x="492843" y="2030626"/>
              <a:ext cx="9707713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25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19F3829-4C5E-40A7-8FB3-1EAECFE7C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68"/>
            <a:ext cx="9144000" cy="6459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479C4D-FF2A-419B-B3E3-44D7862B24FD}"/>
              </a:ext>
            </a:extLst>
          </p:cNvPr>
          <p:cNvSpPr txBox="1"/>
          <p:nvPr/>
        </p:nvSpPr>
        <p:spPr>
          <a:xfrm>
            <a:off x="1885523" y="1850327"/>
            <a:ext cx="6372357" cy="3124968"/>
          </a:xfrm>
          <a:prstGeom prst="rect">
            <a:avLst/>
          </a:prstGeom>
          <a:noFill/>
        </p:spPr>
        <p:txBody>
          <a:bodyPr wrap="square" lIns="0" tIns="39089" rIns="0" bIns="39089">
            <a:spAutoFit/>
          </a:bodyPr>
          <a:lstStyle/>
          <a:p>
            <a:pPr marL="439736" indent="-439736" latinLnBrk="0">
              <a:lnSpc>
                <a:spcPct val="150000"/>
              </a:lnSpc>
              <a:spcAft>
                <a:spcPts val="513"/>
              </a:spcAft>
              <a:buFont typeface="+mj-lt"/>
              <a:buAutoNum type="arabicPeriod"/>
              <a:defRPr/>
            </a:pPr>
            <a:r>
              <a:rPr lang="en-US" altLang="ko-KR" sz="2481" b="1" dirty="0">
                <a:solidFill>
                  <a:schemeClr val="tx2">
                    <a:lumMod val="75000"/>
                  </a:schemeClr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" pitchFamily="34" charset="0"/>
              </a:rPr>
              <a:t>KSWC overview</a:t>
            </a:r>
          </a:p>
          <a:p>
            <a:pPr marL="439736" indent="-439736" latinLnBrk="0">
              <a:lnSpc>
                <a:spcPct val="150000"/>
              </a:lnSpc>
              <a:spcAft>
                <a:spcPts val="513"/>
              </a:spcAft>
              <a:buFont typeface="+mj-lt"/>
              <a:buAutoNum type="arabicPeriod"/>
              <a:defRPr/>
            </a:pPr>
            <a:endParaRPr lang="en-US" altLang="ko-KR" sz="2481" b="1" dirty="0">
              <a:solidFill>
                <a:schemeClr val="tx2">
                  <a:lumMod val="75000"/>
                </a:schemeClr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" pitchFamily="34" charset="0"/>
            </a:endParaRPr>
          </a:p>
          <a:p>
            <a:pPr marL="439736" indent="-439736" latinLnBrk="0">
              <a:lnSpc>
                <a:spcPct val="150000"/>
              </a:lnSpc>
              <a:spcAft>
                <a:spcPts val="513"/>
              </a:spcAft>
              <a:buFont typeface="+mj-lt"/>
              <a:buAutoNum type="arabicPeriod"/>
              <a:defRPr/>
            </a:pPr>
            <a:r>
              <a:rPr lang="en-US" altLang="ko-KR" sz="2481" b="1" dirty="0">
                <a:solidFill>
                  <a:schemeClr val="tx2">
                    <a:lumMod val="75000"/>
                  </a:schemeClr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" pitchFamily="34" charset="0"/>
              </a:rPr>
              <a:t>Recent Accomplishment</a:t>
            </a:r>
            <a:endParaRPr lang="ko-KR" altLang="en-US" sz="2481" b="1" dirty="0">
              <a:solidFill>
                <a:schemeClr val="tx2">
                  <a:lumMod val="75000"/>
                </a:schemeClr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" pitchFamily="34" charset="0"/>
            </a:endParaRPr>
          </a:p>
          <a:p>
            <a:pPr marL="439736" indent="-439736" latinLnBrk="0">
              <a:lnSpc>
                <a:spcPct val="150000"/>
              </a:lnSpc>
              <a:spcAft>
                <a:spcPts val="513"/>
              </a:spcAft>
              <a:buFont typeface="+mj-lt"/>
              <a:buAutoNum type="arabicPeriod"/>
              <a:defRPr/>
            </a:pPr>
            <a:endParaRPr lang="en-US" altLang="ko-KR" sz="2481" b="1" dirty="0">
              <a:solidFill>
                <a:schemeClr val="tx2">
                  <a:lumMod val="75000"/>
                </a:schemeClr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" pitchFamily="34" charset="0"/>
            </a:endParaRPr>
          </a:p>
          <a:p>
            <a:pPr marL="439736" indent="-439736" latinLnBrk="0">
              <a:lnSpc>
                <a:spcPct val="150000"/>
              </a:lnSpc>
              <a:spcAft>
                <a:spcPts val="513"/>
              </a:spcAft>
              <a:buFont typeface="+mj-lt"/>
              <a:buAutoNum type="arabicPeriod"/>
              <a:defRPr/>
            </a:pPr>
            <a:r>
              <a:rPr lang="en-US" altLang="ko-KR" sz="2481" b="1" dirty="0">
                <a:solidFill>
                  <a:schemeClr val="tx2">
                    <a:lumMod val="75000"/>
                  </a:schemeClr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" pitchFamily="34" charset="0"/>
              </a:rPr>
              <a:t>future Plan to 25</a:t>
            </a:r>
            <a:r>
              <a:rPr lang="en-US" altLang="ko-KR" sz="2481" b="1" baseline="30000" dirty="0">
                <a:solidFill>
                  <a:schemeClr val="tx2">
                    <a:lumMod val="75000"/>
                  </a:schemeClr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" pitchFamily="34" charset="0"/>
              </a:rPr>
              <a:t>th</a:t>
            </a:r>
            <a:r>
              <a:rPr lang="en-US" altLang="ko-KR" sz="2481" b="1" dirty="0">
                <a:solidFill>
                  <a:schemeClr val="tx2">
                    <a:lumMod val="75000"/>
                  </a:schemeClr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" pitchFamily="34" charset="0"/>
              </a:rPr>
              <a:t> Solar Maximum</a:t>
            </a:r>
            <a:endParaRPr lang="en-US" altLang="ja-JP" sz="2481" b="1" dirty="0">
              <a:solidFill>
                <a:schemeClr val="tx2">
                  <a:lumMod val="75000"/>
                </a:schemeClr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" pitchFamily="34" charset="0"/>
            </a:endParaRPr>
          </a:p>
        </p:txBody>
      </p:sp>
      <p:sp>
        <p:nvSpPr>
          <p:cNvPr id="4" name="직사각형 17">
            <a:extLst>
              <a:ext uri="{FF2B5EF4-FFF2-40B4-BE49-F238E27FC236}">
                <a16:creationId xmlns:a16="http://schemas.microsoft.com/office/drawing/2014/main" id="{F3EF535B-F5A5-4EB9-9075-1598627B5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3756047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63124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57"/>
            <a:ext cx="9144000" cy="6459177"/>
          </a:xfrm>
          <a:prstGeom prst="rect">
            <a:avLst/>
          </a:prstGeom>
        </p:spPr>
      </p:pic>
      <p:sp>
        <p:nvSpPr>
          <p:cNvPr id="10" name="직사각형 17">
            <a:extLst>
              <a:ext uri="{FF2B5EF4-FFF2-40B4-BE49-F238E27FC236}">
                <a16:creationId xmlns:a16="http://schemas.microsoft.com/office/drawing/2014/main" id="{0BC2797D-DEEF-47EB-9DB5-5943436F2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127839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Satellite Missions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4E61F95-A8E6-4E2E-9F02-D340730C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4" y="1275743"/>
            <a:ext cx="8866733" cy="495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3B4BCF-C755-4495-8483-CAB592422838}"/>
              </a:ext>
            </a:extLst>
          </p:cNvPr>
          <p:cNvSpPr txBox="1"/>
          <p:nvPr/>
        </p:nvSpPr>
        <p:spPr>
          <a:xfrm>
            <a:off x="2959121" y="1736247"/>
            <a:ext cx="2246064" cy="32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39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Solar wind observation</a:t>
            </a:r>
          </a:p>
        </p:txBody>
      </p:sp>
      <p:sp>
        <p:nvSpPr>
          <p:cNvPr id="14" name="아래쪽 화살표 1">
            <a:extLst>
              <a:ext uri="{FF2B5EF4-FFF2-40B4-BE49-F238E27FC236}">
                <a16:creationId xmlns:a16="http://schemas.microsoft.com/office/drawing/2014/main" id="{4C7521AF-28AA-46CC-9EB4-B2B67518AF15}"/>
              </a:ext>
            </a:extLst>
          </p:cNvPr>
          <p:cNvSpPr/>
          <p:nvPr/>
        </p:nvSpPr>
        <p:spPr>
          <a:xfrm>
            <a:off x="2832224" y="1365598"/>
            <a:ext cx="1408003" cy="34051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pic>
        <p:nvPicPr>
          <p:cNvPr id="15" name="Picture 4" descr="DSCOVR rendering (transparent bg).png">
            <a:extLst>
              <a:ext uri="{FF2B5EF4-FFF2-40B4-BE49-F238E27FC236}">
                <a16:creationId xmlns:a16="http://schemas.microsoft.com/office/drawing/2014/main" id="{F0996DD4-B371-4307-87AC-175EC0AA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78" y="3399704"/>
            <a:ext cx="1005360" cy="3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CBB9069-48A5-4182-93AB-DAF05A167941}"/>
              </a:ext>
            </a:extLst>
          </p:cNvPr>
          <p:cNvSpPr/>
          <p:nvPr/>
        </p:nvSpPr>
        <p:spPr>
          <a:xfrm>
            <a:off x="3035294" y="2906092"/>
            <a:ext cx="1982017" cy="329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NOAA</a:t>
            </a:r>
            <a:r>
              <a:rPr lang="ko-KR" altLang="en-US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SWFO-L1(24)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390E740-6DB6-40D3-9B39-C176A9D71834}"/>
              </a:ext>
            </a:extLst>
          </p:cNvPr>
          <p:cNvSpPr/>
          <p:nvPr/>
        </p:nvSpPr>
        <p:spPr>
          <a:xfrm>
            <a:off x="5812708" y="2932548"/>
            <a:ext cx="2659639" cy="329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Nano-sat Constellations(24)</a:t>
            </a:r>
          </a:p>
        </p:txBody>
      </p:sp>
      <p:pic>
        <p:nvPicPr>
          <p:cNvPr id="18" name="Picture 4" descr="DSCOVR rendering (transparent bg).png">
            <a:extLst>
              <a:ext uri="{FF2B5EF4-FFF2-40B4-BE49-F238E27FC236}">
                <a16:creationId xmlns:a16="http://schemas.microsoft.com/office/drawing/2014/main" id="{D442E858-E228-41E9-9BF2-74D21144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77" y="2067042"/>
            <a:ext cx="425811" cy="1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SCOVR rendering (transparent bg).png">
            <a:extLst>
              <a:ext uri="{FF2B5EF4-FFF2-40B4-BE49-F238E27FC236}">
                <a16:creationId xmlns:a16="http://schemas.microsoft.com/office/drawing/2014/main" id="{F200AB91-5ED5-46C8-A7A6-902E1CBC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21" y="2286238"/>
            <a:ext cx="425811" cy="1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SCOVR rendering (transparent bg).png">
            <a:extLst>
              <a:ext uri="{FF2B5EF4-FFF2-40B4-BE49-F238E27FC236}">
                <a16:creationId xmlns:a16="http://schemas.microsoft.com/office/drawing/2014/main" id="{C73D4072-BDCF-49D5-A783-FE65BCAE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61" y="2363604"/>
            <a:ext cx="425811" cy="1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SCOVR rendering (transparent bg).png">
            <a:extLst>
              <a:ext uri="{FF2B5EF4-FFF2-40B4-BE49-F238E27FC236}">
                <a16:creationId xmlns:a16="http://schemas.microsoft.com/office/drawing/2014/main" id="{CDB9D3BB-B583-48CD-B615-9E234150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19" y="2052348"/>
            <a:ext cx="425811" cy="1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SCOVR rendering (transparent bg).png">
            <a:extLst>
              <a:ext uri="{FF2B5EF4-FFF2-40B4-BE49-F238E27FC236}">
                <a16:creationId xmlns:a16="http://schemas.microsoft.com/office/drawing/2014/main" id="{88F98B7C-C14E-4C5E-8852-F44F2ECE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902" y="2253451"/>
            <a:ext cx="425811" cy="1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181D8F6-0A76-4E32-8099-C365128E953A}"/>
              </a:ext>
            </a:extLst>
          </p:cNvPr>
          <p:cNvSpPr/>
          <p:nvPr/>
        </p:nvSpPr>
        <p:spPr>
          <a:xfrm>
            <a:off x="3031385" y="4288985"/>
            <a:ext cx="1656223" cy="329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NASA</a:t>
            </a:r>
            <a:r>
              <a:rPr lang="ko-KR" altLang="en-US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IMAP (24)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CA56D-D20E-42DF-A755-C24E154551D2}"/>
              </a:ext>
            </a:extLst>
          </p:cNvPr>
          <p:cNvSpPr txBox="1"/>
          <p:nvPr/>
        </p:nvSpPr>
        <p:spPr>
          <a:xfrm>
            <a:off x="3031385" y="3150103"/>
            <a:ext cx="2248302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12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[Ground receiving station]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EFA91D-67B4-4A7D-A946-B19E6FE0B854}"/>
              </a:ext>
            </a:extLst>
          </p:cNvPr>
          <p:cNvSpPr txBox="1"/>
          <p:nvPr/>
        </p:nvSpPr>
        <p:spPr>
          <a:xfrm>
            <a:off x="3031385" y="4496297"/>
            <a:ext cx="2248302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12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[Ground receiving station]</a:t>
            </a:r>
          </a:p>
        </p:txBody>
      </p:sp>
      <p:pic>
        <p:nvPicPr>
          <p:cNvPr id="25" name="Picture 4" descr="DSCOVR rendering (transparent bg).png">
            <a:extLst>
              <a:ext uri="{FF2B5EF4-FFF2-40B4-BE49-F238E27FC236}">
                <a16:creationId xmlns:a16="http://schemas.microsoft.com/office/drawing/2014/main" id="{72B86B81-82A5-44C2-8EA9-A6C0C2E5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73" y="1935610"/>
            <a:ext cx="425811" cy="1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SCOVR rendering (transparent bg).png">
            <a:extLst>
              <a:ext uri="{FF2B5EF4-FFF2-40B4-BE49-F238E27FC236}">
                <a16:creationId xmlns:a16="http://schemas.microsoft.com/office/drawing/2014/main" id="{B209B742-162B-4EA3-BA21-B9AFF9DF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67" y="1903341"/>
            <a:ext cx="425811" cy="1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SCOVR rendering (transparent bg).png">
            <a:extLst>
              <a:ext uri="{FF2B5EF4-FFF2-40B4-BE49-F238E27FC236}">
                <a16:creationId xmlns:a16="http://schemas.microsoft.com/office/drawing/2014/main" id="{01B65E02-5AA4-4BA0-BB34-D07986C5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10" y="2585667"/>
            <a:ext cx="425811" cy="1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3E09F15E-175E-495F-8501-9211362600FC}"/>
              </a:ext>
            </a:extLst>
          </p:cNvPr>
          <p:cNvSpPr/>
          <p:nvPr/>
        </p:nvSpPr>
        <p:spPr>
          <a:xfrm>
            <a:off x="2409525" y="5523398"/>
            <a:ext cx="2233240" cy="329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ESA</a:t>
            </a:r>
            <a:r>
              <a:rPr lang="ko-KR" altLang="en-US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Carrington-</a:t>
            </a:r>
            <a:r>
              <a:rPr lang="ko-KR" altLang="en-US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L5(28)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50FCCF-9835-4239-95DF-F954FC709EB7}"/>
              </a:ext>
            </a:extLst>
          </p:cNvPr>
          <p:cNvSpPr txBox="1"/>
          <p:nvPr/>
        </p:nvSpPr>
        <p:spPr>
          <a:xfrm>
            <a:off x="2409526" y="5730710"/>
            <a:ext cx="2248302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12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[Ground receiving station]</a:t>
            </a:r>
          </a:p>
        </p:txBody>
      </p:sp>
      <p:sp>
        <p:nvSpPr>
          <p:cNvPr id="30" name="아래쪽 화살표 1">
            <a:extLst>
              <a:ext uri="{FF2B5EF4-FFF2-40B4-BE49-F238E27FC236}">
                <a16:creationId xmlns:a16="http://schemas.microsoft.com/office/drawing/2014/main" id="{3A3C49B8-961F-40C9-B41F-B3DCAC0637D2}"/>
              </a:ext>
            </a:extLst>
          </p:cNvPr>
          <p:cNvSpPr/>
          <p:nvPr/>
        </p:nvSpPr>
        <p:spPr>
          <a:xfrm>
            <a:off x="6453168" y="1361318"/>
            <a:ext cx="1408003" cy="34051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A900D4-3780-40A2-94DE-C16CD0690FA0}"/>
              </a:ext>
            </a:extLst>
          </p:cNvPr>
          <p:cNvSpPr txBox="1"/>
          <p:nvPr/>
        </p:nvSpPr>
        <p:spPr>
          <a:xfrm>
            <a:off x="5742805" y="1699670"/>
            <a:ext cx="277608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1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Ionosphere, Particle, GMD</a:t>
            </a:r>
          </a:p>
        </p:txBody>
      </p:sp>
    </p:spTree>
    <p:extLst>
      <p:ext uri="{BB962C8B-B14F-4D97-AF65-F5344CB8AC3E}">
        <p14:creationId xmlns:p14="http://schemas.microsoft.com/office/powerpoint/2010/main" val="2737719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BCF3-8A9C-4E4A-B0CA-04DC2315278D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27" y="1371911"/>
            <a:ext cx="4279037" cy="3067667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114300" y="258368"/>
            <a:ext cx="9029700" cy="6323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500" b="1" dirty="0">
                <a:latin typeface="양재튼튼체B" pitchFamily="18" charset="-127"/>
                <a:ea typeface="양재튼튼체B" pitchFamily="18" charset="-127"/>
                <a:cs typeface="+mj-cs"/>
              </a:rPr>
              <a:t>How We Fought COVID-19</a:t>
            </a:r>
            <a:endParaRPr lang="ko-KR" altLang="en-US" sz="3200" dirty="0">
              <a:solidFill>
                <a:schemeClr val="accent5">
                  <a:lumMod val="50000"/>
                </a:schemeClr>
              </a:solidFill>
              <a:effectLst>
                <a:outerShdw blurRad="101600" algn="tl" rotWithShape="0">
                  <a:schemeClr val="bg1"/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83" y="890729"/>
            <a:ext cx="4957433" cy="5465622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24AC2565-EB59-4EB5-9A5A-C9BC5432DCC9}"/>
              </a:ext>
            </a:extLst>
          </p:cNvPr>
          <p:cNvGrpSpPr/>
          <p:nvPr/>
        </p:nvGrpSpPr>
        <p:grpSpPr>
          <a:xfrm>
            <a:off x="112084" y="6123831"/>
            <a:ext cx="8919832" cy="615733"/>
            <a:chOff x="486700" y="6667688"/>
            <a:chExt cx="9720000" cy="61573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4A194E-16E4-492F-AE82-C1F0854E7C22}"/>
                </a:ext>
              </a:extLst>
            </p:cNvPr>
            <p:cNvSpPr txBox="1"/>
            <p:nvPr/>
          </p:nvSpPr>
          <p:spPr>
            <a:xfrm>
              <a:off x="486700" y="6751720"/>
              <a:ext cx="9720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kern="0" spc="-150" dirty="0"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We have learned from COVID-19 that International Cooperation is highly essential </a:t>
              </a:r>
              <a:r>
                <a:rPr lang="en-US" altLang="ko-KR" sz="2400" kern="0" spc="-150" dirty="0"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! 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EE752CC0-6605-425E-8467-8DD8BD5BF261}"/>
                </a:ext>
              </a:extLst>
            </p:cNvPr>
            <p:cNvGrpSpPr/>
            <p:nvPr/>
          </p:nvGrpSpPr>
          <p:grpSpPr>
            <a:xfrm>
              <a:off x="486700" y="6667688"/>
              <a:ext cx="9720000" cy="615733"/>
              <a:chOff x="486700" y="6667688"/>
              <a:chExt cx="9720000" cy="615733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684F7C87-2DBC-48CA-B082-18B6C24835D7}"/>
                  </a:ext>
                </a:extLst>
              </p:cNvPr>
              <p:cNvSpPr/>
              <p:nvPr/>
            </p:nvSpPr>
            <p:spPr>
              <a:xfrm>
                <a:off x="486700" y="6667688"/>
                <a:ext cx="9720000" cy="72000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G마켓 산스 TTF Medium" panose="02000000000000000000" pitchFamily="2" charset="-127"/>
                  <a:ea typeface="G마켓 산스 TTF Light" panose="02000000000000000000" pitchFamily="2" charset="-127"/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11E284AF-CC64-45BF-BA00-D60758D44FBC}"/>
                  </a:ext>
                </a:extLst>
              </p:cNvPr>
              <p:cNvSpPr/>
              <p:nvPr/>
            </p:nvSpPr>
            <p:spPr>
              <a:xfrm>
                <a:off x="486700" y="7211421"/>
                <a:ext cx="9720000" cy="72000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G마켓 산스 TTF Medium" panose="02000000000000000000" pitchFamily="2" charset="-127"/>
                  <a:ea typeface="G마켓 산스 TTF Light" panose="020000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3420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346AA6-FD61-4761-8B83-9A1883078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" y="196157"/>
            <a:ext cx="9140693" cy="6853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95D7C6-0063-488B-A7AD-666498D8DC3C}"/>
              </a:ext>
            </a:extLst>
          </p:cNvPr>
          <p:cNvSpPr txBox="1"/>
          <p:nvPr/>
        </p:nvSpPr>
        <p:spPr>
          <a:xfrm>
            <a:off x="1001742" y="1766488"/>
            <a:ext cx="6908266" cy="23525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2640" b="1" dirty="0">
                <a:solidFill>
                  <a:prstClr val="whit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Thank</a:t>
            </a:r>
            <a:r>
              <a:rPr lang="ko-KR" altLang="en-US" sz="2640" b="1" dirty="0">
                <a:solidFill>
                  <a:prstClr val="whit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2640" b="1" dirty="0">
                <a:solidFill>
                  <a:prstClr val="whit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You !</a:t>
            </a:r>
            <a:endParaRPr lang="en-US" altLang="ko-KR" sz="6600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8209" b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Q &amp; A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640A7B1-7E17-4DF1-BF7E-1DE631AC7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81" y="5460960"/>
            <a:ext cx="1652439" cy="52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8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C59AD569-04E3-4FDD-83FE-190AB31B7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30147" r="6999" b="26879"/>
          <a:stretch/>
        </p:blipFill>
        <p:spPr>
          <a:xfrm>
            <a:off x="-1" y="196157"/>
            <a:ext cx="9144001" cy="6465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4312C-96D6-4AFD-9E68-965E5DB74FBB}"/>
              </a:ext>
            </a:extLst>
          </p:cNvPr>
          <p:cNvSpPr txBox="1"/>
          <p:nvPr/>
        </p:nvSpPr>
        <p:spPr>
          <a:xfrm>
            <a:off x="882826" y="2955273"/>
            <a:ext cx="45720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2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1. KSWC Overview</a:t>
            </a:r>
            <a:endParaRPr lang="ko-KR" altLang="en-US" sz="3420" dirty="0">
              <a:solidFill>
                <a:schemeClr val="bg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D7A0BC77-BFC5-4A05-94FB-5AFDA43AC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2670" y="6193076"/>
            <a:ext cx="1498660" cy="4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5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68"/>
            <a:ext cx="9144000" cy="6459177"/>
          </a:xfrm>
          <a:prstGeom prst="rect">
            <a:avLst/>
          </a:prstGeom>
        </p:spPr>
      </p:pic>
      <p:sp>
        <p:nvSpPr>
          <p:cNvPr id="3" name="직사각형 17">
            <a:extLst>
              <a:ext uri="{FF2B5EF4-FFF2-40B4-BE49-F238E27FC236}">
                <a16:creationId xmlns:a16="http://schemas.microsoft.com/office/drawing/2014/main" id="{1E8F64B6-EAF9-4F50-AC4B-1873892B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18" y="209882"/>
            <a:ext cx="8217928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ROK Space Weather Capability</a:t>
            </a:r>
          </a:p>
        </p:txBody>
      </p:sp>
      <p:sp>
        <p:nvSpPr>
          <p:cNvPr id="43" name="슬라이드 번호 개체 틀 1">
            <a:extLst>
              <a:ext uri="{FF2B5EF4-FFF2-40B4-BE49-F238E27FC236}">
                <a16:creationId xmlns:a16="http://schemas.microsoft.com/office/drawing/2014/main" id="{3BDE06DB-7BC8-4DAE-9C2C-EB67C3998D82}"/>
              </a:ext>
            </a:extLst>
          </p:cNvPr>
          <p:cNvSpPr txBox="1">
            <a:spLocks/>
          </p:cNvSpPr>
          <p:nvPr/>
        </p:nvSpPr>
        <p:spPr>
          <a:xfrm>
            <a:off x="5991945" y="5995115"/>
            <a:ext cx="2133962" cy="364281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E841C4-B785-4DF7-8E14-04785C6A97E1}" type="slidenum">
              <a:rPr lang="ko-KR" altLang="en-US" smtClean="0"/>
              <a:pPr/>
              <a:t>4</a:t>
            </a:fld>
            <a:r>
              <a:rPr lang="en-US" altLang="ko-KR"/>
              <a:t>/18</a:t>
            </a:r>
            <a:endParaRPr lang="ko-KR" altLang="en-US" dirty="0"/>
          </a:p>
        </p:txBody>
      </p:sp>
      <p:sp>
        <p:nvSpPr>
          <p:cNvPr id="44" name="모서리가 둥근 직사각형 2">
            <a:extLst>
              <a:ext uri="{FF2B5EF4-FFF2-40B4-BE49-F238E27FC236}">
                <a16:creationId xmlns:a16="http://schemas.microsoft.com/office/drawing/2014/main" id="{C06E4B15-B9BF-4F8D-ABDA-D0531E1AD45E}"/>
              </a:ext>
            </a:extLst>
          </p:cNvPr>
          <p:cNvSpPr/>
          <p:nvPr/>
        </p:nvSpPr>
        <p:spPr>
          <a:xfrm>
            <a:off x="47948" y="1193189"/>
            <a:ext cx="9072626" cy="23360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7FD6CD5E-A8EE-4E53-9B48-B8928EFEA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1" y="1459890"/>
            <a:ext cx="1263000" cy="793833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0C00AD63-83BF-431F-99F1-698222278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" y="3593115"/>
            <a:ext cx="944299" cy="793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BCC1F3B3-8DE1-4BA3-807F-5FDFC8BA2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859" y="4573239"/>
            <a:ext cx="1114035" cy="70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F2FF7A2B-B352-405B-A4C4-5CE773699B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6511" r="18500" b="27245"/>
          <a:stretch/>
        </p:blipFill>
        <p:spPr>
          <a:xfrm>
            <a:off x="370005" y="5641528"/>
            <a:ext cx="1226119" cy="694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19D5BB4-4038-499E-A38E-32F953C7A3AC}"/>
              </a:ext>
            </a:extLst>
          </p:cNvPr>
          <p:cNvSpPr txBox="1"/>
          <p:nvPr/>
        </p:nvSpPr>
        <p:spPr>
          <a:xfrm>
            <a:off x="630382" y="2364245"/>
            <a:ext cx="2027044" cy="843988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KOREAN SPACE</a:t>
            </a:r>
          </a:p>
          <a:p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WEATHER CENTER</a:t>
            </a:r>
          </a:p>
          <a:p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(KSWC)</a:t>
            </a:r>
            <a:endParaRPr lang="ko-KR" alt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L 도형 49">
            <a:extLst>
              <a:ext uri="{FF2B5EF4-FFF2-40B4-BE49-F238E27FC236}">
                <a16:creationId xmlns:a16="http://schemas.microsoft.com/office/drawing/2014/main" id="{724F928C-6E47-414A-B03B-1452EC23D22E}"/>
              </a:ext>
            </a:extLst>
          </p:cNvPr>
          <p:cNvSpPr/>
          <p:nvPr/>
        </p:nvSpPr>
        <p:spPr>
          <a:xfrm>
            <a:off x="293545" y="2356996"/>
            <a:ext cx="294733" cy="301756"/>
          </a:xfrm>
          <a:prstGeom prst="corner">
            <a:avLst>
              <a:gd name="adj1" fmla="val 1876"/>
              <a:gd name="adj2" fmla="val 1138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0BAF25-66B0-47E5-A9F2-F4557531F280}"/>
              </a:ext>
            </a:extLst>
          </p:cNvPr>
          <p:cNvSpPr txBox="1"/>
          <p:nvPr/>
        </p:nvSpPr>
        <p:spPr>
          <a:xfrm>
            <a:off x="2634002" y="1412264"/>
            <a:ext cx="5126069" cy="72087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Official source to deliver space weather products &amp; services in Korea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E1B51EC-C673-4884-B456-2A98773BD191}"/>
              </a:ext>
            </a:extLst>
          </p:cNvPr>
          <p:cNvSpPr txBox="1"/>
          <p:nvPr/>
        </p:nvSpPr>
        <p:spPr>
          <a:xfrm>
            <a:off x="2478983" y="2353873"/>
            <a:ext cx="4853488" cy="72087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altLang="ko-KR" sz="1800" b="1" dirty="0">
                <a:latin typeface="+mj-lt"/>
              </a:rPr>
              <a:t>  </a:t>
            </a:r>
            <a:r>
              <a:rPr lang="en-US" altLang="ko-KR" sz="2000" b="1" dirty="0">
                <a:solidFill>
                  <a:srgbClr val="0000FF"/>
                </a:solidFill>
                <a:latin typeface="+mj-lt"/>
              </a:rPr>
              <a:t>Operation Center</a:t>
            </a:r>
            <a:br>
              <a:rPr lang="en-US" altLang="ko-KR" sz="2000" b="1" dirty="0">
                <a:solidFill>
                  <a:srgbClr val="0000FF"/>
                </a:solidFill>
                <a:latin typeface="+mj-lt"/>
              </a:rPr>
            </a:br>
            <a:r>
              <a:rPr lang="en-US" altLang="ko-KR" sz="2000" b="1" dirty="0">
                <a:solidFill>
                  <a:srgbClr val="0000FF"/>
                </a:solidFill>
                <a:latin typeface="+mj-lt"/>
              </a:rPr>
              <a:t>  Forecast &amp; Alert,  R&amp;D, Observation</a:t>
            </a:r>
            <a:endParaRPr lang="ko-KR" alt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B992F8-36FA-4D29-B080-11E837399887}"/>
              </a:ext>
            </a:extLst>
          </p:cNvPr>
          <p:cNvSpPr txBox="1"/>
          <p:nvPr/>
        </p:nvSpPr>
        <p:spPr>
          <a:xfrm>
            <a:off x="1612669" y="4561105"/>
            <a:ext cx="6511541" cy="843988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marL="325955" indent="-325955"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+mj-lt"/>
              </a:rPr>
              <a:t>Research on optical &amp; radio astronomy, </a:t>
            </a:r>
          </a:p>
          <a:p>
            <a:pPr marL="325955" indent="-325955"/>
            <a:r>
              <a:rPr lang="en-US" altLang="ko-KR" sz="2400" b="1" dirty="0">
                <a:latin typeface="+mj-lt"/>
              </a:rPr>
              <a:t>   space science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27C796-A89C-4991-90CB-D12F9E533E07}"/>
              </a:ext>
            </a:extLst>
          </p:cNvPr>
          <p:cNvSpPr txBox="1"/>
          <p:nvPr/>
        </p:nvSpPr>
        <p:spPr>
          <a:xfrm>
            <a:off x="1622834" y="5564021"/>
            <a:ext cx="7140549" cy="84398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marL="325955" indent="-325955"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+mj-lt"/>
              </a:rPr>
              <a:t>Research on ionosphere, mesosphere in polar region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AB8C2D4-D9E1-4B61-ABFF-E24133E66B3C}"/>
              </a:ext>
            </a:extLst>
          </p:cNvPr>
          <p:cNvSpPr txBox="1"/>
          <p:nvPr/>
        </p:nvSpPr>
        <p:spPr>
          <a:xfrm>
            <a:off x="1611091" y="3531920"/>
            <a:ext cx="6580790" cy="84398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marL="325955" indent="-325955">
              <a:buFont typeface="Wingdings" panose="05000000000000000000" pitchFamily="2" charset="2"/>
              <a:buChar char="§"/>
            </a:pPr>
            <a:r>
              <a:rPr lang="en-US" altLang="ko-KR" sz="2400" dirty="0"/>
              <a:t>Space weather effect on (terrestrial) climate, weather, meteorological satellite </a:t>
            </a:r>
          </a:p>
        </p:txBody>
      </p:sp>
      <p:sp>
        <p:nvSpPr>
          <p:cNvPr id="56" name="모서리가 둥근 직사각형 14">
            <a:extLst>
              <a:ext uri="{FF2B5EF4-FFF2-40B4-BE49-F238E27FC236}">
                <a16:creationId xmlns:a16="http://schemas.microsoft.com/office/drawing/2014/main" id="{C04AAC63-C4B4-4436-8E57-9A6814EDE073}"/>
              </a:ext>
            </a:extLst>
          </p:cNvPr>
          <p:cNvSpPr/>
          <p:nvPr/>
        </p:nvSpPr>
        <p:spPr>
          <a:xfrm>
            <a:off x="685516" y="2376015"/>
            <a:ext cx="1906698" cy="756927"/>
          </a:xfrm>
          <a:prstGeom prst="roundRect">
            <a:avLst>
              <a:gd name="adj" fmla="val 67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ko-KR" altLang="en-US"/>
          </a:p>
        </p:txBody>
      </p:sp>
      <p:pic>
        <p:nvPicPr>
          <p:cNvPr id="57" name="Picture 3">
            <a:extLst>
              <a:ext uri="{FF2B5EF4-FFF2-40B4-BE49-F238E27FC236}">
                <a16:creationId xmlns:a16="http://schemas.microsoft.com/office/drawing/2014/main" id="{0BF41CDC-6C7C-4E4F-96DE-C6F8F8027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910" y="1436077"/>
            <a:ext cx="250033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575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68"/>
            <a:ext cx="9144000" cy="6459177"/>
          </a:xfrm>
          <a:prstGeom prst="rect">
            <a:avLst/>
          </a:prstGeom>
        </p:spPr>
      </p:pic>
      <p:sp>
        <p:nvSpPr>
          <p:cNvPr id="3" name="직사각형 17">
            <a:extLst>
              <a:ext uri="{FF2B5EF4-FFF2-40B4-BE49-F238E27FC236}">
                <a16:creationId xmlns:a16="http://schemas.microsoft.com/office/drawing/2014/main" id="{1E8F64B6-EAF9-4F50-AC4B-1873892B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18" y="209882"/>
            <a:ext cx="8217928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KSWC Overview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7541778-BFBD-4C7E-B51F-85C388DB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1688"/>
          <a:stretch>
            <a:fillRect/>
          </a:stretch>
        </p:blipFill>
        <p:spPr bwMode="auto">
          <a:xfrm>
            <a:off x="88777" y="1825625"/>
            <a:ext cx="3986073" cy="320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C:\Users\YUN\Desktop\1119 발표자료\logo_top1_3_new.png">
            <a:extLst>
              <a:ext uri="{FF2B5EF4-FFF2-40B4-BE49-F238E27FC236}">
                <a16:creationId xmlns:a16="http://schemas.microsoft.com/office/drawing/2014/main" id="{88921DA2-BC3B-457D-9230-2D81C859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62" y="1872359"/>
            <a:ext cx="1262746" cy="119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 descr="C:\Users\YUN\Desktop\1119 발표자료\sss.png">
            <a:extLst>
              <a:ext uri="{FF2B5EF4-FFF2-40B4-BE49-F238E27FC236}">
                <a16:creationId xmlns:a16="http://schemas.microsoft.com/office/drawing/2014/main" id="{5297ACA1-4CE8-4E13-AE82-9F9001F1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44" y="1825625"/>
            <a:ext cx="1233750" cy="1274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" name="Picture 20" descr="C:\Users\YUN\Desktop\1119 발표자료\COPUOS-620x300.jpg">
            <a:extLst>
              <a:ext uri="{FF2B5EF4-FFF2-40B4-BE49-F238E27FC236}">
                <a16:creationId xmlns:a16="http://schemas.microsoft.com/office/drawing/2014/main" id="{C4C64E60-B474-4BE4-977C-8FB62F4D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01" y="4236837"/>
            <a:ext cx="1878175" cy="1109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D711B24C-3B55-4B70-B3B8-116FFB931E9B}"/>
              </a:ext>
            </a:extLst>
          </p:cNvPr>
          <p:cNvSpPr/>
          <p:nvPr/>
        </p:nvSpPr>
        <p:spPr>
          <a:xfrm>
            <a:off x="5039606" y="3079997"/>
            <a:ext cx="6246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2011</a:t>
            </a:r>
            <a:endParaRPr lang="ko-KR" altLang="en-US" dirty="0">
              <a:solidFill>
                <a:srgbClr val="3366FF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6FBDDCF-0E69-4AD7-A52B-2D9EF75607A8}"/>
              </a:ext>
            </a:extLst>
          </p:cNvPr>
          <p:cNvSpPr/>
          <p:nvPr/>
        </p:nvSpPr>
        <p:spPr>
          <a:xfrm>
            <a:off x="7622359" y="3117551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2012</a:t>
            </a:r>
            <a:endParaRPr lang="ko-KR" altLang="en-US" dirty="0">
              <a:solidFill>
                <a:srgbClr val="3366FF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7237F34-EAAC-4FE8-B858-86D78C31EACE}"/>
              </a:ext>
            </a:extLst>
          </p:cNvPr>
          <p:cNvSpPr/>
          <p:nvPr/>
        </p:nvSpPr>
        <p:spPr>
          <a:xfrm>
            <a:off x="4960782" y="5358846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2014</a:t>
            </a:r>
            <a:endParaRPr lang="ko-KR" altLang="en-US" dirty="0">
              <a:solidFill>
                <a:srgbClr val="3366FF"/>
              </a:solidFill>
            </a:endParaRPr>
          </a:p>
        </p:txBody>
      </p:sp>
      <p:pic>
        <p:nvPicPr>
          <p:cNvPr id="26" name="Picture 2" descr="C:\Users\YUN\Desktop\imagesOZ82TJGN.jpg">
            <a:extLst>
              <a:ext uri="{FF2B5EF4-FFF2-40B4-BE49-F238E27FC236}">
                <a16:creationId xmlns:a16="http://schemas.microsoft.com/office/drawing/2014/main" id="{24BE1813-8638-4C6E-9CF1-E0AEB55EE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54" y="4028722"/>
            <a:ext cx="1320767" cy="13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ECDD709F-11F0-494F-8850-6610354F1AA8}"/>
              </a:ext>
            </a:extLst>
          </p:cNvPr>
          <p:cNvSpPr/>
          <p:nvPr/>
        </p:nvSpPr>
        <p:spPr>
          <a:xfrm>
            <a:off x="7786675" y="5316957"/>
            <a:ext cx="896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1980S~</a:t>
            </a:r>
            <a:endParaRPr lang="ko-KR" altLang="en-US" dirty="0">
              <a:solidFill>
                <a:srgbClr val="3366FF"/>
              </a:solidFill>
            </a:endParaRPr>
          </a:p>
        </p:txBody>
      </p:sp>
      <p:sp>
        <p:nvSpPr>
          <p:cNvPr id="28" name="Round Same Side Corner Rectangle 9">
            <a:extLst>
              <a:ext uri="{FF2B5EF4-FFF2-40B4-BE49-F238E27FC236}">
                <a16:creationId xmlns:a16="http://schemas.microsoft.com/office/drawing/2014/main" id="{028C269F-6DFA-4D30-BA9A-D29E464B27EC}"/>
              </a:ext>
            </a:extLst>
          </p:cNvPr>
          <p:cNvSpPr/>
          <p:nvPr/>
        </p:nvSpPr>
        <p:spPr bwMode="auto">
          <a:xfrm>
            <a:off x="3941068" y="3462117"/>
            <a:ext cx="2660416" cy="573823"/>
          </a:xfrm>
          <a:prstGeom prst="round2SameRect">
            <a:avLst>
              <a:gd name="adj1" fmla="val 20587"/>
              <a:gd name="adj2" fmla="val 0"/>
            </a:avLst>
          </a:prstGeom>
          <a:gradFill>
            <a:gsLst>
              <a:gs pos="0">
                <a:srgbClr val="FF8D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rgbClr val="FF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charset="-128"/>
              </a:rPr>
              <a:t>Regional Warning Center</a:t>
            </a:r>
          </a:p>
        </p:txBody>
      </p:sp>
      <p:sp>
        <p:nvSpPr>
          <p:cNvPr id="29" name="Round Same Side Corner Rectangle 9">
            <a:extLst>
              <a:ext uri="{FF2B5EF4-FFF2-40B4-BE49-F238E27FC236}">
                <a16:creationId xmlns:a16="http://schemas.microsoft.com/office/drawing/2014/main" id="{E85E37E5-2652-48BB-B263-57BCFE38B37B}"/>
              </a:ext>
            </a:extLst>
          </p:cNvPr>
          <p:cNvSpPr/>
          <p:nvPr/>
        </p:nvSpPr>
        <p:spPr bwMode="auto">
          <a:xfrm>
            <a:off x="6893395" y="3444749"/>
            <a:ext cx="2394372" cy="573823"/>
          </a:xfrm>
          <a:prstGeom prst="round2SameRect">
            <a:avLst>
              <a:gd name="adj1" fmla="val 20587"/>
              <a:gd name="adj2" fmla="val 0"/>
            </a:avLst>
          </a:prstGeom>
          <a:gradFill>
            <a:gsLst>
              <a:gs pos="0">
                <a:srgbClr val="FF8D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rgbClr val="FF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charset="-128"/>
              </a:rPr>
              <a:t>Member of  IPT-</a:t>
            </a:r>
            <a:r>
              <a:rPr lang="en-US" sz="1400" b="1" dirty="0" err="1">
                <a:solidFill>
                  <a:schemeClr val="tx1"/>
                </a:solidFill>
                <a:ea typeface="ＭＳ Ｐゴシック" charset="-128"/>
              </a:rPr>
              <a:t>SwieSS</a:t>
            </a:r>
            <a:endParaRPr lang="en-US" sz="1400" b="1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30" name="Round Same Side Corner Rectangle 9">
            <a:extLst>
              <a:ext uri="{FF2B5EF4-FFF2-40B4-BE49-F238E27FC236}">
                <a16:creationId xmlns:a16="http://schemas.microsoft.com/office/drawing/2014/main" id="{6AAAD79C-FC15-4B50-8D0D-373D4997BF5C}"/>
              </a:ext>
            </a:extLst>
          </p:cNvPr>
          <p:cNvSpPr/>
          <p:nvPr/>
        </p:nvSpPr>
        <p:spPr bwMode="auto">
          <a:xfrm>
            <a:off x="3941068" y="5878659"/>
            <a:ext cx="2808312" cy="573823"/>
          </a:xfrm>
          <a:prstGeom prst="round2SameRect">
            <a:avLst>
              <a:gd name="adj1" fmla="val 20587"/>
              <a:gd name="adj2" fmla="val 0"/>
            </a:avLst>
          </a:prstGeom>
          <a:gradFill>
            <a:gsLst>
              <a:gs pos="0">
                <a:srgbClr val="FF8D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rgbClr val="FF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charset="-128"/>
              </a:rPr>
              <a:t>Delegate for Space Weather </a:t>
            </a:r>
          </a:p>
        </p:txBody>
      </p:sp>
      <p:sp>
        <p:nvSpPr>
          <p:cNvPr id="31" name="Round Same Side Corner Rectangle 9">
            <a:extLst>
              <a:ext uri="{FF2B5EF4-FFF2-40B4-BE49-F238E27FC236}">
                <a16:creationId xmlns:a16="http://schemas.microsoft.com/office/drawing/2014/main" id="{6D9DB920-68D0-4E30-89FF-3DC158CA479F}"/>
              </a:ext>
            </a:extLst>
          </p:cNvPr>
          <p:cNvSpPr/>
          <p:nvPr/>
        </p:nvSpPr>
        <p:spPr bwMode="auto">
          <a:xfrm>
            <a:off x="6893395" y="5861291"/>
            <a:ext cx="2394372" cy="573823"/>
          </a:xfrm>
          <a:prstGeom prst="round2SameRect">
            <a:avLst>
              <a:gd name="adj1" fmla="val 20587"/>
              <a:gd name="adj2" fmla="val 0"/>
            </a:avLst>
          </a:prstGeom>
          <a:gradFill>
            <a:gsLst>
              <a:gs pos="0">
                <a:srgbClr val="FF8D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rgbClr val="FF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charset="-128"/>
              </a:rPr>
              <a:t>Leading Agency of ROK</a:t>
            </a:r>
          </a:p>
        </p:txBody>
      </p:sp>
      <p:sp>
        <p:nvSpPr>
          <p:cNvPr id="32" name="Round Same Side Corner Rectangle 9">
            <a:extLst>
              <a:ext uri="{FF2B5EF4-FFF2-40B4-BE49-F238E27FC236}">
                <a16:creationId xmlns:a16="http://schemas.microsoft.com/office/drawing/2014/main" id="{5FC8A2CA-A677-4DCA-A682-39AAE7D1AE8F}"/>
              </a:ext>
            </a:extLst>
          </p:cNvPr>
          <p:cNvSpPr/>
          <p:nvPr/>
        </p:nvSpPr>
        <p:spPr bwMode="auto">
          <a:xfrm>
            <a:off x="311581" y="6056632"/>
            <a:ext cx="2660416" cy="573823"/>
          </a:xfrm>
          <a:prstGeom prst="round2SameRect">
            <a:avLst>
              <a:gd name="adj1" fmla="val 20587"/>
              <a:gd name="adj2" fmla="val 0"/>
            </a:avLst>
          </a:prstGeom>
          <a:gradFill>
            <a:gsLst>
              <a:gs pos="0">
                <a:srgbClr val="FF8D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rgbClr val="FF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charset="-128"/>
              </a:rPr>
              <a:t>Recently joined ICAO MET/H </a:t>
            </a:r>
          </a:p>
        </p:txBody>
      </p:sp>
    </p:spTree>
    <p:extLst>
      <p:ext uri="{BB962C8B-B14F-4D97-AF65-F5344CB8AC3E}">
        <p14:creationId xmlns:p14="http://schemas.microsoft.com/office/powerpoint/2010/main" val="177097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68"/>
            <a:ext cx="9144000" cy="6459177"/>
          </a:xfrm>
          <a:prstGeom prst="rect">
            <a:avLst/>
          </a:prstGeom>
        </p:spPr>
      </p:pic>
      <p:sp>
        <p:nvSpPr>
          <p:cNvPr id="3" name="직사각형 17">
            <a:extLst>
              <a:ext uri="{FF2B5EF4-FFF2-40B4-BE49-F238E27FC236}">
                <a16:creationId xmlns:a16="http://schemas.microsoft.com/office/drawing/2014/main" id="{1E8F64B6-EAF9-4F50-AC4B-1873892B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18" y="209882"/>
            <a:ext cx="8217928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KSWC Overview</a:t>
            </a:r>
          </a:p>
        </p:txBody>
      </p:sp>
      <p:grpSp>
        <p:nvGrpSpPr>
          <p:cNvPr id="18" name="그룹 99">
            <a:extLst>
              <a:ext uri="{FF2B5EF4-FFF2-40B4-BE49-F238E27FC236}">
                <a16:creationId xmlns:a16="http://schemas.microsoft.com/office/drawing/2014/main" id="{D284C564-D416-4694-9939-A6396799422B}"/>
              </a:ext>
            </a:extLst>
          </p:cNvPr>
          <p:cNvGrpSpPr/>
          <p:nvPr/>
        </p:nvGrpSpPr>
        <p:grpSpPr>
          <a:xfrm>
            <a:off x="1528872" y="2811722"/>
            <a:ext cx="2889815" cy="565989"/>
            <a:chOff x="666180" y="3348583"/>
            <a:chExt cx="3379478" cy="661893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5CD77E9-4E61-4F0D-A822-C058E29E510D}"/>
                </a:ext>
              </a:extLst>
            </p:cNvPr>
            <p:cNvSpPr/>
            <p:nvPr/>
          </p:nvSpPr>
          <p:spPr>
            <a:xfrm>
              <a:off x="666180" y="3348583"/>
              <a:ext cx="1625673" cy="6618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078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나눔고딕 ExtraBold" pitchFamily="50" charset="-127"/>
                  <a:cs typeface="Arial" pitchFamily="34" charset="0"/>
                </a:rPr>
                <a:t>KSWC</a:t>
              </a:r>
              <a:endParaRPr lang="ko-KR" altLang="en-US" sz="2052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09A15FBC-3456-4106-B473-B139CC47D65A}"/>
                </a:ext>
              </a:extLst>
            </p:cNvPr>
            <p:cNvSpPr/>
            <p:nvPr/>
          </p:nvSpPr>
          <p:spPr>
            <a:xfrm>
              <a:off x="2164396" y="3406076"/>
              <a:ext cx="1881262" cy="538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97" b="1" dirty="0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</a:rPr>
                <a:t>KOREAN SPACE</a:t>
              </a:r>
              <a:br>
                <a:rPr lang="en-US" altLang="ko-KR" sz="1197" b="1" dirty="0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altLang="ko-KR" sz="1197" b="1" dirty="0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</a:rPr>
                <a:t>WEATHER CENTER</a:t>
              </a:r>
            </a:p>
          </p:txBody>
        </p:sp>
      </p:grpSp>
      <p:grpSp>
        <p:nvGrpSpPr>
          <p:cNvPr id="35" name="그룹 82">
            <a:extLst>
              <a:ext uri="{FF2B5EF4-FFF2-40B4-BE49-F238E27FC236}">
                <a16:creationId xmlns:a16="http://schemas.microsoft.com/office/drawing/2014/main" id="{484DD968-43BF-4E99-8ED7-94AA755055E9}"/>
              </a:ext>
            </a:extLst>
          </p:cNvPr>
          <p:cNvGrpSpPr/>
          <p:nvPr/>
        </p:nvGrpSpPr>
        <p:grpSpPr>
          <a:xfrm>
            <a:off x="167892" y="3315312"/>
            <a:ext cx="8976106" cy="3476198"/>
            <a:chOff x="4536563" y="2124447"/>
            <a:chExt cx="6852460" cy="4065220"/>
          </a:xfrm>
        </p:grpSpPr>
        <p:sp>
          <p:nvSpPr>
            <p:cNvPr id="36" name="모서리가 둥근 직사각형 19">
              <a:extLst>
                <a:ext uri="{FF2B5EF4-FFF2-40B4-BE49-F238E27FC236}">
                  <a16:creationId xmlns:a16="http://schemas.microsoft.com/office/drawing/2014/main" id="{DA376DE0-F76C-4750-A623-05AE04F5B77C}"/>
                </a:ext>
              </a:extLst>
            </p:cNvPr>
            <p:cNvSpPr/>
            <p:nvPr/>
          </p:nvSpPr>
          <p:spPr>
            <a:xfrm>
              <a:off x="7091607" y="2803035"/>
              <a:ext cx="649056" cy="5219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37" name="모서리가 둥근 직사각형 20">
              <a:extLst>
                <a:ext uri="{FF2B5EF4-FFF2-40B4-BE49-F238E27FC236}">
                  <a16:creationId xmlns:a16="http://schemas.microsoft.com/office/drawing/2014/main" id="{1E79860B-8E7F-4BFA-ADDD-19B9465F18A1}"/>
                </a:ext>
              </a:extLst>
            </p:cNvPr>
            <p:cNvSpPr/>
            <p:nvPr/>
          </p:nvSpPr>
          <p:spPr>
            <a:xfrm>
              <a:off x="7844006" y="2803036"/>
              <a:ext cx="604786" cy="5219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38" name="모서리가 둥근 직사각형 21">
              <a:extLst>
                <a:ext uri="{FF2B5EF4-FFF2-40B4-BE49-F238E27FC236}">
                  <a16:creationId xmlns:a16="http://schemas.microsoft.com/office/drawing/2014/main" id="{237AE887-11F7-4CBC-B4C0-4691AE28A476}"/>
                </a:ext>
              </a:extLst>
            </p:cNvPr>
            <p:cNvSpPr/>
            <p:nvPr/>
          </p:nvSpPr>
          <p:spPr>
            <a:xfrm>
              <a:off x="8174122" y="2124447"/>
              <a:ext cx="776112" cy="5219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39" name="모서리가 둥근 직사각형 22">
              <a:extLst>
                <a:ext uri="{FF2B5EF4-FFF2-40B4-BE49-F238E27FC236}">
                  <a16:creationId xmlns:a16="http://schemas.microsoft.com/office/drawing/2014/main" id="{B57B48C0-22EE-4EA3-8389-3F1174DFEED4}"/>
                </a:ext>
              </a:extLst>
            </p:cNvPr>
            <p:cNvSpPr/>
            <p:nvPr/>
          </p:nvSpPr>
          <p:spPr>
            <a:xfrm>
              <a:off x="6059573" y="2806901"/>
              <a:ext cx="736112" cy="5219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40" name="모서리가 둥근 직사각형 23">
              <a:extLst>
                <a:ext uri="{FF2B5EF4-FFF2-40B4-BE49-F238E27FC236}">
                  <a16:creationId xmlns:a16="http://schemas.microsoft.com/office/drawing/2014/main" id="{8BB9A470-1EEB-4737-84C8-0B4F25B57256}"/>
                </a:ext>
              </a:extLst>
            </p:cNvPr>
            <p:cNvSpPr/>
            <p:nvPr/>
          </p:nvSpPr>
          <p:spPr>
            <a:xfrm>
              <a:off x="6566820" y="2131352"/>
              <a:ext cx="720253" cy="5219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41" name="모서리가 둥근 직사각형 25">
              <a:extLst>
                <a:ext uri="{FF2B5EF4-FFF2-40B4-BE49-F238E27FC236}">
                  <a16:creationId xmlns:a16="http://schemas.microsoft.com/office/drawing/2014/main" id="{D53F45E3-96A1-40CC-9D69-CCB49400240A}"/>
                </a:ext>
              </a:extLst>
            </p:cNvPr>
            <p:cNvSpPr/>
            <p:nvPr/>
          </p:nvSpPr>
          <p:spPr>
            <a:xfrm>
              <a:off x="7941859" y="5294784"/>
              <a:ext cx="1663161" cy="79010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42" name="모서리가 둥근 직사각형 26">
              <a:extLst>
                <a:ext uri="{FF2B5EF4-FFF2-40B4-BE49-F238E27FC236}">
                  <a16:creationId xmlns:a16="http://schemas.microsoft.com/office/drawing/2014/main" id="{371D95EA-0938-4099-888E-0FE06E9BBEE7}"/>
                </a:ext>
              </a:extLst>
            </p:cNvPr>
            <p:cNvSpPr/>
            <p:nvPr/>
          </p:nvSpPr>
          <p:spPr>
            <a:xfrm>
              <a:off x="6720087" y="4473407"/>
              <a:ext cx="1663161" cy="5219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43" name="모서리가 둥근 직사각형 27">
              <a:extLst>
                <a:ext uri="{FF2B5EF4-FFF2-40B4-BE49-F238E27FC236}">
                  <a16:creationId xmlns:a16="http://schemas.microsoft.com/office/drawing/2014/main" id="{EC99C270-4047-45A9-A5BF-33770C9E80A1}"/>
                </a:ext>
              </a:extLst>
            </p:cNvPr>
            <p:cNvSpPr/>
            <p:nvPr/>
          </p:nvSpPr>
          <p:spPr>
            <a:xfrm>
              <a:off x="5397118" y="5204195"/>
              <a:ext cx="1322969" cy="5219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44" name="모서리가 둥근 직사각형 28">
              <a:extLst>
                <a:ext uri="{FF2B5EF4-FFF2-40B4-BE49-F238E27FC236}">
                  <a16:creationId xmlns:a16="http://schemas.microsoft.com/office/drawing/2014/main" id="{88FA6B8B-12AB-4867-AFB5-B3CC1B39BE07}"/>
                </a:ext>
              </a:extLst>
            </p:cNvPr>
            <p:cNvSpPr/>
            <p:nvPr/>
          </p:nvSpPr>
          <p:spPr>
            <a:xfrm>
              <a:off x="5299919" y="4493397"/>
              <a:ext cx="648122" cy="43869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grpSp>
          <p:nvGrpSpPr>
            <p:cNvPr id="45" name="그룹 33">
              <a:extLst>
                <a:ext uri="{FF2B5EF4-FFF2-40B4-BE49-F238E27FC236}">
                  <a16:creationId xmlns:a16="http://schemas.microsoft.com/office/drawing/2014/main" id="{CE69AC6A-E177-4913-B2D7-14F730C56AEF}"/>
                </a:ext>
              </a:extLst>
            </p:cNvPr>
            <p:cNvGrpSpPr/>
            <p:nvPr/>
          </p:nvGrpSpPr>
          <p:grpSpPr>
            <a:xfrm>
              <a:off x="4536563" y="3742620"/>
              <a:ext cx="6852460" cy="301769"/>
              <a:chOff x="-1183682" y="3213100"/>
              <a:chExt cx="11432358" cy="402545"/>
            </a:xfrm>
          </p:grpSpPr>
          <p:pic>
            <p:nvPicPr>
              <p:cNvPr id="75" name="Picture 11" descr="050">
                <a:extLst>
                  <a:ext uri="{FF2B5EF4-FFF2-40B4-BE49-F238E27FC236}">
                    <a16:creationId xmlns:a16="http://schemas.microsoft.com/office/drawing/2014/main" id="{3FB2433C-8B5C-4BA8-B67D-D3295A3176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50000" b="24749"/>
              <a:stretch>
                <a:fillRect/>
              </a:stretch>
            </p:blipFill>
            <p:spPr bwMode="auto">
              <a:xfrm flipH="1">
                <a:off x="6376989" y="3220139"/>
                <a:ext cx="3871687" cy="395506"/>
              </a:xfrm>
              <a:prstGeom prst="rect">
                <a:avLst/>
              </a:prstGeom>
              <a:noFill/>
            </p:spPr>
          </p:pic>
          <p:pic>
            <p:nvPicPr>
              <p:cNvPr id="76" name="Picture 11" descr="050">
                <a:extLst>
                  <a:ext uri="{FF2B5EF4-FFF2-40B4-BE49-F238E27FC236}">
                    <a16:creationId xmlns:a16="http://schemas.microsoft.com/office/drawing/2014/main" id="{9BE670F3-7205-44A4-8C51-EFFD804320AE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 l="18750" t="49550" r="33894" b="25719"/>
              <a:stretch>
                <a:fillRect/>
              </a:stretch>
            </p:blipFill>
            <p:spPr bwMode="auto">
              <a:xfrm flipH="1">
                <a:off x="-1183682" y="3213100"/>
                <a:ext cx="9699382" cy="387349"/>
              </a:xfrm>
              <a:prstGeom prst="rect">
                <a:avLst/>
              </a:prstGeom>
              <a:noFill/>
            </p:spPr>
          </p:pic>
        </p:grpSp>
        <p:sp>
          <p:nvSpPr>
            <p:cNvPr id="46" name="직사각형 9">
              <a:extLst>
                <a:ext uri="{FF2B5EF4-FFF2-40B4-BE49-F238E27FC236}">
                  <a16:creationId xmlns:a16="http://schemas.microsoft.com/office/drawing/2014/main" id="{7F437957-06C0-44BA-85C3-C5EBFBD18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812" y="3533821"/>
              <a:ext cx="551219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dirty="0">
                  <a:latin typeface="Arial Narrow" pitchFamily="34" charset="0"/>
                </a:rPr>
                <a:t>1975</a:t>
              </a:r>
            </a:p>
          </p:txBody>
        </p:sp>
        <p:sp>
          <p:nvSpPr>
            <p:cNvPr id="47" name="직사각형 10">
              <a:extLst>
                <a:ext uri="{FF2B5EF4-FFF2-40B4-BE49-F238E27FC236}">
                  <a16:creationId xmlns:a16="http://schemas.microsoft.com/office/drawing/2014/main" id="{6A286CEE-320F-4F51-BE27-E5D789796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271" y="2270098"/>
              <a:ext cx="853330" cy="261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dirty="0">
                  <a:latin typeface="Arial Narrow" pitchFamily="34" charset="0"/>
                </a:rPr>
                <a:t>Sunspot Obs.</a:t>
              </a:r>
            </a:p>
          </p:txBody>
        </p:sp>
        <p:sp>
          <p:nvSpPr>
            <p:cNvPr id="48" name="직사각형 11">
              <a:extLst>
                <a:ext uri="{FF2B5EF4-FFF2-40B4-BE49-F238E27FC236}">
                  <a16:creationId xmlns:a16="http://schemas.microsoft.com/office/drawing/2014/main" id="{E7CB35BA-79D8-4075-956C-CEDFC51A6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0670" y="2868728"/>
              <a:ext cx="845831" cy="41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dirty="0">
                  <a:latin typeface="Arial Narrow" pitchFamily="34" charset="0"/>
                </a:rPr>
                <a:t>Solar Radio </a:t>
              </a:r>
              <a:br>
                <a:rPr lang="en-US" altLang="ko-KR" sz="855" dirty="0">
                  <a:latin typeface="Arial Narrow" pitchFamily="34" charset="0"/>
                </a:rPr>
              </a:br>
              <a:r>
                <a:rPr lang="en-US" altLang="ko-KR" sz="855" dirty="0">
                  <a:latin typeface="Arial Narrow" pitchFamily="34" charset="0"/>
                </a:rPr>
                <a:t>Spectrograph</a:t>
              </a:r>
            </a:p>
          </p:txBody>
        </p:sp>
        <p:sp>
          <p:nvSpPr>
            <p:cNvPr id="49" name="직사각형 12">
              <a:extLst>
                <a:ext uri="{FF2B5EF4-FFF2-40B4-BE49-F238E27FC236}">
                  <a16:creationId xmlns:a16="http://schemas.microsoft.com/office/drawing/2014/main" id="{8E8BEAF7-1F87-468A-9ACD-1D7E4B4D1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3485" y="4520069"/>
              <a:ext cx="1436366" cy="41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b="1" dirty="0">
                  <a:solidFill>
                    <a:srgbClr val="FF0000"/>
                  </a:solidFill>
                  <a:latin typeface="Arial Narrow" pitchFamily="34" charset="0"/>
                </a:rPr>
                <a:t>Internet </a:t>
              </a:r>
              <a:r>
                <a:rPr lang="en-US" altLang="ko-KR" sz="855" b="1" dirty="0" err="1">
                  <a:solidFill>
                    <a:srgbClr val="FF0000"/>
                  </a:solidFill>
                  <a:latin typeface="Arial Narrow" pitchFamily="34" charset="0"/>
                </a:rPr>
                <a:t>SWx</a:t>
              </a:r>
              <a:r>
                <a:rPr lang="en-US" altLang="ko-KR" sz="855" b="1" dirty="0">
                  <a:solidFill>
                    <a:srgbClr val="FF0000"/>
                  </a:solidFill>
                  <a:latin typeface="Arial Narrow" pitchFamily="34" charset="0"/>
                </a:rPr>
                <a:t> Service </a:t>
              </a:r>
              <a:r>
                <a:rPr lang="en-US" altLang="ko-KR" sz="855" dirty="0">
                  <a:latin typeface="Arial Narrow" pitchFamily="34" charset="0"/>
                </a:rPr>
                <a:t>(http://spaceweather.go.kr)</a:t>
              </a:r>
            </a:p>
          </p:txBody>
        </p:sp>
        <p:sp>
          <p:nvSpPr>
            <p:cNvPr id="50" name="직사각형 14">
              <a:extLst>
                <a:ext uri="{FF2B5EF4-FFF2-40B4-BE49-F238E27FC236}">
                  <a16:creationId xmlns:a16="http://schemas.microsoft.com/office/drawing/2014/main" id="{00A26CD4-045F-4D65-BE5E-2820A2544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148" y="2868728"/>
              <a:ext cx="789750" cy="261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dirty="0">
                  <a:latin typeface="Arial Narrow" pitchFamily="34" charset="0"/>
                </a:rPr>
                <a:t>F10.7</a:t>
              </a:r>
            </a:p>
          </p:txBody>
        </p:sp>
        <p:sp>
          <p:nvSpPr>
            <p:cNvPr id="51" name="직사각형 15">
              <a:extLst>
                <a:ext uri="{FF2B5EF4-FFF2-40B4-BE49-F238E27FC236}">
                  <a16:creationId xmlns:a16="http://schemas.microsoft.com/office/drawing/2014/main" id="{55634E13-A6A8-4B05-BC4C-C99226258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0413" y="2188972"/>
              <a:ext cx="892697" cy="41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855" dirty="0">
                  <a:latin typeface="Arial Narrow" pitchFamily="34" charset="0"/>
                </a:rPr>
                <a:t>Alerts Service </a:t>
              </a:r>
              <a:br>
                <a:rPr lang="en-US" altLang="ko-KR" sz="855" dirty="0">
                  <a:latin typeface="Arial Narrow" pitchFamily="34" charset="0"/>
                </a:rPr>
              </a:br>
              <a:r>
                <a:rPr lang="en-US" altLang="ko-KR" sz="855" dirty="0">
                  <a:latin typeface="Arial Narrow" pitchFamily="34" charset="0"/>
                </a:rPr>
                <a:t>via SMS</a:t>
              </a:r>
              <a:endParaRPr lang="ko-KR" altLang="en-US" sz="855" dirty="0"/>
            </a:p>
          </p:txBody>
        </p:sp>
        <p:sp>
          <p:nvSpPr>
            <p:cNvPr id="52" name="직사각형 16">
              <a:extLst>
                <a:ext uri="{FF2B5EF4-FFF2-40B4-BE49-F238E27FC236}">
                  <a16:creationId xmlns:a16="http://schemas.microsoft.com/office/drawing/2014/main" id="{BDC11F8C-29A5-4280-9EEA-E9611120B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644" y="3951415"/>
              <a:ext cx="547235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b="1" dirty="0">
                  <a:latin typeface="Arial Narrow" pitchFamily="34" charset="0"/>
                </a:rPr>
                <a:t>2009</a:t>
              </a:r>
              <a:endParaRPr lang="en-US" altLang="ko-KR" sz="941" dirty="0">
                <a:latin typeface="Arial Narrow" pitchFamily="34" charset="0"/>
              </a:endParaRPr>
            </a:p>
          </p:txBody>
        </p:sp>
        <p:sp>
          <p:nvSpPr>
            <p:cNvPr id="53" name="직사각형 9">
              <a:extLst>
                <a:ext uri="{FF2B5EF4-FFF2-40B4-BE49-F238E27FC236}">
                  <a16:creationId xmlns:a16="http://schemas.microsoft.com/office/drawing/2014/main" id="{35103933-DF5D-4090-A443-865EA3A68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8360" y="3951415"/>
              <a:ext cx="599119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b="1" dirty="0">
                  <a:latin typeface="Arial Narrow" pitchFamily="34" charset="0"/>
                </a:rPr>
                <a:t>1967</a:t>
              </a:r>
              <a:endParaRPr lang="en-US" altLang="ko-KR" sz="941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4" name="직사각형 10">
              <a:extLst>
                <a:ext uri="{FF2B5EF4-FFF2-40B4-BE49-F238E27FC236}">
                  <a16:creationId xmlns:a16="http://schemas.microsoft.com/office/drawing/2014/main" id="{A4A63731-70C2-4736-92AC-B0B645AB7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2944" y="3951415"/>
              <a:ext cx="481209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b="1" dirty="0">
                  <a:latin typeface="Arial Narrow" pitchFamily="34" charset="0"/>
                </a:rPr>
                <a:t>1966</a:t>
              </a:r>
              <a:endParaRPr lang="en-US" altLang="ko-KR" sz="941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5" name="직사각형 10">
              <a:extLst>
                <a:ext uri="{FF2B5EF4-FFF2-40B4-BE49-F238E27FC236}">
                  <a16:creationId xmlns:a16="http://schemas.microsoft.com/office/drawing/2014/main" id="{D8341FF1-7474-4972-AB81-C15F1C88B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730" y="4493398"/>
              <a:ext cx="1655638" cy="43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98" b="1" dirty="0" err="1">
                  <a:solidFill>
                    <a:srgbClr val="FF0000"/>
                  </a:solidFill>
                  <a:latin typeface="Arial Narrow" pitchFamily="34" charset="0"/>
                </a:rPr>
                <a:t>Foun</a:t>
              </a:r>
              <a:r>
                <a:rPr lang="en-US" altLang="ko-KR" sz="898" b="1" dirty="0">
                  <a:solidFill>
                    <a:srgbClr val="FF0000"/>
                  </a:solidFill>
                  <a:latin typeface="Arial Narrow" pitchFamily="34" charset="0"/>
                </a:rPr>
                <a:t>. of </a:t>
              </a:r>
              <a:br>
                <a:rPr lang="en-US" altLang="ko-KR" sz="898" b="1" dirty="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altLang="ko-KR" sz="898" b="1" dirty="0">
                  <a:solidFill>
                    <a:srgbClr val="FF0000"/>
                  </a:solidFill>
                  <a:latin typeface="Arial Narrow" pitchFamily="34" charset="0"/>
                </a:rPr>
                <a:t>the RRA</a:t>
              </a:r>
            </a:p>
          </p:txBody>
        </p:sp>
        <p:sp>
          <p:nvSpPr>
            <p:cNvPr id="56" name="직사각형 9">
              <a:extLst>
                <a:ext uri="{FF2B5EF4-FFF2-40B4-BE49-F238E27FC236}">
                  <a16:creationId xmlns:a16="http://schemas.microsoft.com/office/drawing/2014/main" id="{62EA63FD-E908-4D2C-8648-142B9F9F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522" y="5182021"/>
              <a:ext cx="1455532" cy="42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138"/>
                </a:lnSpc>
                <a:spcBef>
                  <a:spcPts val="342"/>
                </a:spcBef>
              </a:pPr>
              <a:r>
                <a:rPr lang="en-US" altLang="ko-KR" sz="898" b="1" dirty="0" err="1">
                  <a:solidFill>
                    <a:srgbClr val="FF0000"/>
                  </a:solidFill>
                  <a:latin typeface="Arial Narrow" pitchFamily="34" charset="0"/>
                </a:rPr>
                <a:t>Iono</a:t>
              </a:r>
              <a:r>
                <a:rPr lang="en-US" altLang="ko-KR" sz="898" b="1" dirty="0">
                  <a:solidFill>
                    <a:srgbClr val="FF0000"/>
                  </a:solidFill>
                  <a:latin typeface="Arial Narrow" pitchFamily="34" charset="0"/>
                </a:rPr>
                <a:t>. Obs.</a:t>
              </a:r>
              <a:r>
                <a:rPr lang="en-US" altLang="ko-KR" sz="898" dirty="0">
                  <a:latin typeface="Arial Narrow" pitchFamily="34" charset="0"/>
                </a:rPr>
                <a:t> &amp;</a:t>
              </a:r>
              <a:r>
                <a:rPr lang="en-US" altLang="ko-KR" sz="898" dirty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r>
                <a:rPr lang="en-US" altLang="ko-KR" sz="898" b="1" dirty="0">
                  <a:solidFill>
                    <a:srgbClr val="FF0000"/>
                  </a:solidFill>
                  <a:latin typeface="Arial Narrow" pitchFamily="34" charset="0"/>
                </a:rPr>
                <a:t>HF </a:t>
              </a:r>
              <a:r>
                <a:rPr lang="en-US" altLang="ko-KR" sz="898" b="1" dirty="0" err="1">
                  <a:solidFill>
                    <a:srgbClr val="FF0000"/>
                  </a:solidFill>
                  <a:latin typeface="Arial Narrow" pitchFamily="34" charset="0"/>
                </a:rPr>
                <a:t>Predi</a:t>
              </a:r>
              <a:r>
                <a:rPr lang="en-US" altLang="ko-KR" sz="898" b="1" dirty="0">
                  <a:solidFill>
                    <a:srgbClr val="FF0000"/>
                  </a:solidFill>
                  <a:latin typeface="Arial Narrow" pitchFamily="34" charset="0"/>
                </a:rPr>
                <a:t>.</a:t>
              </a:r>
            </a:p>
          </p:txBody>
        </p: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B531D05F-A95C-4726-9CF3-029053BD3B01}"/>
                </a:ext>
              </a:extLst>
            </p:cNvPr>
            <p:cNvCxnSpPr>
              <a:stCxn id="54" idx="2"/>
              <a:endCxn id="55" idx="0"/>
            </p:cNvCxnSpPr>
            <p:nvPr/>
          </p:nvCxnSpPr>
          <p:spPr>
            <a:xfrm>
              <a:off x="5623549" y="4228709"/>
              <a:ext cx="0" cy="264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6DF2E7F6-A1FB-4AAB-98B0-360555C2234A}"/>
                </a:ext>
              </a:extLst>
            </p:cNvPr>
            <p:cNvCxnSpPr>
              <a:stCxn id="53" idx="2"/>
              <a:endCxn id="43" idx="0"/>
            </p:cNvCxnSpPr>
            <p:nvPr/>
          </p:nvCxnSpPr>
          <p:spPr>
            <a:xfrm flipH="1">
              <a:off x="6058603" y="4228709"/>
              <a:ext cx="9318" cy="9754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직사각형 12">
              <a:extLst>
                <a:ext uri="{FF2B5EF4-FFF2-40B4-BE49-F238E27FC236}">
                  <a16:creationId xmlns:a16="http://schemas.microsoft.com/office/drawing/2014/main" id="{6B73DC3F-F754-4E82-AB9A-2859F162A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7648" y="3951415"/>
              <a:ext cx="488615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b="1" dirty="0">
                  <a:latin typeface="Arial Narrow" pitchFamily="34" charset="0"/>
                </a:rPr>
                <a:t>1998</a:t>
              </a:r>
              <a:endParaRPr lang="en-US" altLang="ko-KR" sz="941" dirty="0">
                <a:latin typeface="Arial Narrow" pitchFamily="34" charset="0"/>
              </a:endParaRPr>
            </a:p>
          </p:txBody>
        </p:sp>
        <p:sp>
          <p:nvSpPr>
            <p:cNvPr id="60" name="직사각형 16">
              <a:extLst>
                <a:ext uri="{FF2B5EF4-FFF2-40B4-BE49-F238E27FC236}">
                  <a16:creationId xmlns:a16="http://schemas.microsoft.com/office/drawing/2014/main" id="{05D63ADD-B8FE-4C49-9B37-1308D3246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433" y="5312344"/>
              <a:ext cx="1493789" cy="87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b="1" dirty="0">
                  <a:solidFill>
                    <a:srgbClr val="FF0000"/>
                  </a:solidFill>
                  <a:latin typeface="Arial Narrow" pitchFamily="34" charset="0"/>
                </a:rPr>
                <a:t>NOAA Agreement</a:t>
              </a:r>
              <a:br>
                <a:rPr lang="en-US" altLang="ko-KR" sz="855" b="1" dirty="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altLang="ko-KR" sz="855" dirty="0">
                  <a:latin typeface="Arial Narrow" pitchFamily="34" charset="0"/>
                </a:rPr>
                <a:t>(Personnel exchanges;</a:t>
              </a:r>
              <a:br>
                <a:rPr lang="en-US" altLang="ko-KR" sz="855" dirty="0">
                  <a:latin typeface="Arial Narrow" pitchFamily="34" charset="0"/>
                </a:rPr>
              </a:br>
              <a:r>
                <a:rPr lang="en-US" altLang="ko-KR" sz="855" dirty="0">
                  <a:latin typeface="Arial Narrow" pitchFamily="34" charset="0"/>
                </a:rPr>
                <a:t>Hong(2010), Onsager(2011), </a:t>
              </a:r>
              <a:br>
                <a:rPr lang="en-US" altLang="ko-KR" sz="855" dirty="0">
                  <a:latin typeface="Arial Narrow" pitchFamily="34" charset="0"/>
                </a:rPr>
              </a:br>
              <a:r>
                <a:rPr lang="en-US" altLang="ko-KR" sz="855" dirty="0">
                  <a:latin typeface="Arial Narrow" pitchFamily="34" charset="0"/>
                </a:rPr>
                <a:t>Han(2012), </a:t>
              </a:r>
              <a:r>
                <a:rPr lang="en-US" altLang="ko-KR" sz="855" dirty="0" err="1">
                  <a:latin typeface="Arial Narrow" pitchFamily="34" charset="0"/>
                </a:rPr>
                <a:t>Tegnell</a:t>
              </a:r>
              <a:r>
                <a:rPr lang="en-US" altLang="ko-KR" sz="855" dirty="0">
                  <a:latin typeface="Arial Narrow" pitchFamily="34" charset="0"/>
                </a:rPr>
                <a:t>(2013))</a:t>
              </a:r>
            </a:p>
          </p:txBody>
        </p:sp>
        <p:sp>
          <p:nvSpPr>
            <p:cNvPr id="61" name="직사각형 9">
              <a:extLst>
                <a:ext uri="{FF2B5EF4-FFF2-40B4-BE49-F238E27FC236}">
                  <a16:creationId xmlns:a16="http://schemas.microsoft.com/office/drawing/2014/main" id="{3448C9DE-703E-4757-8FA9-4C3DE2A3E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92" y="2907992"/>
              <a:ext cx="1002490" cy="261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dirty="0" err="1">
                  <a:latin typeface="Arial Narrow" pitchFamily="34" charset="0"/>
                </a:rPr>
                <a:t>Geomag</a:t>
              </a:r>
              <a:r>
                <a:rPr lang="en-US" altLang="ko-KR" sz="855" dirty="0">
                  <a:latin typeface="Arial Narrow" pitchFamily="34" charset="0"/>
                </a:rPr>
                <a:t>. Obs.</a:t>
              </a:r>
            </a:p>
          </p:txBody>
        </p:sp>
        <p:sp>
          <p:nvSpPr>
            <p:cNvPr id="62" name="직사각형 10">
              <a:extLst>
                <a:ext uri="{FF2B5EF4-FFF2-40B4-BE49-F238E27FC236}">
                  <a16:creationId xmlns:a16="http://schemas.microsoft.com/office/drawing/2014/main" id="{61D90A73-061C-4F8F-9A87-27E5EFD95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4572" y="3533822"/>
              <a:ext cx="470906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dirty="0">
                  <a:latin typeface="Arial Narrow" pitchFamily="34" charset="0"/>
                </a:rPr>
                <a:t>1985</a:t>
              </a:r>
            </a:p>
          </p:txBody>
        </p:sp>
        <p:sp>
          <p:nvSpPr>
            <p:cNvPr id="63" name="직사각형 11">
              <a:extLst>
                <a:ext uri="{FF2B5EF4-FFF2-40B4-BE49-F238E27FC236}">
                  <a16:creationId xmlns:a16="http://schemas.microsoft.com/office/drawing/2014/main" id="{A69A08BA-0C09-4A11-917D-6008D67FD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960" y="3533822"/>
              <a:ext cx="470906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dirty="0">
                  <a:latin typeface="Arial Narrow" pitchFamily="34" charset="0"/>
                </a:rPr>
                <a:t>1995</a:t>
              </a:r>
            </a:p>
          </p:txBody>
        </p:sp>
        <p:sp>
          <p:nvSpPr>
            <p:cNvPr id="64" name="직사각형 14">
              <a:extLst>
                <a:ext uri="{FF2B5EF4-FFF2-40B4-BE49-F238E27FC236}">
                  <a16:creationId xmlns:a16="http://schemas.microsoft.com/office/drawing/2014/main" id="{FFB636E7-6DFD-406E-A4BB-321820AA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052" y="3533822"/>
              <a:ext cx="495419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dirty="0">
                  <a:latin typeface="Arial Narrow" pitchFamily="34" charset="0"/>
                </a:rPr>
                <a:t>2006</a:t>
              </a:r>
            </a:p>
          </p:txBody>
        </p:sp>
        <p:sp>
          <p:nvSpPr>
            <p:cNvPr id="65" name="직사각형 15">
              <a:extLst>
                <a:ext uri="{FF2B5EF4-FFF2-40B4-BE49-F238E27FC236}">
                  <a16:creationId xmlns:a16="http://schemas.microsoft.com/office/drawing/2014/main" id="{A1510058-6A17-452A-8772-D5EA0160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1589" y="3533822"/>
              <a:ext cx="470906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41" dirty="0">
                  <a:latin typeface="Arial Narrow" pitchFamily="34" charset="0"/>
                </a:rPr>
                <a:t>2007</a:t>
              </a:r>
              <a:endParaRPr lang="ko-KR" altLang="en-US" sz="941" dirty="0"/>
            </a:p>
          </p:txBody>
        </p: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B26E48C-4A0A-4BC1-AB4E-626B42D81611}"/>
                </a:ext>
              </a:extLst>
            </p:cNvPr>
            <p:cNvCxnSpPr>
              <a:stCxn id="39" idx="2"/>
              <a:endCxn id="46" idx="0"/>
            </p:cNvCxnSpPr>
            <p:nvPr/>
          </p:nvCxnSpPr>
          <p:spPr>
            <a:xfrm flipH="1">
              <a:off x="6427422" y="3328892"/>
              <a:ext cx="207" cy="2049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420514B4-C084-4BD3-8AB6-4694307330AF}"/>
                </a:ext>
              </a:extLst>
            </p:cNvPr>
            <p:cNvCxnSpPr>
              <a:stCxn id="40" idx="2"/>
              <a:endCxn id="62" idx="0"/>
            </p:cNvCxnSpPr>
            <p:nvPr/>
          </p:nvCxnSpPr>
          <p:spPr>
            <a:xfrm flipH="1">
              <a:off x="6920026" y="2653343"/>
              <a:ext cx="6921" cy="880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3DB1CC9C-FA62-4EA5-A681-57F885545A76}"/>
                </a:ext>
              </a:extLst>
            </p:cNvPr>
            <p:cNvCxnSpPr>
              <a:stCxn id="36" idx="2"/>
              <a:endCxn id="63" idx="0"/>
            </p:cNvCxnSpPr>
            <p:nvPr/>
          </p:nvCxnSpPr>
          <p:spPr>
            <a:xfrm flipH="1">
              <a:off x="7411414" y="3325025"/>
              <a:ext cx="4721" cy="208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D46D2186-BBA0-4A74-88C0-CA8984CE0432}"/>
                </a:ext>
              </a:extLst>
            </p:cNvPr>
            <p:cNvCxnSpPr>
              <a:endCxn id="64" idx="0"/>
            </p:cNvCxnSpPr>
            <p:nvPr/>
          </p:nvCxnSpPr>
          <p:spPr>
            <a:xfrm>
              <a:off x="8129120" y="3352792"/>
              <a:ext cx="641" cy="181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C7E36D61-6F5B-4D63-B148-86F3B924E497}"/>
                </a:ext>
              </a:extLst>
            </p:cNvPr>
            <p:cNvCxnSpPr>
              <a:stCxn id="38" idx="2"/>
              <a:endCxn id="65" idx="0"/>
            </p:cNvCxnSpPr>
            <p:nvPr/>
          </p:nvCxnSpPr>
          <p:spPr>
            <a:xfrm flipH="1">
              <a:off x="8557042" y="2646438"/>
              <a:ext cx="5136" cy="887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0A6D1B44-BAD6-49C9-988C-8D057B40655C}"/>
                </a:ext>
              </a:extLst>
            </p:cNvPr>
            <p:cNvCxnSpPr>
              <a:stCxn id="42" idx="0"/>
              <a:endCxn id="59" idx="2"/>
            </p:cNvCxnSpPr>
            <p:nvPr/>
          </p:nvCxnSpPr>
          <p:spPr>
            <a:xfrm flipV="1">
              <a:off x="7551667" y="4228709"/>
              <a:ext cx="288" cy="244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E9193073-3215-492D-9DB2-8513C2C8B42A}"/>
                </a:ext>
              </a:extLst>
            </p:cNvPr>
            <p:cNvCxnSpPr>
              <a:stCxn id="41" idx="0"/>
              <a:endCxn id="52" idx="2"/>
            </p:cNvCxnSpPr>
            <p:nvPr/>
          </p:nvCxnSpPr>
          <p:spPr>
            <a:xfrm flipH="1" flipV="1">
              <a:off x="8770261" y="4228709"/>
              <a:ext cx="3177" cy="1066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직사각형 9">
              <a:extLst>
                <a:ext uri="{FF2B5EF4-FFF2-40B4-BE49-F238E27FC236}">
                  <a16:creationId xmlns:a16="http://schemas.microsoft.com/office/drawing/2014/main" id="{9EAA097E-2221-4790-A60B-8EAF4F9D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7394" y="2437642"/>
              <a:ext cx="1152310" cy="42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138"/>
                </a:lnSpc>
                <a:spcBef>
                  <a:spcPts val="342"/>
                </a:spcBef>
              </a:pPr>
              <a:r>
                <a:rPr lang="en-US" altLang="ko-KR" sz="898" dirty="0">
                  <a:latin typeface="Arial Narrow" pitchFamily="34" charset="0"/>
                </a:rPr>
                <a:t>Radio Comm. Act</a:t>
              </a:r>
            </a:p>
          </p:txBody>
        </p:sp>
        <p:sp>
          <p:nvSpPr>
            <p:cNvPr id="74" name="아래쪽 화살표 62">
              <a:extLst>
                <a:ext uri="{FF2B5EF4-FFF2-40B4-BE49-F238E27FC236}">
                  <a16:creationId xmlns:a16="http://schemas.microsoft.com/office/drawing/2014/main" id="{08D45B27-28C2-496F-A98A-A4A2BE62D69F}"/>
                </a:ext>
              </a:extLst>
            </p:cNvPr>
            <p:cNvSpPr/>
            <p:nvPr/>
          </p:nvSpPr>
          <p:spPr>
            <a:xfrm>
              <a:off x="5510516" y="2907434"/>
              <a:ext cx="226795" cy="6263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</p:grpSp>
      <p:grpSp>
        <p:nvGrpSpPr>
          <p:cNvPr id="77" name="그룹 73">
            <a:extLst>
              <a:ext uri="{FF2B5EF4-FFF2-40B4-BE49-F238E27FC236}">
                <a16:creationId xmlns:a16="http://schemas.microsoft.com/office/drawing/2014/main" id="{2741C423-E117-48E4-80CB-D98B4FD82888}"/>
              </a:ext>
            </a:extLst>
          </p:cNvPr>
          <p:cNvGrpSpPr/>
          <p:nvPr/>
        </p:nvGrpSpPr>
        <p:grpSpPr>
          <a:xfrm>
            <a:off x="5734789" y="3842321"/>
            <a:ext cx="1286104" cy="1895599"/>
            <a:chOff x="8834807" y="2803035"/>
            <a:chExt cx="1504026" cy="2216797"/>
          </a:xfrm>
        </p:grpSpPr>
        <p:sp>
          <p:nvSpPr>
            <p:cNvPr id="78" name="모서리가 둥근 직사각형 24">
              <a:extLst>
                <a:ext uri="{FF2B5EF4-FFF2-40B4-BE49-F238E27FC236}">
                  <a16:creationId xmlns:a16="http://schemas.microsoft.com/office/drawing/2014/main" id="{F898CDC3-1B37-4C21-8FD0-107EC1AD1F17}"/>
                </a:ext>
              </a:extLst>
            </p:cNvPr>
            <p:cNvSpPr/>
            <p:nvPr/>
          </p:nvSpPr>
          <p:spPr>
            <a:xfrm>
              <a:off x="8892986" y="4473407"/>
              <a:ext cx="1356754" cy="5464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79" name="Text Box 102">
              <a:extLst>
                <a:ext uri="{FF2B5EF4-FFF2-40B4-BE49-F238E27FC236}">
                  <a16:creationId xmlns:a16="http://schemas.microsoft.com/office/drawing/2014/main" id="{FA4665E9-6BB2-456F-9E14-19C5AB2B7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1623" y="3951415"/>
              <a:ext cx="479630" cy="27729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b="1" dirty="0">
                  <a:latin typeface="Arial Narrow" pitchFamily="34" charset="0"/>
                </a:rPr>
                <a:t>2011</a:t>
              </a:r>
              <a:endParaRPr lang="en-US" altLang="ko-KR" sz="941" dirty="0">
                <a:latin typeface="Arial Narrow" pitchFamily="34" charset="0"/>
              </a:endParaRPr>
            </a:p>
          </p:txBody>
        </p:sp>
        <p:sp>
          <p:nvSpPr>
            <p:cNvPr id="80" name="Text Box 102">
              <a:extLst>
                <a:ext uri="{FF2B5EF4-FFF2-40B4-BE49-F238E27FC236}">
                  <a16:creationId xmlns:a16="http://schemas.microsoft.com/office/drawing/2014/main" id="{CCED5264-5BCA-41FF-839D-4952E351F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4807" y="4514556"/>
              <a:ext cx="1504026" cy="44646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1026" b="1" dirty="0">
                  <a:solidFill>
                    <a:srgbClr val="FF0000"/>
                  </a:solidFill>
                  <a:latin typeface="Arial Narrow" pitchFamily="34" charset="0"/>
                </a:rPr>
                <a:t>Opening KSWC</a:t>
              </a:r>
              <a:r>
                <a:rPr lang="en-US" altLang="ko-KR" sz="855" dirty="0">
                  <a:latin typeface="Arial Narrow" pitchFamily="34" charset="0"/>
                </a:rPr>
                <a:t> </a:t>
              </a:r>
              <a:br>
                <a:rPr lang="en-US" altLang="ko-KR" sz="855" dirty="0">
                  <a:latin typeface="Arial Narrow" pitchFamily="34" charset="0"/>
                </a:rPr>
              </a:br>
              <a:r>
                <a:rPr lang="en-US" altLang="ko-KR" sz="855" dirty="0">
                  <a:latin typeface="Arial Narrow" pitchFamily="34" charset="0"/>
                </a:rPr>
                <a:t>(ACE tracking station)</a:t>
              </a:r>
            </a:p>
          </p:txBody>
        </p: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BB0C98C2-24D8-4F9D-A480-E9FD6BF585FB}"/>
                </a:ext>
              </a:extLst>
            </p:cNvPr>
            <p:cNvCxnSpPr>
              <a:endCxn id="79" idx="2"/>
            </p:cNvCxnSpPr>
            <p:nvPr/>
          </p:nvCxnSpPr>
          <p:spPr>
            <a:xfrm flipH="1" flipV="1">
              <a:off x="9731439" y="4228709"/>
              <a:ext cx="1263" cy="226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모서리가 둥근 직사각형 68">
              <a:extLst>
                <a:ext uri="{FF2B5EF4-FFF2-40B4-BE49-F238E27FC236}">
                  <a16:creationId xmlns:a16="http://schemas.microsoft.com/office/drawing/2014/main" id="{9F6DA6A8-14A0-4040-9044-C375D0DF058A}"/>
                </a:ext>
              </a:extLst>
            </p:cNvPr>
            <p:cNvSpPr/>
            <p:nvPr/>
          </p:nvSpPr>
          <p:spPr>
            <a:xfrm>
              <a:off x="9226047" y="2803035"/>
              <a:ext cx="1062192" cy="61916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cxnSp>
          <p:nvCxnSpPr>
            <p:cNvPr id="83" name="직선 연결선 82">
              <a:extLst>
                <a:ext uri="{FF2B5EF4-FFF2-40B4-BE49-F238E27FC236}">
                  <a16:creationId xmlns:a16="http://schemas.microsoft.com/office/drawing/2014/main" id="{C33CB28F-2FA3-4CA1-8ADD-5590C5E5079D}"/>
                </a:ext>
              </a:extLst>
            </p:cNvPr>
            <p:cNvCxnSpPr/>
            <p:nvPr/>
          </p:nvCxnSpPr>
          <p:spPr>
            <a:xfrm>
              <a:off x="9739865" y="3352792"/>
              <a:ext cx="641" cy="181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직사각형 14">
              <a:extLst>
                <a:ext uri="{FF2B5EF4-FFF2-40B4-BE49-F238E27FC236}">
                  <a16:creationId xmlns:a16="http://schemas.microsoft.com/office/drawing/2014/main" id="{7F68C19E-E17C-4CD1-BB68-DF069BCEB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7473" y="2872787"/>
              <a:ext cx="1201359" cy="61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b="1" dirty="0">
                  <a:latin typeface="Arial Narrow" pitchFamily="34" charset="0"/>
                </a:rPr>
                <a:t>The 14</a:t>
              </a:r>
              <a:r>
                <a:rPr lang="en-US" altLang="ko-KR" sz="855" b="1" baseline="30000" dirty="0">
                  <a:latin typeface="Arial Narrow" pitchFamily="34" charset="0"/>
                </a:rPr>
                <a:t>th</a:t>
              </a:r>
              <a:r>
                <a:rPr lang="en-US" altLang="ko-KR" sz="855" b="1" dirty="0">
                  <a:latin typeface="Arial Narrow" pitchFamily="34" charset="0"/>
                </a:rPr>
                <a:t> RWC of ISES</a:t>
              </a:r>
            </a:p>
            <a:p>
              <a:pPr algn="ctr">
                <a:spcBef>
                  <a:spcPts val="342"/>
                </a:spcBef>
              </a:pPr>
              <a:r>
                <a:rPr lang="en-US" altLang="ko-KR" sz="855" b="1" dirty="0">
                  <a:latin typeface="Arial Narrow" pitchFamily="34" charset="0"/>
                </a:rPr>
                <a:t>WMO ICTSW</a:t>
              </a:r>
            </a:p>
          </p:txBody>
        </p:sp>
        <p:sp>
          <p:nvSpPr>
            <p:cNvPr id="85" name="직사각형 15">
              <a:extLst>
                <a:ext uri="{FF2B5EF4-FFF2-40B4-BE49-F238E27FC236}">
                  <a16:creationId xmlns:a16="http://schemas.microsoft.com/office/drawing/2014/main" id="{E0F178BF-3803-453B-AC62-E26D70880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7406" y="3526984"/>
              <a:ext cx="470906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41" dirty="0">
                  <a:latin typeface="Arial Narrow" pitchFamily="34" charset="0"/>
                </a:rPr>
                <a:t>2011</a:t>
              </a:r>
              <a:endParaRPr lang="ko-KR" altLang="en-US" sz="941" dirty="0"/>
            </a:p>
          </p:txBody>
        </p:sp>
      </p:grpSp>
      <p:grpSp>
        <p:nvGrpSpPr>
          <p:cNvPr id="86" name="그룹 81">
            <a:extLst>
              <a:ext uri="{FF2B5EF4-FFF2-40B4-BE49-F238E27FC236}">
                <a16:creationId xmlns:a16="http://schemas.microsoft.com/office/drawing/2014/main" id="{53DA44C2-2A46-4C6C-921A-AD0717B3DCBB}"/>
              </a:ext>
            </a:extLst>
          </p:cNvPr>
          <p:cNvGrpSpPr/>
          <p:nvPr/>
        </p:nvGrpSpPr>
        <p:grpSpPr>
          <a:xfrm>
            <a:off x="257911" y="1579407"/>
            <a:ext cx="3509749" cy="1557918"/>
            <a:chOff x="579096" y="2772519"/>
            <a:chExt cx="4104457" cy="1821899"/>
          </a:xfrm>
        </p:grpSpPr>
        <p:grpSp>
          <p:nvGrpSpPr>
            <p:cNvPr id="87" name="그룹 98">
              <a:extLst>
                <a:ext uri="{FF2B5EF4-FFF2-40B4-BE49-F238E27FC236}">
                  <a16:creationId xmlns:a16="http://schemas.microsoft.com/office/drawing/2014/main" id="{E000049B-A6A7-44CD-A6DE-84827AA1F2A6}"/>
                </a:ext>
              </a:extLst>
            </p:cNvPr>
            <p:cNvGrpSpPr/>
            <p:nvPr/>
          </p:nvGrpSpPr>
          <p:grpSpPr>
            <a:xfrm>
              <a:off x="579096" y="2772519"/>
              <a:ext cx="4032448" cy="661893"/>
              <a:chOff x="666180" y="2052439"/>
              <a:chExt cx="4032448" cy="661893"/>
            </a:xfrm>
          </p:grpSpPr>
          <p:sp>
            <p:nvSpPr>
              <p:cNvPr id="93" name="직사각형 92">
                <a:extLst>
                  <a:ext uri="{FF2B5EF4-FFF2-40B4-BE49-F238E27FC236}">
                    <a16:creationId xmlns:a16="http://schemas.microsoft.com/office/drawing/2014/main" id="{D383621A-AAE1-449F-ADAC-AF10E326B926}"/>
                  </a:ext>
                </a:extLst>
              </p:cNvPr>
              <p:cNvSpPr/>
              <p:nvPr/>
            </p:nvSpPr>
            <p:spPr>
              <a:xfrm>
                <a:off x="666180" y="2052439"/>
                <a:ext cx="1316361" cy="661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3078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MSIT</a:t>
                </a:r>
                <a:endParaRPr lang="ko-KR" altLang="en-US" sz="2394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직사각형 93">
                <a:extLst>
                  <a:ext uri="{FF2B5EF4-FFF2-40B4-BE49-F238E27FC236}">
                    <a16:creationId xmlns:a16="http://schemas.microsoft.com/office/drawing/2014/main" id="{C3679CCB-C8CF-40EA-A5CC-2C792F6ECF53}"/>
                  </a:ext>
                </a:extLst>
              </p:cNvPr>
              <p:cNvSpPr/>
              <p:nvPr/>
            </p:nvSpPr>
            <p:spPr>
              <a:xfrm>
                <a:off x="1889755" y="2138962"/>
                <a:ext cx="2808873" cy="323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197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  <a:cs typeface="Arial" pitchFamily="34" charset="0"/>
                  </a:rPr>
                  <a:t>MINISTRY OF SCIENCE and ICT</a:t>
                </a:r>
              </a:p>
            </p:txBody>
          </p:sp>
        </p:grpSp>
        <p:cxnSp>
          <p:nvCxnSpPr>
            <p:cNvPr id="88" name="Shape 103">
              <a:extLst>
                <a:ext uri="{FF2B5EF4-FFF2-40B4-BE49-F238E27FC236}">
                  <a16:creationId xmlns:a16="http://schemas.microsoft.com/office/drawing/2014/main" id="{30741016-DF7A-4116-8648-508182112BA1}"/>
                </a:ext>
              </a:extLst>
            </p:cNvPr>
            <p:cNvCxnSpPr>
              <a:stCxn id="93" idx="2"/>
            </p:cNvCxnSpPr>
            <p:nvPr/>
          </p:nvCxnSpPr>
          <p:spPr>
            <a:xfrm rot="16200000" flipH="1">
              <a:off x="1099652" y="3572036"/>
              <a:ext cx="438184" cy="162935"/>
            </a:xfrm>
            <a:prstGeom prst="bentConnector3">
              <a:avLst>
                <a:gd name="adj1" fmla="val 97801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hape 104">
              <a:extLst>
                <a:ext uri="{FF2B5EF4-FFF2-40B4-BE49-F238E27FC236}">
                  <a16:creationId xmlns:a16="http://schemas.microsoft.com/office/drawing/2014/main" id="{6A871E84-C832-4E2C-8AEE-45ECEFAD7673}"/>
                </a:ext>
              </a:extLst>
            </p:cNvPr>
            <p:cNvCxnSpPr/>
            <p:nvPr/>
          </p:nvCxnSpPr>
          <p:spPr>
            <a:xfrm rot="16200000" flipH="1">
              <a:off x="1743454" y="4272458"/>
              <a:ext cx="453747" cy="190174"/>
            </a:xfrm>
            <a:prstGeom prst="bentConnector2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그룹 78">
              <a:extLst>
                <a:ext uri="{FF2B5EF4-FFF2-40B4-BE49-F238E27FC236}">
                  <a16:creationId xmlns:a16="http://schemas.microsoft.com/office/drawing/2014/main" id="{5AEDBD3F-8986-4A04-A952-464C5585B9B3}"/>
                </a:ext>
              </a:extLst>
            </p:cNvPr>
            <p:cNvGrpSpPr/>
            <p:nvPr/>
          </p:nvGrpSpPr>
          <p:grpSpPr>
            <a:xfrm>
              <a:off x="1371184" y="3549159"/>
              <a:ext cx="3312369" cy="661893"/>
              <a:chOff x="666180" y="3348583"/>
              <a:chExt cx="3312369" cy="661893"/>
            </a:xfrm>
          </p:grpSpPr>
          <p:sp>
            <p:nvSpPr>
              <p:cNvPr id="91" name="직사각형 90">
                <a:extLst>
                  <a:ext uri="{FF2B5EF4-FFF2-40B4-BE49-F238E27FC236}">
                    <a16:creationId xmlns:a16="http://schemas.microsoft.com/office/drawing/2014/main" id="{A3601379-FC62-4079-9E75-6FBE1E515ED7}"/>
                  </a:ext>
                </a:extLst>
              </p:cNvPr>
              <p:cNvSpPr/>
              <p:nvPr/>
            </p:nvSpPr>
            <p:spPr>
              <a:xfrm>
                <a:off x="666180" y="3348583"/>
                <a:ext cx="1224136" cy="661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ja-JP" sz="3078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RRA</a:t>
                </a:r>
                <a:endParaRPr lang="ko-KR" altLang="en-US" sz="2394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80C2A9C7-C53E-481F-BC49-99C8CDCECEFB}"/>
                  </a:ext>
                </a:extLst>
              </p:cNvPr>
              <p:cNvSpPr/>
              <p:nvPr/>
            </p:nvSpPr>
            <p:spPr>
              <a:xfrm>
                <a:off x="1818309" y="3406076"/>
                <a:ext cx="2160240" cy="538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197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  <a:cs typeface="Arial" pitchFamily="34" charset="0"/>
                  </a:rPr>
                  <a:t>NATIONAL RADIO</a:t>
                </a:r>
                <a:br>
                  <a:rPr lang="en-US" altLang="ko-KR" sz="1197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  <a:cs typeface="Arial" pitchFamily="34" charset="0"/>
                  </a:rPr>
                </a:br>
                <a:r>
                  <a:rPr lang="en-US" altLang="ko-KR" sz="1197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  <a:cs typeface="Arial" pitchFamily="34" charset="0"/>
                  </a:rPr>
                  <a:t>RESEARCH AGENCY</a:t>
                </a:r>
              </a:p>
            </p:txBody>
          </p:sp>
        </p:grpSp>
      </p:grp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A95356FF-420E-487D-8D7F-B74CF6754B38}"/>
              </a:ext>
            </a:extLst>
          </p:cNvPr>
          <p:cNvSpPr/>
          <p:nvPr/>
        </p:nvSpPr>
        <p:spPr>
          <a:xfrm>
            <a:off x="4242109" y="2871754"/>
            <a:ext cx="1635128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68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Since August 2011</a:t>
            </a:r>
            <a:endParaRPr lang="ko-KR" altLang="en-US" sz="1539" dirty="0">
              <a:solidFill>
                <a:srgbClr val="3366FF"/>
              </a:solidFill>
            </a:endParaRPr>
          </a:p>
        </p:txBody>
      </p:sp>
      <p:sp>
        <p:nvSpPr>
          <p:cNvPr id="96" name="직사각형 15">
            <a:extLst>
              <a:ext uri="{FF2B5EF4-FFF2-40B4-BE49-F238E27FC236}">
                <a16:creationId xmlns:a16="http://schemas.microsoft.com/office/drawing/2014/main" id="{C3FFD2FF-4733-47AE-8A41-D2133936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206" y="4477717"/>
            <a:ext cx="4154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latin typeface="Arial Narrow" pitchFamily="34" charset="0"/>
              </a:rPr>
              <a:t>2016</a:t>
            </a:r>
            <a:endParaRPr lang="ko-KR" altLang="en-US" sz="1000" b="1" dirty="0"/>
          </a:p>
        </p:txBody>
      </p:sp>
      <p:sp>
        <p:nvSpPr>
          <p:cNvPr id="97" name="직사각형 15">
            <a:extLst>
              <a:ext uri="{FF2B5EF4-FFF2-40B4-BE49-F238E27FC236}">
                <a16:creationId xmlns:a16="http://schemas.microsoft.com/office/drawing/2014/main" id="{90EC8DB3-98A6-4A6A-A78A-0421BF17E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755" y="4858592"/>
            <a:ext cx="415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latin typeface="Arial Narrow" pitchFamily="34" charset="0"/>
              </a:rPr>
              <a:t>2018</a:t>
            </a:r>
            <a:endParaRPr lang="ko-KR" altLang="en-US" sz="1000" b="1" dirty="0"/>
          </a:p>
        </p:txBody>
      </p:sp>
      <p:sp>
        <p:nvSpPr>
          <p:cNvPr id="98" name="직사각형 15">
            <a:extLst>
              <a:ext uri="{FF2B5EF4-FFF2-40B4-BE49-F238E27FC236}">
                <a16:creationId xmlns:a16="http://schemas.microsoft.com/office/drawing/2014/main" id="{4EA868D1-9D74-4060-9170-D3BA9663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284" y="4858592"/>
            <a:ext cx="4154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latin typeface="Arial Narrow" pitchFamily="34" charset="0"/>
              </a:rPr>
              <a:t>2015</a:t>
            </a:r>
            <a:endParaRPr lang="ko-KR" altLang="en-US" sz="1000" b="1" dirty="0"/>
          </a:p>
        </p:txBody>
      </p:sp>
      <p:sp>
        <p:nvSpPr>
          <p:cNvPr id="99" name="모서리가 둥근 직사각형 81">
            <a:extLst>
              <a:ext uri="{FF2B5EF4-FFF2-40B4-BE49-F238E27FC236}">
                <a16:creationId xmlns:a16="http://schemas.microsoft.com/office/drawing/2014/main" id="{222BF056-0101-4E62-B4E8-043ED7D6B88A}"/>
              </a:ext>
            </a:extLst>
          </p:cNvPr>
          <p:cNvSpPr/>
          <p:nvPr/>
        </p:nvSpPr>
        <p:spPr>
          <a:xfrm>
            <a:off x="6977625" y="5271926"/>
            <a:ext cx="908288" cy="4463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42"/>
              </a:spcBef>
            </a:pPr>
            <a:r>
              <a:rPr lang="en-US" altLang="ko-KR" sz="1100" b="1" dirty="0">
                <a:solidFill>
                  <a:schemeClr val="tx1"/>
                </a:solidFill>
                <a:latin typeface="Arial Narrow" pitchFamily="34" charset="0"/>
              </a:rPr>
              <a:t>DSCOVR Receiving</a:t>
            </a:r>
          </a:p>
        </p:txBody>
      </p:sp>
      <p:sp>
        <p:nvSpPr>
          <p:cNvPr id="100" name="직사각형 9">
            <a:extLst>
              <a:ext uri="{FF2B5EF4-FFF2-40B4-BE49-F238E27FC236}">
                <a16:creationId xmlns:a16="http://schemas.microsoft.com/office/drawing/2014/main" id="{7C4E9217-85E7-44E0-A224-CCF6BBFD1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3324" y="4089884"/>
            <a:ext cx="1056384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38"/>
              </a:lnSpc>
              <a:spcBef>
                <a:spcPts val="342"/>
              </a:spcBef>
            </a:pPr>
            <a:r>
              <a:rPr lang="en-US" altLang="ko-KR" sz="898" dirty="0" err="1">
                <a:latin typeface="Arial Narrow" pitchFamily="34" charset="0"/>
              </a:rPr>
              <a:t>MoU</a:t>
            </a:r>
            <a:r>
              <a:rPr lang="en-US" altLang="ko-KR" sz="898" dirty="0">
                <a:latin typeface="Arial Narrow" pitchFamily="34" charset="0"/>
              </a:rPr>
              <a:t>(UK Met Office)</a:t>
            </a:r>
          </a:p>
        </p:txBody>
      </p:sp>
      <p:sp>
        <p:nvSpPr>
          <p:cNvPr id="101" name="직사각형 9">
            <a:extLst>
              <a:ext uri="{FF2B5EF4-FFF2-40B4-BE49-F238E27FC236}">
                <a16:creationId xmlns:a16="http://schemas.microsoft.com/office/drawing/2014/main" id="{AC3DACF7-2799-4030-A92C-0B3B665E2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665" y="3916039"/>
            <a:ext cx="1344180" cy="31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38"/>
              </a:lnSpc>
              <a:spcBef>
                <a:spcPts val="342"/>
              </a:spcBef>
            </a:pPr>
            <a:r>
              <a:rPr lang="en-US" altLang="ko-KR" sz="898" b="1" dirty="0">
                <a:latin typeface="Arial Narrow" pitchFamily="34" charset="0"/>
              </a:rPr>
              <a:t>MoU(FMI) &amp; ICAO Met/H</a:t>
            </a:r>
          </a:p>
        </p:txBody>
      </p:sp>
      <p:sp>
        <p:nvSpPr>
          <p:cNvPr id="102" name="직사각형 15">
            <a:extLst>
              <a:ext uri="{FF2B5EF4-FFF2-40B4-BE49-F238E27FC236}">
                <a16:creationId xmlns:a16="http://schemas.microsoft.com/office/drawing/2014/main" id="{71A8A4ED-30DA-4ECD-B6D0-F8E6638D2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217" y="4474960"/>
            <a:ext cx="415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latin typeface="Arial Narrow" pitchFamily="34" charset="0"/>
              </a:rPr>
              <a:t>2020</a:t>
            </a:r>
            <a:endParaRPr lang="ko-KR" altLang="en-US" sz="1000" b="1" dirty="0"/>
          </a:p>
        </p:txBody>
      </p:sp>
      <p:sp>
        <p:nvSpPr>
          <p:cNvPr id="105" name="모서리가 둥근 직사각형 81">
            <a:extLst>
              <a:ext uri="{FF2B5EF4-FFF2-40B4-BE49-F238E27FC236}">
                <a16:creationId xmlns:a16="http://schemas.microsoft.com/office/drawing/2014/main" id="{0CDCDCF2-1F0F-4953-9B4A-C67B5B6993BB}"/>
              </a:ext>
            </a:extLst>
          </p:cNvPr>
          <p:cNvSpPr/>
          <p:nvPr/>
        </p:nvSpPr>
        <p:spPr>
          <a:xfrm>
            <a:off x="7937845" y="5263352"/>
            <a:ext cx="908288" cy="4463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42"/>
              </a:spcBef>
            </a:pPr>
            <a:r>
              <a:rPr lang="en-US" altLang="ko-KR" sz="1100" b="1" dirty="0">
                <a:solidFill>
                  <a:schemeClr val="tx1"/>
                </a:solidFill>
                <a:latin typeface="Arial Narrow" pitchFamily="34" charset="0"/>
              </a:rPr>
              <a:t>Solar burst observation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38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C59AD569-04E3-4FDD-83FE-190AB31B7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30147" r="6999" b="26879"/>
          <a:stretch/>
        </p:blipFill>
        <p:spPr>
          <a:xfrm>
            <a:off x="-1" y="139597"/>
            <a:ext cx="9144001" cy="6465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4312C-96D6-4AFD-9E68-965E5DB74FBB}"/>
              </a:ext>
            </a:extLst>
          </p:cNvPr>
          <p:cNvSpPr txBox="1"/>
          <p:nvPr/>
        </p:nvSpPr>
        <p:spPr>
          <a:xfrm>
            <a:off x="882825" y="2955273"/>
            <a:ext cx="541427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2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2. Recent Accomplishment</a:t>
            </a:r>
            <a:endParaRPr lang="ko-KR" altLang="en-US" sz="3420" dirty="0">
              <a:solidFill>
                <a:schemeClr val="bg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D7A0BC77-BFC5-4A05-94FB-5AFDA43AC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2670" y="6193076"/>
            <a:ext cx="1498660" cy="4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68"/>
            <a:ext cx="9144000" cy="6459177"/>
          </a:xfrm>
          <a:prstGeom prst="rect">
            <a:avLst/>
          </a:prstGeom>
        </p:spPr>
      </p:pic>
      <p:sp>
        <p:nvSpPr>
          <p:cNvPr id="3" name="직사각형 17">
            <a:extLst>
              <a:ext uri="{FF2B5EF4-FFF2-40B4-BE49-F238E27FC236}">
                <a16:creationId xmlns:a16="http://schemas.microsoft.com/office/drawing/2014/main" id="{1E8F64B6-EAF9-4F50-AC4B-1873892B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5603283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Observation networks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F9CCA63-086C-4090-8C5B-76F19F8E7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" b="8753"/>
          <a:stretch/>
        </p:blipFill>
        <p:spPr>
          <a:xfrm>
            <a:off x="4510806" y="1601518"/>
            <a:ext cx="4611837" cy="4051923"/>
          </a:xfrm>
          <a:prstGeom prst="rect">
            <a:avLst/>
          </a:prstGeom>
          <a:solidFill>
            <a:srgbClr val="F33D6E"/>
          </a:solidFill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AA2F77B-4549-46A4-B2B9-D84196B31C84}"/>
              </a:ext>
            </a:extLst>
          </p:cNvPr>
          <p:cNvGrpSpPr/>
          <p:nvPr/>
        </p:nvGrpSpPr>
        <p:grpSpPr>
          <a:xfrm>
            <a:off x="416181" y="6097365"/>
            <a:ext cx="8311639" cy="526518"/>
            <a:chOff x="486700" y="6667688"/>
            <a:chExt cx="9720000" cy="61573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55C06B-009F-4475-BED3-5B02C64B9B2F}"/>
                </a:ext>
              </a:extLst>
            </p:cNvPr>
            <p:cNvSpPr txBox="1"/>
            <p:nvPr/>
          </p:nvSpPr>
          <p:spPr>
            <a:xfrm>
              <a:off x="486700" y="6751719"/>
              <a:ext cx="9720000" cy="4772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52" kern="0" spc="-128" dirty="0"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Ionosphere, Geomagnetic field and Solar radio flux observation 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0DB2499A-D96D-4969-8073-C7C912CD1CFA}"/>
                </a:ext>
              </a:extLst>
            </p:cNvPr>
            <p:cNvGrpSpPr/>
            <p:nvPr/>
          </p:nvGrpSpPr>
          <p:grpSpPr>
            <a:xfrm>
              <a:off x="486700" y="6667688"/>
              <a:ext cx="9720000" cy="615733"/>
              <a:chOff x="486700" y="6667688"/>
              <a:chExt cx="9720000" cy="615733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BABF9C1F-B668-4056-9169-B985CF128CC5}"/>
                  </a:ext>
                </a:extLst>
              </p:cNvPr>
              <p:cNvSpPr/>
              <p:nvPr/>
            </p:nvSpPr>
            <p:spPr>
              <a:xfrm>
                <a:off x="486700" y="6667688"/>
                <a:ext cx="9720000" cy="72000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39" dirty="0">
                  <a:latin typeface="G마켓 산스 TTF Medium" panose="02000000000000000000" pitchFamily="2" charset="-127"/>
                  <a:ea typeface="G마켓 산스 TTF Light" panose="02000000000000000000" pitchFamily="2" charset="-127"/>
                </a:endParaRP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C79C3E71-4A1E-417E-A90C-8D008106A984}"/>
                  </a:ext>
                </a:extLst>
              </p:cNvPr>
              <p:cNvSpPr/>
              <p:nvPr/>
            </p:nvSpPr>
            <p:spPr>
              <a:xfrm>
                <a:off x="486700" y="7211421"/>
                <a:ext cx="9720000" cy="72000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39" dirty="0">
                  <a:latin typeface="G마켓 산스 TTF Medium" panose="02000000000000000000" pitchFamily="2" charset="-127"/>
                  <a:ea typeface="G마켓 산스 TTF Light" panose="02000000000000000000" pitchFamily="2" charset="-127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799D52-95BD-4A17-A25F-316F97864499}"/>
              </a:ext>
            </a:extLst>
          </p:cNvPr>
          <p:cNvSpPr txBox="1"/>
          <p:nvPr/>
        </p:nvSpPr>
        <p:spPr>
          <a:xfrm>
            <a:off x="1240092" y="1219355"/>
            <a:ext cx="1886144" cy="355482"/>
          </a:xfrm>
          <a:prstGeom prst="rect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71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Before 2011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721200-05AE-41CE-8160-A799A64CE75C}"/>
              </a:ext>
            </a:extLst>
          </p:cNvPr>
          <p:cNvSpPr txBox="1"/>
          <p:nvPr/>
        </p:nvSpPr>
        <p:spPr>
          <a:xfrm>
            <a:off x="5729542" y="1219355"/>
            <a:ext cx="2174366" cy="355482"/>
          </a:xfrm>
          <a:prstGeom prst="rect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71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Since 2011</a:t>
            </a: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FC72CC74-C665-4922-BCEE-64BEC1160410}"/>
              </a:ext>
            </a:extLst>
          </p:cNvPr>
          <p:cNvSpPr/>
          <p:nvPr/>
        </p:nvSpPr>
        <p:spPr>
          <a:xfrm>
            <a:off x="3466811" y="3146627"/>
            <a:ext cx="1043995" cy="639845"/>
          </a:xfrm>
          <a:prstGeom prst="rightArrow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9FF8EDF-F828-421E-858E-B95C0393CC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28482" r="42455" b="39811"/>
          <a:stretch/>
        </p:blipFill>
        <p:spPr>
          <a:xfrm>
            <a:off x="1275139" y="2898224"/>
            <a:ext cx="1816049" cy="1153467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8164F3F6-517C-4B89-A043-6EC9A773EAD2}"/>
              </a:ext>
            </a:extLst>
          </p:cNvPr>
          <p:cNvGrpSpPr/>
          <p:nvPr/>
        </p:nvGrpSpPr>
        <p:grpSpPr>
          <a:xfrm>
            <a:off x="4203261" y="5032491"/>
            <a:ext cx="1600230" cy="1069991"/>
            <a:chOff x="2414470" y="2686007"/>
            <a:chExt cx="2764827" cy="1936420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41BD81B6-2909-432F-AC08-D6A30CD7E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4734" y="2686007"/>
              <a:ext cx="2704563" cy="19364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611CB584-F35E-46D3-A60B-4436D4557C62}"/>
                </a:ext>
              </a:extLst>
            </p:cNvPr>
            <p:cNvCxnSpPr/>
            <p:nvPr/>
          </p:nvCxnSpPr>
          <p:spPr>
            <a:xfrm>
              <a:off x="3955689" y="3348615"/>
              <a:ext cx="522472" cy="536366"/>
            </a:xfrm>
            <a:prstGeom prst="line">
              <a:avLst/>
            </a:prstGeom>
            <a:ln w="25400" cmpd="sng">
              <a:solidFill>
                <a:srgbClr val="FFFF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E61CECBB-4FAA-40AB-B43A-A884DBBE38DD}"/>
                </a:ext>
              </a:extLst>
            </p:cNvPr>
            <p:cNvCxnSpPr/>
            <p:nvPr/>
          </p:nvCxnSpPr>
          <p:spPr>
            <a:xfrm>
              <a:off x="4656825" y="2795472"/>
              <a:ext cx="0" cy="858745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D747B456-8A27-4E60-89B7-ACAF3061B855}"/>
                </a:ext>
              </a:extLst>
            </p:cNvPr>
            <p:cNvCxnSpPr/>
            <p:nvPr/>
          </p:nvCxnSpPr>
          <p:spPr>
            <a:xfrm>
              <a:off x="3955689" y="3365175"/>
              <a:ext cx="689657" cy="300599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1F694E25-95A2-4CC8-BFF2-545401573DF5}"/>
                </a:ext>
              </a:extLst>
            </p:cNvPr>
            <p:cNvCxnSpPr/>
            <p:nvPr/>
          </p:nvCxnSpPr>
          <p:spPr>
            <a:xfrm flipV="1">
              <a:off x="3533008" y="3682335"/>
              <a:ext cx="1112338" cy="161950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43D387F3-E111-44F3-A059-B9A5116A4B18}"/>
                </a:ext>
              </a:extLst>
            </p:cNvPr>
            <p:cNvCxnSpPr/>
            <p:nvPr/>
          </p:nvCxnSpPr>
          <p:spPr>
            <a:xfrm flipV="1">
              <a:off x="2725421" y="3682335"/>
              <a:ext cx="1919925" cy="808992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78E8CA90-E4F3-45CE-AA82-B5B36E708D64}"/>
                </a:ext>
              </a:extLst>
            </p:cNvPr>
            <p:cNvCxnSpPr/>
            <p:nvPr/>
          </p:nvCxnSpPr>
          <p:spPr>
            <a:xfrm flipH="1">
              <a:off x="2721355" y="3905611"/>
              <a:ext cx="1733850" cy="580207"/>
            </a:xfrm>
            <a:prstGeom prst="line">
              <a:avLst/>
            </a:prstGeom>
            <a:ln w="25400" cmpd="sng">
              <a:solidFill>
                <a:srgbClr val="FFFF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2D073BE7-100A-4BCE-A049-FF45A5FE0DE2}"/>
                </a:ext>
              </a:extLst>
            </p:cNvPr>
            <p:cNvCxnSpPr/>
            <p:nvPr/>
          </p:nvCxnSpPr>
          <p:spPr>
            <a:xfrm flipH="1" flipV="1">
              <a:off x="3533008" y="3853701"/>
              <a:ext cx="920524" cy="36713"/>
            </a:xfrm>
            <a:prstGeom prst="line">
              <a:avLst/>
            </a:prstGeom>
            <a:ln w="25400" cmpd="sng">
              <a:solidFill>
                <a:srgbClr val="FFFF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50C758CD-5F2A-464F-B730-A803914D67DC}"/>
                </a:ext>
              </a:extLst>
            </p:cNvPr>
            <p:cNvCxnSpPr/>
            <p:nvPr/>
          </p:nvCxnSpPr>
          <p:spPr>
            <a:xfrm flipH="1">
              <a:off x="4478162" y="2795472"/>
              <a:ext cx="167184" cy="1076586"/>
            </a:xfrm>
            <a:prstGeom prst="line">
              <a:avLst/>
            </a:prstGeom>
            <a:ln w="25400" cmpd="sng">
              <a:solidFill>
                <a:srgbClr val="FFFF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9328E11-B0EF-422E-91FE-25084F131D11}"/>
                </a:ext>
              </a:extLst>
            </p:cNvPr>
            <p:cNvSpPr/>
            <p:nvPr/>
          </p:nvSpPr>
          <p:spPr>
            <a:xfrm>
              <a:off x="3488945" y="4115758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10E7574-D68E-4AF4-86BF-749543C9AE7C}"/>
                </a:ext>
              </a:extLst>
            </p:cNvPr>
            <p:cNvSpPr/>
            <p:nvPr/>
          </p:nvSpPr>
          <p:spPr>
            <a:xfrm>
              <a:off x="3613799" y="4139744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0F9F0C90-CF5A-4513-80D5-D471A8A1B636}"/>
                </a:ext>
              </a:extLst>
            </p:cNvPr>
            <p:cNvSpPr/>
            <p:nvPr/>
          </p:nvSpPr>
          <p:spPr>
            <a:xfrm>
              <a:off x="3955689" y="3838213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E4E87B89-25E5-4A5F-B06D-0057CF17833E}"/>
                </a:ext>
              </a:extLst>
            </p:cNvPr>
            <p:cNvSpPr/>
            <p:nvPr/>
          </p:nvSpPr>
          <p:spPr>
            <a:xfrm>
              <a:off x="4022766" y="3732084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ECAEE023-C06B-436B-99B7-FA0A6FBC998B}"/>
                </a:ext>
              </a:extLst>
            </p:cNvPr>
            <p:cNvSpPr/>
            <p:nvPr/>
          </p:nvSpPr>
          <p:spPr>
            <a:xfrm>
              <a:off x="4169620" y="3587572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950E0517-2777-4D6A-BBAA-0603F6D0EAB4}"/>
                </a:ext>
              </a:extLst>
            </p:cNvPr>
            <p:cNvSpPr/>
            <p:nvPr/>
          </p:nvSpPr>
          <p:spPr>
            <a:xfrm>
              <a:off x="4267112" y="3494749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24C13AE0-F7EC-493A-8E16-5BA723BA5A34}"/>
                </a:ext>
              </a:extLst>
            </p:cNvPr>
            <p:cNvSpPr/>
            <p:nvPr/>
          </p:nvSpPr>
          <p:spPr>
            <a:xfrm>
              <a:off x="4510964" y="3290924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3B86CA80-1788-4080-945B-E1818BCE1BB0}"/>
                </a:ext>
              </a:extLst>
            </p:cNvPr>
            <p:cNvSpPr/>
            <p:nvPr/>
          </p:nvSpPr>
          <p:spPr>
            <a:xfrm>
              <a:off x="4610724" y="3207811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文本框 10">
              <a:extLst>
                <a:ext uri="{FF2B5EF4-FFF2-40B4-BE49-F238E27FC236}">
                  <a16:creationId xmlns:a16="http://schemas.microsoft.com/office/drawing/2014/main" id="{6154127C-79A4-4239-B424-917019FCC55E}"/>
                </a:ext>
              </a:extLst>
            </p:cNvPr>
            <p:cNvSpPr txBox="1"/>
            <p:nvPr/>
          </p:nvSpPr>
          <p:spPr>
            <a:xfrm>
              <a:off x="4104772" y="2708378"/>
              <a:ext cx="722624" cy="23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MH</a:t>
              </a:r>
              <a:endParaRPr lang="zh-CN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</a:endParaRPr>
            </a:p>
          </p:txBody>
        </p:sp>
        <p:sp>
          <p:nvSpPr>
            <p:cNvPr id="38" name="文本框 11">
              <a:extLst>
                <a:ext uri="{FF2B5EF4-FFF2-40B4-BE49-F238E27FC236}">
                  <a16:creationId xmlns:a16="http://schemas.microsoft.com/office/drawing/2014/main" id="{912161DC-42FE-4D74-85D9-7B94BD108B72}"/>
                </a:ext>
              </a:extLst>
            </p:cNvPr>
            <p:cNvSpPr txBox="1"/>
            <p:nvPr/>
          </p:nvSpPr>
          <p:spPr>
            <a:xfrm>
              <a:off x="3511208" y="3149442"/>
              <a:ext cx="592676" cy="23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BJ</a:t>
              </a:r>
              <a:endParaRPr lang="zh-CN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</a:endParaRPr>
            </a:p>
          </p:txBody>
        </p:sp>
        <p:sp>
          <p:nvSpPr>
            <p:cNvPr id="39" name="文本框 12">
              <a:extLst>
                <a:ext uri="{FF2B5EF4-FFF2-40B4-BE49-F238E27FC236}">
                  <a16:creationId xmlns:a16="http://schemas.microsoft.com/office/drawing/2014/main" id="{3A05D7D0-4495-4ACD-B4FB-410A9E2E89C3}"/>
                </a:ext>
              </a:extLst>
            </p:cNvPr>
            <p:cNvSpPr txBox="1"/>
            <p:nvPr/>
          </p:nvSpPr>
          <p:spPr>
            <a:xfrm>
              <a:off x="2978461" y="3677551"/>
              <a:ext cx="732651" cy="23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WH</a:t>
              </a:r>
              <a:endParaRPr lang="zh-CN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</a:endParaRPr>
            </a:p>
          </p:txBody>
        </p:sp>
        <p:sp>
          <p:nvSpPr>
            <p:cNvPr id="40" name="文本框 15">
              <a:extLst>
                <a:ext uri="{FF2B5EF4-FFF2-40B4-BE49-F238E27FC236}">
                  <a16:creationId xmlns:a16="http://schemas.microsoft.com/office/drawing/2014/main" id="{C162F90F-ABE1-4A1D-BF34-01F563F6012B}"/>
                </a:ext>
              </a:extLst>
            </p:cNvPr>
            <p:cNvSpPr txBox="1"/>
            <p:nvPr/>
          </p:nvSpPr>
          <p:spPr>
            <a:xfrm>
              <a:off x="2414470" y="4285238"/>
              <a:ext cx="577441" cy="23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SY</a:t>
              </a:r>
              <a:endParaRPr lang="zh-CN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</a:endParaRPr>
            </a:p>
          </p:txBody>
        </p:sp>
        <p:sp>
          <p:nvSpPr>
            <p:cNvPr id="41" name="文本框 10">
              <a:extLst>
                <a:ext uri="{FF2B5EF4-FFF2-40B4-BE49-F238E27FC236}">
                  <a16:creationId xmlns:a16="http://schemas.microsoft.com/office/drawing/2014/main" id="{5B25D18E-A8BC-4E01-A875-FDF58D221104}"/>
                </a:ext>
              </a:extLst>
            </p:cNvPr>
            <p:cNvSpPr txBox="1"/>
            <p:nvPr/>
          </p:nvSpPr>
          <p:spPr>
            <a:xfrm>
              <a:off x="4586476" y="3603114"/>
              <a:ext cx="390138" cy="23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IC</a:t>
              </a:r>
              <a:endParaRPr lang="zh-CN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</a:endParaRPr>
            </a:p>
          </p:txBody>
        </p:sp>
        <p:sp>
          <p:nvSpPr>
            <p:cNvPr id="42" name="文本框 10">
              <a:extLst>
                <a:ext uri="{FF2B5EF4-FFF2-40B4-BE49-F238E27FC236}">
                  <a16:creationId xmlns:a16="http://schemas.microsoft.com/office/drawing/2014/main" id="{15958486-01C9-4FB9-84ED-5289F580B2DA}"/>
                </a:ext>
              </a:extLst>
            </p:cNvPr>
            <p:cNvSpPr txBox="1"/>
            <p:nvPr/>
          </p:nvSpPr>
          <p:spPr>
            <a:xfrm>
              <a:off x="4388769" y="3847189"/>
              <a:ext cx="454528" cy="23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JJ</a:t>
              </a:r>
              <a:endParaRPr lang="zh-CN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88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23"/>
            <a:ext cx="9144000" cy="6459177"/>
          </a:xfrm>
          <a:prstGeom prst="rect">
            <a:avLst/>
          </a:prstGeom>
        </p:spPr>
      </p:pic>
      <p:sp>
        <p:nvSpPr>
          <p:cNvPr id="4" name="직사각형 17">
            <a:extLst>
              <a:ext uri="{FF2B5EF4-FFF2-40B4-BE49-F238E27FC236}">
                <a16:creationId xmlns:a16="http://schemas.microsoft.com/office/drawing/2014/main" id="{254A7BC6-1681-4F7E-A3D5-BE8ED89F4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9066340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Physical/Numerical Model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5FF2D11-62F8-4B4B-8604-848A494D8317}"/>
              </a:ext>
            </a:extLst>
          </p:cNvPr>
          <p:cNvGrpSpPr/>
          <p:nvPr/>
        </p:nvGrpSpPr>
        <p:grpSpPr>
          <a:xfrm>
            <a:off x="644955" y="1089169"/>
            <a:ext cx="7854091" cy="4591642"/>
            <a:chOff x="68498" y="1366225"/>
            <a:chExt cx="7455509" cy="4358622"/>
          </a:xfrm>
        </p:grpSpPr>
        <p:pic>
          <p:nvPicPr>
            <p:cNvPr id="6" name="Picture 2" descr="C:\Users\YUN\Desktop\오목눈이\기창\sunearththemeSDO.jpg">
              <a:extLst>
                <a:ext uri="{FF2B5EF4-FFF2-40B4-BE49-F238E27FC236}">
                  <a16:creationId xmlns:a16="http://schemas.microsoft.com/office/drawing/2014/main" id="{29A9D77D-3D6B-4531-BA72-7D85A6FF1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8" y="1366225"/>
              <a:ext cx="7455509" cy="4358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4EF1556-2F88-46B3-BC53-42929FF1F54D}"/>
                </a:ext>
              </a:extLst>
            </p:cNvPr>
            <p:cNvSpPr/>
            <p:nvPr/>
          </p:nvSpPr>
          <p:spPr>
            <a:xfrm>
              <a:off x="422014" y="1656963"/>
              <a:ext cx="589411" cy="335276"/>
            </a:xfrm>
            <a:prstGeom prst="rect">
              <a:avLst/>
            </a:prstGeom>
          </p:spPr>
          <p:txBody>
            <a:bodyPr wrap="none" lIns="89177" tIns="44590" rIns="89177" bIns="44590">
              <a:spAutoFit/>
            </a:bodyPr>
            <a:lstStyle/>
            <a:p>
              <a:r>
                <a:rPr lang="en-US" altLang="ko-KR" sz="1710" dirty="0">
                  <a:solidFill>
                    <a:schemeClr val="bg1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SUN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293B9D96-C3CB-4497-AAB5-C6C9499B1DEE}"/>
                </a:ext>
              </a:extLst>
            </p:cNvPr>
            <p:cNvSpPr/>
            <p:nvPr/>
          </p:nvSpPr>
          <p:spPr>
            <a:xfrm>
              <a:off x="347873" y="4676544"/>
              <a:ext cx="1164596" cy="335276"/>
            </a:xfrm>
            <a:prstGeom prst="rect">
              <a:avLst/>
            </a:prstGeom>
          </p:spPr>
          <p:txBody>
            <a:bodyPr wrap="none" lIns="89177" tIns="44590" rIns="89177" bIns="44590">
              <a:spAutoFit/>
            </a:bodyPr>
            <a:lstStyle/>
            <a:p>
              <a:r>
                <a:rPr lang="en-US" altLang="ko-KR" sz="1710" dirty="0">
                  <a:solidFill>
                    <a:schemeClr val="bg1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Solar wind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BE624217-B0BB-4C78-A2A0-E053F5FCF3FB}"/>
                </a:ext>
              </a:extLst>
            </p:cNvPr>
            <p:cNvSpPr/>
            <p:nvPr/>
          </p:nvSpPr>
          <p:spPr>
            <a:xfrm>
              <a:off x="2241198" y="3135950"/>
              <a:ext cx="3174421" cy="335276"/>
            </a:xfrm>
            <a:prstGeom prst="rect">
              <a:avLst/>
            </a:prstGeom>
          </p:spPr>
          <p:txBody>
            <a:bodyPr wrap="square" lIns="89177" tIns="44590" rIns="89177" bIns="44590">
              <a:spAutoFit/>
            </a:bodyPr>
            <a:lstStyle/>
            <a:p>
              <a:r>
                <a:rPr lang="en-US" altLang="ko-KR" sz="1710" dirty="0">
                  <a:solidFill>
                    <a:schemeClr val="bg1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Magnetosphere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B9E9370-0E2F-407F-9893-553E885E1FB9}"/>
                </a:ext>
              </a:extLst>
            </p:cNvPr>
            <p:cNvSpPr/>
            <p:nvPr/>
          </p:nvSpPr>
          <p:spPr>
            <a:xfrm>
              <a:off x="4109962" y="4578282"/>
              <a:ext cx="1224062" cy="335276"/>
            </a:xfrm>
            <a:prstGeom prst="rect">
              <a:avLst/>
            </a:prstGeom>
          </p:spPr>
          <p:txBody>
            <a:bodyPr wrap="none" lIns="89177" tIns="44590" rIns="89177" bIns="44590">
              <a:spAutoFit/>
            </a:bodyPr>
            <a:lstStyle/>
            <a:p>
              <a:r>
                <a:rPr lang="en-US" altLang="ko-KR" sz="1710" dirty="0">
                  <a:solidFill>
                    <a:schemeClr val="bg1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Ionosphere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1BF272D-67AC-489A-AA52-3C8A4CAC8155}"/>
                </a:ext>
              </a:extLst>
            </p:cNvPr>
            <p:cNvSpPr/>
            <p:nvPr/>
          </p:nvSpPr>
          <p:spPr>
            <a:xfrm>
              <a:off x="4719139" y="1484161"/>
              <a:ext cx="2546190" cy="335276"/>
            </a:xfrm>
            <a:prstGeom prst="rect">
              <a:avLst/>
            </a:prstGeom>
          </p:spPr>
          <p:txBody>
            <a:bodyPr wrap="square" lIns="89177" tIns="44590" rIns="89177" bIns="44590">
              <a:spAutoFit/>
            </a:bodyPr>
            <a:lstStyle/>
            <a:p>
              <a:r>
                <a:rPr lang="en-US" altLang="ko-KR" sz="1710" dirty="0">
                  <a:solidFill>
                    <a:schemeClr val="bg1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Atmosphere</a:t>
              </a:r>
              <a:endParaRPr lang="en-US" altLang="ko-KR" sz="1710" dirty="0">
                <a:solidFill>
                  <a:srgbClr val="FFFF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4A90D9C-8433-45A4-80BA-100DF6B2D034}"/>
                </a:ext>
              </a:extLst>
            </p:cNvPr>
            <p:cNvSpPr/>
            <p:nvPr/>
          </p:nvSpPr>
          <p:spPr>
            <a:xfrm>
              <a:off x="4500306" y="2256546"/>
              <a:ext cx="1487187" cy="335276"/>
            </a:xfrm>
            <a:prstGeom prst="rect">
              <a:avLst/>
            </a:prstGeom>
          </p:spPr>
          <p:txBody>
            <a:bodyPr wrap="none" lIns="89177" tIns="44590" rIns="89177" bIns="44590">
              <a:spAutoFit/>
            </a:bodyPr>
            <a:lstStyle/>
            <a:p>
              <a:r>
                <a:rPr lang="en-US" altLang="ko-KR" sz="1710" dirty="0">
                  <a:solidFill>
                    <a:schemeClr val="bg1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Radiation Belt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C34E21-257F-4809-80EA-CDDF6CAD0E1D}"/>
                </a:ext>
              </a:extLst>
            </p:cNvPr>
            <p:cNvSpPr txBox="1"/>
            <p:nvPr/>
          </p:nvSpPr>
          <p:spPr>
            <a:xfrm>
              <a:off x="428676" y="1929126"/>
              <a:ext cx="3524103" cy="212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855" dirty="0">
                  <a:solidFill>
                    <a:srgbClr val="00FF00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ASSA, 3D monitoring Solar Maximum Prediction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CD2927-C020-43E7-829E-CBF2643A4B00}"/>
                </a:ext>
              </a:extLst>
            </p:cNvPr>
            <p:cNvSpPr txBox="1"/>
            <p:nvPr/>
          </p:nvSpPr>
          <p:spPr>
            <a:xfrm>
              <a:off x="422014" y="4889241"/>
              <a:ext cx="919140" cy="212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855" dirty="0">
                  <a:solidFill>
                    <a:srgbClr val="FFFF00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WSA/IPS Enlil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BE0D45-EE01-48A5-8CB5-EF29C07F6D7D}"/>
                </a:ext>
              </a:extLst>
            </p:cNvPr>
            <p:cNvSpPr txBox="1"/>
            <p:nvPr/>
          </p:nvSpPr>
          <p:spPr>
            <a:xfrm>
              <a:off x="2246951" y="3415390"/>
              <a:ext cx="3168672" cy="212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855" dirty="0">
                  <a:solidFill>
                    <a:srgbClr val="FFFF00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SEM, Satellite DRAG, </a:t>
              </a:r>
              <a:r>
                <a:rPr lang="en-US" altLang="ko-KR" sz="855" dirty="0">
                  <a:solidFill>
                    <a:srgbClr val="00FF00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Proton Prediction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2F80C3-7E36-46DC-9B20-F046219A2E60}"/>
                </a:ext>
              </a:extLst>
            </p:cNvPr>
            <p:cNvSpPr txBox="1"/>
            <p:nvPr/>
          </p:nvSpPr>
          <p:spPr>
            <a:xfrm>
              <a:off x="4523659" y="2494712"/>
              <a:ext cx="1730748" cy="212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855" dirty="0">
                  <a:solidFill>
                    <a:srgbClr val="FFFF00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DREAM, </a:t>
              </a:r>
              <a:r>
                <a:rPr lang="en-US" altLang="ko-KR" sz="855" dirty="0">
                  <a:solidFill>
                    <a:srgbClr val="00FF00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KREFM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4DC5C2-CCD3-4A16-93D0-0C7B4FAE1E3D}"/>
                </a:ext>
              </a:extLst>
            </p:cNvPr>
            <p:cNvSpPr txBox="1"/>
            <p:nvPr/>
          </p:nvSpPr>
          <p:spPr>
            <a:xfrm>
              <a:off x="4729396" y="1732821"/>
              <a:ext cx="2317098" cy="212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855" dirty="0">
                  <a:solidFill>
                    <a:srgbClr val="00FF00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SAFE</a:t>
              </a:r>
              <a:r>
                <a:rPr lang="en-US" altLang="ko-KR" sz="855" dirty="0">
                  <a:solidFill>
                    <a:srgbClr val="FFFF00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(CARI-6M, NAIRAS)</a:t>
              </a:r>
              <a:endParaRPr lang="en-US" altLang="ko-KR" sz="855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2FFB2E-DDA4-4477-AD40-AF5B26B0A258}"/>
                </a:ext>
              </a:extLst>
            </p:cNvPr>
            <p:cNvSpPr txBox="1"/>
            <p:nvPr/>
          </p:nvSpPr>
          <p:spPr>
            <a:xfrm>
              <a:off x="4124499" y="4839369"/>
              <a:ext cx="3101169" cy="212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55" dirty="0">
                  <a:solidFill>
                    <a:srgbClr val="00FF00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TEC map, GNSS, HF usable Frequency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48B1357-DE04-46AB-8D83-B12E11564683}"/>
              </a:ext>
            </a:extLst>
          </p:cNvPr>
          <p:cNvSpPr txBox="1"/>
          <p:nvPr/>
        </p:nvSpPr>
        <p:spPr>
          <a:xfrm>
            <a:off x="477859" y="5955857"/>
            <a:ext cx="8188282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39" dirty="0">
                <a:solidFill>
                  <a:srgbClr val="F33D6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■</a:t>
            </a:r>
            <a:r>
              <a:rPr lang="en-US" altLang="ko-KR" sz="1539" dirty="0">
                <a:solidFill>
                  <a:srgbClr val="F33D6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Sun</a:t>
            </a:r>
            <a:r>
              <a:rPr lang="ko-KR" altLang="en-US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10    </a:t>
            </a:r>
            <a:r>
              <a:rPr lang="ko-KR" altLang="en-US" sz="1539" dirty="0">
                <a:solidFill>
                  <a:srgbClr val="8FAAD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■</a:t>
            </a: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Geomagnetic field</a:t>
            </a:r>
            <a:r>
              <a:rPr lang="ko-KR" altLang="en-US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5    </a:t>
            </a:r>
            <a:r>
              <a:rPr lang="ko-KR" altLang="en-US" sz="1539" dirty="0">
                <a:solidFill>
                  <a:srgbClr val="FFC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■</a:t>
            </a: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Ionosphere</a:t>
            </a:r>
            <a:r>
              <a:rPr lang="ko-KR" altLang="en-US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3    </a:t>
            </a:r>
            <a:r>
              <a:rPr lang="ko-KR" altLang="en-US" sz="1539" dirty="0">
                <a:solidFill>
                  <a:schemeClr val="bg1">
                    <a:lumMod val="75000"/>
                  </a:schemeClr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■</a:t>
            </a: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User tailored service</a:t>
            </a:r>
            <a:r>
              <a:rPr lang="ko-KR" altLang="en-US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20</a:t>
            </a:r>
            <a:endParaRPr lang="ko-KR" altLang="en-US" sz="1539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835AC4F-EE8D-4259-8594-38D49D7D2DA9}"/>
              </a:ext>
            </a:extLst>
          </p:cNvPr>
          <p:cNvSpPr/>
          <p:nvPr/>
        </p:nvSpPr>
        <p:spPr>
          <a:xfrm>
            <a:off x="6871621" y="3132524"/>
            <a:ext cx="374077" cy="56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1539" dirty="0">
                <a:solidFill>
                  <a:schemeClr val="bg1">
                    <a:lumMod val="75000"/>
                  </a:schemeClr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■</a:t>
            </a:r>
            <a:endParaRPr lang="ko-KR" altLang="en-US" sz="1539" dirty="0">
              <a:latin typeface="G마켓 산스 TTF Light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5335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5973</TotalTime>
  <Words>2294</Words>
  <Application>Microsoft Office PowerPoint</Application>
  <PresentationFormat>화면 슬라이드 쇼(4:3)</PresentationFormat>
  <Paragraphs>449</Paragraphs>
  <Slides>22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20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43" baseType="lpstr">
      <vt:lpstr>G마켓 산스 TTF Bold</vt:lpstr>
      <vt:lpstr>G마켓 산스 TTF Light</vt:lpstr>
      <vt:lpstr>G마켓 산스 TTF Medium</vt:lpstr>
      <vt:lpstr>HY동녘M</vt:lpstr>
      <vt:lpstr>ＭＳ Ｐゴシック</vt:lpstr>
      <vt:lpstr>宋体</vt:lpstr>
      <vt:lpstr>굴림</vt:lpstr>
      <vt:lpstr>나눔고딕</vt:lpstr>
      <vt:lpstr>나눔고딕 ExtraBold</vt:lpstr>
      <vt:lpstr>양재튼튼체B</vt:lpstr>
      <vt:lpstr>옥션고딕 L</vt:lpstr>
      <vt:lpstr>Arial</vt:lpstr>
      <vt:lpstr>Arial Narrow</vt:lpstr>
      <vt:lpstr>Arial Unicode MS</vt:lpstr>
      <vt:lpstr>Calibri</vt:lpstr>
      <vt:lpstr>Calibri Light</vt:lpstr>
      <vt:lpstr>Microsoft Sans Serif</vt:lpstr>
      <vt:lpstr>Times New Roman</vt:lpstr>
      <vt:lpstr>Wingdings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유병규</dc:creator>
  <cp:lastModifiedBy>윤기창</cp:lastModifiedBy>
  <cp:revision>478</cp:revision>
  <cp:lastPrinted>2020-11-23T07:15:49Z</cp:lastPrinted>
  <dcterms:created xsi:type="dcterms:W3CDTF">2017-05-29T10:34:18Z</dcterms:created>
  <dcterms:modified xsi:type="dcterms:W3CDTF">2021-10-22T06:00:11Z</dcterms:modified>
</cp:coreProperties>
</file>