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1" r:id="rId1"/>
  </p:sldMasterIdLst>
  <p:notesMasterIdLst>
    <p:notesMasterId r:id="rId16"/>
  </p:notesMasterIdLst>
  <p:sldIdLst>
    <p:sldId id="256" r:id="rId2"/>
    <p:sldId id="283" r:id="rId3"/>
    <p:sldId id="264" r:id="rId4"/>
    <p:sldId id="280" r:id="rId5"/>
    <p:sldId id="258" r:id="rId6"/>
    <p:sldId id="281" r:id="rId7"/>
    <p:sldId id="282" r:id="rId8"/>
    <p:sldId id="260" r:id="rId9"/>
    <p:sldId id="261" r:id="rId10"/>
    <p:sldId id="259" r:id="rId11"/>
    <p:sldId id="265" r:id="rId12"/>
    <p:sldId id="270" r:id="rId13"/>
    <p:sldId id="272" r:id="rId14"/>
    <p:sldId id="276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70"/>
    <p:restoredTop sz="94632"/>
  </p:normalViewPr>
  <p:slideViewPr>
    <p:cSldViewPr snapToGrid="0" snapToObjects="1">
      <p:cViewPr varScale="1">
        <p:scale>
          <a:sx n="99" d="100"/>
          <a:sy n="99" d="100"/>
        </p:scale>
        <p:origin x="2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9EC6A-E852-934F-AB7F-28CD455053A8}" type="datetimeFigureOut">
              <a:rPr kumimoji="1" lang="zh-CN" altLang="en-US" smtClean="0"/>
              <a:t>2021/11/3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35364-3FF5-514F-B271-8DE4FF7E499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8443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35364-3FF5-514F-B271-8DE4FF7E4992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9357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能量来源：太阳辐射和太阳风能量注入。这两者都能提供离子源和逃逸能量。由于质量不同，重离子和轻离子的逃逸区域和逃逸路径也有所不同。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在极区，离子逃逸的源区按能量获得来源分为极盖区（即开放磁力线区域，由于电离层加热，电子和离子特征高度的不同而导致的加速电场加速轻离子而逃逸，蓝色虚线）、极隙极尖和极光区（粒子沉降和波粒相互作用使包括重离子在内的离子获得能量而逃逸，红色虚线）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017E0-7CA4-44CF-8EA8-A55FFFC2163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89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017E0-7CA4-44CF-8EA8-A55FFFC2163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228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With solar wind energy input increases, both the outflow area and the outflow flux increase. This fact results in an increase in the outflow rate during disturbed by about a factor of 3 compared with that during geomagnetically quiet times.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017E0-7CA4-44CF-8EA8-A55FFFC2163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379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35364-3FF5-514F-B271-8DE4FF7E4992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2653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A97173-0924-0E4D-8513-72B85C6AEA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BA1CAB-4413-4F46-B829-18C52455AB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A0BB82-CC67-E843-B17B-DCA7DE599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F15C-ECF9-B346-83C3-F3A60911C601}" type="datetimeFigureOut">
              <a:rPr kumimoji="1" lang="zh-CN" altLang="en-US" smtClean="0"/>
              <a:t>2021/11/3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11A0A6-0942-B94C-AF04-EB0CBD245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D466BD-06C3-F849-9762-D0FF45C76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1026-A738-264B-BD03-3A1D41C3E72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65430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90511-B74E-7448-B137-9B756FD21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69EFC14-1318-EB4E-8A57-53D901F7D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44CB6B-825D-F047-9119-72781D452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F15C-ECF9-B346-83C3-F3A60911C601}" type="datetimeFigureOut">
              <a:rPr kumimoji="1" lang="zh-CN" altLang="en-US" smtClean="0"/>
              <a:t>2021/11/3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BAA30F-8484-4449-A8E6-AFB321FD6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282420-BDDC-764A-9016-D2A662C04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1026-A738-264B-BD03-3A1D41C3E72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81334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C81274-908A-BA4A-B1F7-47860D16F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4A3B52-F2FD-A748-AB63-7331C4102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AFCA95-AB22-2C4F-863D-073A6AAEA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F15C-ECF9-B346-83C3-F3A60911C601}" type="datetimeFigureOut">
              <a:rPr kumimoji="1" lang="zh-CN" altLang="en-US" smtClean="0"/>
              <a:t>2021/11/3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9433A5-3FA4-3B4B-B693-E113DBB78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B4AA4E-CCF9-7549-AC3C-971FCB9CF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1026-A738-264B-BD03-3A1D41C3E72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89464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16CAD6-90E1-5E41-A864-98DE9FE26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0DDB50-81E0-5947-9148-20BFCC04B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28BE91-9B47-E746-8A46-E81F51A2E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F15C-ECF9-B346-83C3-F3A60911C601}" type="datetimeFigureOut">
              <a:rPr kumimoji="1" lang="zh-CN" altLang="en-US" smtClean="0"/>
              <a:t>2021/11/3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3BDC9-9442-3042-8943-813F35A2C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C9FB9E-A9DE-D84E-8AF8-5DFB5B84E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1026-A738-264B-BD03-3A1D41C3E72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2984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7EF58B-CBF9-1B49-84CB-B4BA0F88B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40A-F6E5-A147-840B-CD479B74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6D2C-2F3C-C640-B05D-3E0AAD63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F15C-ECF9-B346-83C3-F3A60911C601}" type="datetimeFigureOut">
              <a:rPr kumimoji="1" lang="zh-CN" altLang="en-US" smtClean="0"/>
              <a:t>2021/11/3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C58DED-0D48-8D40-9C0A-4E4D2B211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7B303D-67AC-4540-B616-8E059E2C3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1026-A738-264B-BD03-3A1D41C3E72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2173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2FE4A7-14A2-1548-92C4-F1CFC7105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51DC49-4AD9-BB44-8D5F-DE7E32F45C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022F2D8-2E15-8240-BF5E-0CCE7C1BC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55CD786-8F94-BE43-993F-A311123E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F15C-ECF9-B346-83C3-F3A60911C601}" type="datetimeFigureOut">
              <a:rPr kumimoji="1" lang="zh-CN" altLang="en-US" smtClean="0"/>
              <a:t>2021/11/3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1CDA60A-28E9-9342-B59F-AD1994EC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93C438-79E9-FF49-8FB7-74C14857C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1026-A738-264B-BD03-3A1D41C3E72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4697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99E605-6F6A-2D49-9D8E-C961393F8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DE6D1E-A84A-5140-A240-3BE31B037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03807C1-06FA-7D4C-B6C4-6D7FCE4CB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C4BC2A-7785-9E4A-A976-ADA3E5BE92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11A85C-DC09-CB4E-A2DD-20A5B7057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F30606-80F3-1148-AF68-C4FB23227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F15C-ECF9-B346-83C3-F3A60911C601}" type="datetimeFigureOut">
              <a:rPr kumimoji="1" lang="zh-CN" altLang="en-US" smtClean="0"/>
              <a:t>2021/11/3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B5615A7-9394-C041-BDC2-3F5809C07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59BD65-C0A0-8048-B3E3-6A0514C8D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1026-A738-264B-BD03-3A1D41C3E72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3364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4CFE6B-50DB-064F-B892-BAD8A7E4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366188-A843-E748-81AF-4BD98E328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F15C-ECF9-B346-83C3-F3A60911C601}" type="datetimeFigureOut">
              <a:rPr kumimoji="1" lang="zh-CN" altLang="en-US" smtClean="0"/>
              <a:t>2021/11/3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FAFB66-7DCB-7A43-A439-5FF4E5D6E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47078E-30A1-0B4C-982F-2B77DB466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1026-A738-264B-BD03-3A1D41C3E72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85659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EE67EDC-2141-E145-87FE-477E1C756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F15C-ECF9-B346-83C3-F3A60911C601}" type="datetimeFigureOut">
              <a:rPr kumimoji="1" lang="zh-CN" altLang="en-US" smtClean="0"/>
              <a:t>2021/11/3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7DBD071-081E-C34B-8DBA-2C4275CD1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A67D97-A369-224F-B9B8-7A12BCADD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1026-A738-264B-BD03-3A1D41C3E72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54510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9B816E-7EA2-214E-9362-EEBC60325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563CAD-7F6A-6840-847B-F944E99D6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DB173B-1064-BA4F-8B43-E50D351B7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67C6D0-70DD-4E46-9237-F98C36112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F15C-ECF9-B346-83C3-F3A60911C601}" type="datetimeFigureOut">
              <a:rPr kumimoji="1" lang="zh-CN" altLang="en-US" smtClean="0"/>
              <a:t>2021/11/3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6E927C-101F-524B-AEFE-A4FA806CC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92E74B-F4FB-3A44-A6AB-7D58968C7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1026-A738-264B-BD03-3A1D41C3E72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82178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C93756-6871-A543-A4BF-628E624B3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93F38E-C2E4-DB4D-B7EB-25E92C8C0F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AF87DC6-A807-F245-AE75-A39352AA3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EB391F-8F6E-9D49-8396-8B6CA996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F15C-ECF9-B346-83C3-F3A60911C601}" type="datetimeFigureOut">
              <a:rPr kumimoji="1" lang="zh-CN" altLang="en-US" smtClean="0"/>
              <a:t>2021/11/3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85E2D2-A052-5F43-B1C0-E8AC3DEF7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C1A445-548F-C84C-BA17-8479C838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1026-A738-264B-BD03-3A1D41C3E72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3949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58B64AF-217D-6A40-BF1B-B64C110F9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914CA0-6B83-6E49-8ACD-68C53CD05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37DC93-F226-4641-8CC8-5EB899AC25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6F15C-ECF9-B346-83C3-F3A60911C601}" type="datetimeFigureOut">
              <a:rPr kumimoji="1" lang="zh-CN" altLang="en-US" smtClean="0"/>
              <a:t>2021/11/3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D8FA54-15CB-384C-8009-545C5D94DA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304DEF-A6C4-B045-A756-B87352689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31026-A738-264B-BD03-3A1D41C3E72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6567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jpeg"/><Relationship Id="rId11" Type="http://schemas.openxmlformats.org/officeDocument/2006/relationships/image" Target="../media/image1.png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25.tiff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tmp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m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tm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tmp"/><Relationship Id="rId5" Type="http://schemas.openxmlformats.org/officeDocument/2006/relationships/image" Target="../media/image13.tmp"/><Relationship Id="rId10" Type="http://schemas.openxmlformats.org/officeDocument/2006/relationships/image" Target="../media/image1.png"/><Relationship Id="rId4" Type="http://schemas.openxmlformats.org/officeDocument/2006/relationships/image" Target="../media/image12.tmp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1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3E41CBB-B81A-E54C-A866-C9CBEB707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0787"/>
            <a:ext cx="9144000" cy="2764028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4000" b="1" dirty="0">
                <a:latin typeface="Calibri" panose="020F0502020204030204" pitchFamily="34" charset="0"/>
                <a:cs typeface="Calibri" panose="020F0502020204030204" pitchFamily="34" charset="0"/>
              </a:rPr>
              <a:t>Atmospheric escape on Earth and beyond: Space weather as a driving force</a:t>
            </a:r>
            <a:endParaRPr kumimoji="1" lang="zh-CN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4EBAEB-E8B1-2248-9074-ED68B2E22905}"/>
              </a:ext>
            </a:extLst>
          </p:cNvPr>
          <p:cNvSpPr txBox="1"/>
          <p:nvPr/>
        </p:nvSpPr>
        <p:spPr>
          <a:xfrm>
            <a:off x="3135087" y="4016829"/>
            <a:ext cx="5965370" cy="130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CN" sz="2400" dirty="0">
                <a:latin typeface="Calibri" panose="020F0502020204030204" pitchFamily="34" charset="0"/>
                <a:cs typeface="Calibri" panose="020F0502020204030204" pitchFamily="34" charset="0"/>
              </a:rPr>
              <a:t>Jun Cui</a:t>
            </a:r>
          </a:p>
          <a:p>
            <a:pPr algn="ctr">
              <a:lnSpc>
                <a:spcPct val="200000"/>
              </a:lnSpc>
            </a:pPr>
            <a:r>
              <a:rPr lang="en-CN" dirty="0">
                <a:latin typeface="Calibri" panose="020F0502020204030204" pitchFamily="34" charset="0"/>
                <a:cs typeface="Calibri" panose="020F0502020204030204" pitchFamily="34" charset="0"/>
              </a:rPr>
              <a:t>School of Atmospheric Sciences, Sun Yat-Sen University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693FD26-438D-1F48-8A5C-94890864C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47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75"/>
    </mc:Choice>
    <mc:Fallback>
      <p:transition spd="slow" advTm="19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1B699A-538B-9443-BA6D-030E59EC2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79" y="491586"/>
            <a:ext cx="9357007" cy="478972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 Jeans escape on Mars</a:t>
            </a:r>
            <a:endParaRPr kumimoji="1" lang="zh-CN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51E5EDA-9C62-1B41-B8BE-C3C2CE256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96" y="1080384"/>
            <a:ext cx="10721546" cy="560848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746CB0D-D0BD-CC40-BEBD-4AF3E27DE5A9}"/>
              </a:ext>
            </a:extLst>
          </p:cNvPr>
          <p:cNvSpPr txBox="1"/>
          <p:nvPr/>
        </p:nvSpPr>
        <p:spPr>
          <a:xfrm>
            <a:off x="9010354" y="4037644"/>
            <a:ext cx="1374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Qin 2021</a:t>
            </a:r>
            <a:endParaRPr kumimoji="1"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8DD945C-03FC-E244-9AB5-7392F30BE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2759" y="0"/>
            <a:ext cx="989241" cy="98317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7C037A-AFDA-8841-94E5-58739300A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11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703"/>
    </mc:Choice>
    <mc:Fallback>
      <p:transition spd="slow" advTm="94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4EA610-038A-AD4F-88F3-0A847B1F0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88" y="1090079"/>
            <a:ext cx="4860733" cy="527633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F677676-FB7D-994A-89EF-4BDA9E52D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622" y="3868315"/>
            <a:ext cx="4431288" cy="27840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37C438A-9F61-EB4B-9E63-84E67FF1FEC3}"/>
              </a:ext>
            </a:extLst>
          </p:cNvPr>
          <p:cNvSpPr txBox="1"/>
          <p:nvPr/>
        </p:nvSpPr>
        <p:spPr>
          <a:xfrm>
            <a:off x="2583319" y="1374000"/>
            <a:ext cx="1797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Cui et al. 2019</a:t>
            </a:r>
            <a:endParaRPr kumimoji="1" lang="zh-CN" altLang="en-US" sz="16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109680D-5831-704C-9C82-4A6504A4AA00}"/>
              </a:ext>
            </a:extLst>
          </p:cNvPr>
          <p:cNvSpPr txBox="1"/>
          <p:nvPr/>
        </p:nvSpPr>
        <p:spPr>
          <a:xfrm>
            <a:off x="7359624" y="5932743"/>
            <a:ext cx="2033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Cravens et al. 2017</a:t>
            </a:r>
            <a:endParaRPr kumimoji="1" lang="zh-CN" altLang="en-US" sz="16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0C3DC1E-6FB7-874D-A822-66C82B29E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113" y="1073124"/>
            <a:ext cx="3527973" cy="252725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287B4B8-8D91-0243-90B8-228FB2B121B5}"/>
              </a:ext>
            </a:extLst>
          </p:cNvPr>
          <p:cNvSpPr txBox="1"/>
          <p:nvPr/>
        </p:nvSpPr>
        <p:spPr>
          <a:xfrm>
            <a:off x="7212223" y="3580303"/>
            <a:ext cx="2033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Lillis et al. 2017</a:t>
            </a:r>
            <a:endParaRPr kumimoji="1" lang="zh-CN" altLang="en-US" sz="16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C2F0A65-EF61-FC47-8E1B-173FC966D2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2759" y="0"/>
            <a:ext cx="989241" cy="983172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86A2FD43-F5AD-A74C-B05C-EBE7F44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79" y="491586"/>
            <a:ext cx="9357007" cy="478972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Photochemical escape of O, C, and N on Mars</a:t>
            </a:r>
            <a:endParaRPr kumimoji="1" lang="zh-CN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78C533-B093-DC4B-8977-721BD094ACAB}"/>
                  </a:ext>
                </a:extLst>
              </p:cNvPr>
              <p:cNvSpPr txBox="1"/>
              <p:nvPr/>
            </p:nvSpPr>
            <p:spPr>
              <a:xfrm>
                <a:off x="2013857" y="1732446"/>
                <a:ext cx="20356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𝐶𝑂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CN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78C533-B093-DC4B-8977-721BD094A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857" y="1732446"/>
                <a:ext cx="2035629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C4BE042-2DB0-BC42-9B6A-41A2415D9ACD}"/>
                  </a:ext>
                </a:extLst>
              </p:cNvPr>
              <p:cNvSpPr txBox="1"/>
              <p:nvPr/>
            </p:nvSpPr>
            <p:spPr>
              <a:xfrm>
                <a:off x="3481953" y="4016772"/>
                <a:ext cx="20356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CN" sz="1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C4BE042-2DB0-BC42-9B6A-41A2415D9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1953" y="4016772"/>
                <a:ext cx="2035629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3373D92-89F9-1B4B-906E-76981ABA2F2F}"/>
                  </a:ext>
                </a:extLst>
              </p:cNvPr>
              <p:cNvSpPr txBox="1"/>
              <p:nvPr/>
            </p:nvSpPr>
            <p:spPr>
              <a:xfrm>
                <a:off x="6977743" y="1653067"/>
                <a:ext cx="20356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CN" sz="1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3373D92-89F9-1B4B-906E-76981ABA2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7743" y="1653067"/>
                <a:ext cx="2035629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B72182-FA3D-4842-BA27-97E7F9CB7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39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70"/>
    </mc:Choice>
    <mc:Fallback>
      <p:transition spd="slow" advTm="73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1B699A-538B-9443-BA6D-030E59EC2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943" y="393132"/>
            <a:ext cx="9061622" cy="59004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Solar wind control of neutral escape on Mars</a:t>
            </a:r>
            <a:endParaRPr kumimoji="1" lang="zh-CN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8DD945C-03FC-E244-9AB5-7392F30BE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2759" y="0"/>
            <a:ext cx="989241" cy="98317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A311154-1CC3-B24E-8448-16E9DEB77316}"/>
              </a:ext>
            </a:extLst>
          </p:cNvPr>
          <p:cNvSpPr txBox="1"/>
          <p:nvPr/>
        </p:nvSpPr>
        <p:spPr>
          <a:xfrm>
            <a:off x="4430487" y="5922053"/>
            <a:ext cx="23678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Halekas et al. (2018)</a:t>
            </a:r>
            <a:endParaRPr kumimoji="1" lang="zh-CN" altLang="en-US" sz="16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A3F600E-A61F-A048-BC0B-B5C2BDF377D5}"/>
              </a:ext>
            </a:extLst>
          </p:cNvPr>
          <p:cNvGrpSpPr/>
          <p:nvPr/>
        </p:nvGrpSpPr>
        <p:grpSpPr>
          <a:xfrm>
            <a:off x="2838615" y="983172"/>
            <a:ext cx="6230036" cy="4869619"/>
            <a:chOff x="1072978" y="1357056"/>
            <a:chExt cx="6230036" cy="486961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9F0F3A-7887-474A-99CD-B3A164EC8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2978" y="1357056"/>
              <a:ext cx="6230036" cy="4509261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05148DC-279D-ED49-8E23-721CEE5EA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8328" y="5854599"/>
              <a:ext cx="5868653" cy="372076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8ADCB0-297F-7F4A-8667-38E463B84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7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75"/>
    </mc:Choice>
    <mc:Fallback>
      <p:transition spd="slow" advTm="54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8DD945C-03FC-E244-9AB5-7392F30BE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2759" y="0"/>
            <a:ext cx="989241" cy="9831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B0F2B14-8BBA-4643-8CC5-8832EB1DDB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6793" y="949694"/>
            <a:ext cx="7478413" cy="495861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1BA7DB88-8D54-1742-9D9B-2D794ACB0D11}"/>
              </a:ext>
            </a:extLst>
          </p:cNvPr>
          <p:cNvSpPr txBox="1"/>
          <p:nvPr/>
        </p:nvSpPr>
        <p:spPr>
          <a:xfrm>
            <a:off x="5307396" y="5828572"/>
            <a:ext cx="2033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Lee et al. (2018)</a:t>
            </a:r>
            <a:endParaRPr kumimoji="1"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D5F343-244E-084A-8767-CE263C32D789}"/>
              </a:ext>
            </a:extLst>
          </p:cNvPr>
          <p:cNvSpPr txBox="1"/>
          <p:nvPr/>
        </p:nvSpPr>
        <p:spPr>
          <a:xfrm>
            <a:off x="1665514" y="459952"/>
            <a:ext cx="837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Atomic O escape on Mars during a solar flare event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EE7C97-0D43-C041-9CF1-E57DC876E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9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202"/>
    </mc:Choice>
    <mc:Fallback>
      <p:transition spd="slow" advTm="87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1B699A-538B-9443-BA6D-030E59EC2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22" y="314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4000" b="1" dirty="0"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kumimoji="1" lang="zh-CN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7B3E25E-D852-964A-A379-742D41EEF74D}"/>
              </a:ext>
            </a:extLst>
          </p:cNvPr>
          <p:cNvSpPr txBox="1"/>
          <p:nvPr/>
        </p:nvSpPr>
        <p:spPr>
          <a:xfrm>
            <a:off x="5638800" y="297442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kumimoji="1" lang="zh-CN" altLang="en-US" dirty="0"/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97327144-FA2A-C84F-88B0-76C134B13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504804"/>
              </p:ext>
            </p:extLst>
          </p:nvPr>
        </p:nvGraphicFramePr>
        <p:xfrm>
          <a:off x="1159032" y="1141045"/>
          <a:ext cx="10045368" cy="52567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72539">
                  <a:extLst>
                    <a:ext uri="{9D8B030D-6E8A-4147-A177-3AD203B41FA5}">
                      <a16:colId xmlns:a16="http://schemas.microsoft.com/office/drawing/2014/main" val="1793956372"/>
                    </a:ext>
                  </a:extLst>
                </a:gridCol>
                <a:gridCol w="1872343">
                  <a:extLst>
                    <a:ext uri="{9D8B030D-6E8A-4147-A177-3AD203B41FA5}">
                      <a16:colId xmlns:a16="http://schemas.microsoft.com/office/drawing/2014/main" val="1035178617"/>
                    </a:ext>
                  </a:extLst>
                </a:gridCol>
                <a:gridCol w="1687661">
                  <a:extLst>
                    <a:ext uri="{9D8B030D-6E8A-4147-A177-3AD203B41FA5}">
                      <a16:colId xmlns:a16="http://schemas.microsoft.com/office/drawing/2014/main" val="4229695364"/>
                    </a:ext>
                  </a:extLst>
                </a:gridCol>
                <a:gridCol w="1734207">
                  <a:extLst>
                    <a:ext uri="{9D8B030D-6E8A-4147-A177-3AD203B41FA5}">
                      <a16:colId xmlns:a16="http://schemas.microsoft.com/office/drawing/2014/main" val="3755315248"/>
                    </a:ext>
                  </a:extLst>
                </a:gridCol>
                <a:gridCol w="1692165">
                  <a:extLst>
                    <a:ext uri="{9D8B030D-6E8A-4147-A177-3AD203B41FA5}">
                      <a16:colId xmlns:a16="http://schemas.microsoft.com/office/drawing/2014/main" val="1206218186"/>
                    </a:ext>
                  </a:extLst>
                </a:gridCol>
                <a:gridCol w="1986453">
                  <a:extLst>
                    <a:ext uri="{9D8B030D-6E8A-4147-A177-3AD203B41FA5}">
                      <a16:colId xmlns:a16="http://schemas.microsoft.com/office/drawing/2014/main" val="1054780290"/>
                    </a:ext>
                  </a:extLst>
                </a:gridCol>
              </a:tblGrid>
              <a:tr h="876126">
                <a:tc gridSpan="2">
                  <a:txBody>
                    <a:bodyPr/>
                    <a:lstStyle/>
                    <a:p>
                      <a:pPr algn="ctr"/>
                      <a:endParaRPr lang="zh-CN" altLang="en-US" sz="2000" b="1" i="0" dirty="0"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000" b="1" i="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Long-term variations</a:t>
                      </a:r>
                      <a:endParaRPr lang="zh-CN" altLang="en-US" sz="2000" b="1" i="0" dirty="0"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000" b="1" i="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Short-term variations</a:t>
                      </a:r>
                      <a:endParaRPr lang="zh-CN" altLang="en-US" sz="2000" b="1" i="0" dirty="0"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81797"/>
                  </a:ext>
                </a:extLst>
              </a:tr>
              <a:tr h="876126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Space weather</a:t>
                      </a:r>
                      <a:endParaRPr lang="zh-CN" altLang="en-US" sz="1800" dirty="0"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Solar radiation</a:t>
                      </a:r>
                      <a:endParaRPr lang="zh-CN" altLang="en-US" sz="1800" dirty="0"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Solar wind</a:t>
                      </a:r>
                      <a:endParaRPr lang="zh-CN" altLang="en-US" sz="1800" dirty="0"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Solar Flare</a:t>
                      </a:r>
                      <a:endParaRPr lang="zh-CN" altLang="en-US" sz="1800" dirty="0"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ICME</a:t>
                      </a:r>
                      <a:endParaRPr lang="zh-CN" altLang="en-US" sz="1800" dirty="0"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3523245"/>
                  </a:ext>
                </a:extLst>
              </a:tr>
              <a:tr h="876126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Ion escape on the Earth</a:t>
                      </a:r>
                    </a:p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(H</a:t>
                      </a:r>
                      <a:r>
                        <a:rPr lang="en-US" altLang="zh-CN" sz="1800" baseline="300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en-US" altLang="zh-CN" sz="18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 polar wind) </a:t>
                      </a:r>
                      <a:endParaRPr lang="zh-CN" altLang="en-US" sz="1800" dirty="0"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Positive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correlation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C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Positive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C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correlation</a:t>
                      </a:r>
                      <a:endParaRPr lang="en" altLang="zh-CN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Positive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correlation</a:t>
                      </a:r>
                      <a:endParaRPr lang="en" altLang="zh-CN" sz="1800" b="0" i="0" u="none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Positive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correlation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6786294"/>
                  </a:ext>
                </a:extLst>
              </a:tr>
              <a:tr h="876126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Neutral escape on Mars </a:t>
                      </a:r>
                      <a:endParaRPr lang="zh-CN" altLang="en-US" sz="1800" dirty="0"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Jeans</a:t>
                      </a:r>
                      <a:r>
                        <a:rPr lang="zh-CN" altLang="en-US" sz="18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8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escape</a:t>
                      </a:r>
                    </a:p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(atomic H)</a:t>
                      </a:r>
                      <a:endParaRPr lang="zh-CN" altLang="en-US" sz="1800" dirty="0"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Positive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correlation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Positive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correlation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Positive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correlation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?</a:t>
                      </a:r>
                      <a:endParaRPr lang="zh-CN" altLang="en-US" sz="1800" dirty="0"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354651"/>
                  </a:ext>
                </a:extLst>
              </a:tr>
              <a:tr h="876126"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Chemical escape</a:t>
                      </a:r>
                    </a:p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(atomic O, C, N)</a:t>
                      </a:r>
                      <a:endParaRPr lang="zh-CN" altLang="en-US" sz="1800" dirty="0"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Positive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correlation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?</a:t>
                      </a:r>
                      <a:endParaRPr lang="zh-CN" altLang="en-US" sz="1800" dirty="0"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Positive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correlation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?</a:t>
                      </a:r>
                      <a:endParaRPr lang="zh-CN" altLang="en-US" sz="1800" dirty="0"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535276"/>
                  </a:ext>
                </a:extLst>
              </a:tr>
              <a:tr h="876126"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Sputtering</a:t>
                      </a:r>
                    </a:p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(heavier species)</a:t>
                      </a:r>
                      <a:endParaRPr lang="zh-CN" altLang="en-US" sz="1800" dirty="0"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?</a:t>
                      </a:r>
                      <a:endParaRPr lang="zh-CN" altLang="en-US" sz="1800" dirty="0"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?</a:t>
                      </a:r>
                      <a:endParaRPr lang="zh-CN" altLang="en-US" sz="1800" dirty="0"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?</a:t>
                      </a:r>
                      <a:endParaRPr lang="zh-CN" altLang="en-US" sz="1800" dirty="0"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0466655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7B844C-6209-6943-A95C-9ED6DB9F8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4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05"/>
    </mc:Choice>
    <mc:Fallback>
      <p:transition spd="slow" advTm="65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95B17F-2EDB-7B4F-A935-31B128F71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895369-7DDD-6241-A27C-7E6FC8013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  <a:p>
            <a:pPr>
              <a:lnSpc>
                <a:spcPct val="150000"/>
              </a:lnSpc>
            </a:pPr>
            <a:r>
              <a:rPr kumimoji="1"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Space weather and terrestrial atmospheric escape</a:t>
            </a:r>
          </a:p>
          <a:p>
            <a:pPr>
              <a:lnSpc>
                <a:spcPct val="150000"/>
              </a:lnSpc>
            </a:pPr>
            <a:r>
              <a:rPr kumimoji="1"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Space weather and planetary atmospheric escape</a:t>
            </a:r>
          </a:p>
          <a:p>
            <a:pPr>
              <a:lnSpc>
                <a:spcPct val="150000"/>
              </a:lnSpc>
            </a:pPr>
            <a:r>
              <a:rPr kumimoji="1"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Conclusion </a:t>
            </a:r>
          </a:p>
          <a:p>
            <a:pPr>
              <a:lnSpc>
                <a:spcPct val="150000"/>
              </a:lnSpc>
            </a:pPr>
            <a:endParaRPr kumimoji="1" lang="zh-CN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8FB5FC8-1F8C-364C-BA44-AF7508099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26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96"/>
    </mc:Choice>
    <mc:Fallback>
      <p:transition spd="slow" advTm="15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6FDA5AB-9C02-3F4D-A398-74CB79B506BA}"/>
              </a:ext>
            </a:extLst>
          </p:cNvPr>
          <p:cNvGrpSpPr/>
          <p:nvPr/>
        </p:nvGrpSpPr>
        <p:grpSpPr>
          <a:xfrm>
            <a:off x="948678" y="1069068"/>
            <a:ext cx="3618848" cy="5538942"/>
            <a:chOff x="7668619" y="1113160"/>
            <a:chExt cx="3801215" cy="5868809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F508854-2EF9-CD4F-AD5B-5DE9B2F212C6}"/>
                </a:ext>
              </a:extLst>
            </p:cNvPr>
            <p:cNvSpPr/>
            <p:nvPr/>
          </p:nvSpPr>
          <p:spPr>
            <a:xfrm>
              <a:off x="8734099" y="1113160"/>
              <a:ext cx="2038155" cy="5255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600" dirty="0"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Atmospheric escape</a:t>
              </a:r>
              <a:endParaRPr kumimoji="1" lang="zh-CN" altLang="en-US" sz="16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857C780-0E8C-2D46-9F21-2AD60AC3D25F}"/>
                </a:ext>
              </a:extLst>
            </p:cNvPr>
            <p:cNvSpPr/>
            <p:nvPr/>
          </p:nvSpPr>
          <p:spPr>
            <a:xfrm>
              <a:off x="8008885" y="2003395"/>
              <a:ext cx="1450427" cy="5255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600" dirty="0"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Neutral </a:t>
              </a:r>
              <a:endParaRPr kumimoji="1" lang="zh-CN" altLang="en-US" sz="16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cxnSp>
          <p:nvCxnSpPr>
            <p:cNvPr id="9" name="直线箭头连接符 8">
              <a:extLst>
                <a:ext uri="{FF2B5EF4-FFF2-40B4-BE49-F238E27FC236}">
                  <a16:creationId xmlns:a16="http://schemas.microsoft.com/office/drawing/2014/main" id="{9E9A7BC4-3662-4B44-ABBC-0CD902A7A738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>
              <a:off x="9711578" y="1641305"/>
              <a:ext cx="1033043" cy="36209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线箭头连接符 9">
              <a:extLst>
                <a:ext uri="{FF2B5EF4-FFF2-40B4-BE49-F238E27FC236}">
                  <a16:creationId xmlns:a16="http://schemas.microsoft.com/office/drawing/2014/main" id="{94642888-5C15-1C40-B9A9-E39C3C992847}"/>
                </a:ext>
              </a:extLst>
            </p:cNvPr>
            <p:cNvCxnSpPr>
              <a:cxnSpLocks/>
              <a:stCxn id="6" idx="2"/>
              <a:endCxn id="8" idx="0"/>
            </p:cNvCxnSpPr>
            <p:nvPr/>
          </p:nvCxnSpPr>
          <p:spPr>
            <a:xfrm flipH="1">
              <a:off x="8734098" y="1638677"/>
              <a:ext cx="1019079" cy="36471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直线箭头连接符 10">
              <a:extLst>
                <a:ext uri="{FF2B5EF4-FFF2-40B4-BE49-F238E27FC236}">
                  <a16:creationId xmlns:a16="http://schemas.microsoft.com/office/drawing/2014/main" id="{07D48358-F67A-9E4B-A594-099CB5EEB2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71656" y="2528912"/>
              <a:ext cx="446688" cy="5222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4E7C2BD-D8D5-9849-8AF9-2947B69C30F8}"/>
                </a:ext>
              </a:extLst>
            </p:cNvPr>
            <p:cNvSpPr/>
            <p:nvPr/>
          </p:nvSpPr>
          <p:spPr>
            <a:xfrm>
              <a:off x="8008885" y="3056636"/>
              <a:ext cx="451938" cy="13410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en-US" altLang="zh-CN" sz="1600" dirty="0"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Thremal</a:t>
              </a:r>
              <a:endParaRPr kumimoji="1" lang="zh-CN" altLang="en-US" sz="16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218A108-4E14-964B-8B37-D3F6843477BF}"/>
                </a:ext>
              </a:extLst>
            </p:cNvPr>
            <p:cNvSpPr/>
            <p:nvPr/>
          </p:nvSpPr>
          <p:spPr>
            <a:xfrm>
              <a:off x="9011521" y="3051144"/>
              <a:ext cx="451938" cy="13410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en-US" altLang="zh-CN" sz="1600" dirty="0"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Nonthermal</a:t>
              </a:r>
              <a:endParaRPr kumimoji="1" lang="zh-CN" altLang="en-US" sz="16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cxnSp>
          <p:nvCxnSpPr>
            <p:cNvPr id="14" name="直线箭头连接符 13">
              <a:extLst>
                <a:ext uri="{FF2B5EF4-FFF2-40B4-BE49-F238E27FC236}">
                  <a16:creationId xmlns:a16="http://schemas.microsoft.com/office/drawing/2014/main" id="{DF79FB5C-6712-CF45-AC7C-903F73634770}"/>
                </a:ext>
              </a:extLst>
            </p:cNvPr>
            <p:cNvCxnSpPr>
              <a:cxnSpLocks/>
              <a:stCxn id="8" idx="2"/>
              <a:endCxn id="13" idx="0"/>
            </p:cNvCxnSpPr>
            <p:nvPr/>
          </p:nvCxnSpPr>
          <p:spPr>
            <a:xfrm>
              <a:off x="8734099" y="2528912"/>
              <a:ext cx="503391" cy="5222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线箭头连接符 14">
              <a:extLst>
                <a:ext uri="{FF2B5EF4-FFF2-40B4-BE49-F238E27FC236}">
                  <a16:creationId xmlns:a16="http://schemas.microsoft.com/office/drawing/2014/main" id="{4FDBD151-2233-BE41-A06E-7F16397887E9}"/>
                </a:ext>
              </a:extLst>
            </p:cNvPr>
            <p:cNvCxnSpPr>
              <a:cxnSpLocks/>
              <a:endCxn id="16" idx="0"/>
            </p:cNvCxnSpPr>
            <p:nvPr/>
          </p:nvCxnSpPr>
          <p:spPr>
            <a:xfrm flipH="1">
              <a:off x="7894588" y="4392150"/>
              <a:ext cx="340267" cy="52223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44387C5-D7AE-5646-B9ED-ADE30B8D5867}"/>
                </a:ext>
              </a:extLst>
            </p:cNvPr>
            <p:cNvSpPr/>
            <p:nvPr/>
          </p:nvSpPr>
          <p:spPr>
            <a:xfrm>
              <a:off x="7668619" y="4914381"/>
              <a:ext cx="451938" cy="20566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en-US" altLang="zh-CN" sz="1600" dirty="0"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Jeans escape</a:t>
              </a:r>
              <a:endParaRPr kumimoji="1" lang="zh-CN" altLang="en-US" sz="16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29678F2-0734-DA4F-9371-B57EC2371D67}"/>
                </a:ext>
              </a:extLst>
            </p:cNvPr>
            <p:cNvSpPr/>
            <p:nvPr/>
          </p:nvSpPr>
          <p:spPr>
            <a:xfrm>
              <a:off x="8189263" y="4925365"/>
              <a:ext cx="446689" cy="20566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en" altLang="zh-CN" sz="1400" dirty="0"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Hydrodynamic escape</a:t>
              </a:r>
              <a:endParaRPr kumimoji="1" lang="zh-CN" altLang="en-US" sz="1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cxnSp>
          <p:nvCxnSpPr>
            <p:cNvPr id="18" name="直线箭头连接符 17">
              <a:extLst>
                <a:ext uri="{FF2B5EF4-FFF2-40B4-BE49-F238E27FC236}">
                  <a16:creationId xmlns:a16="http://schemas.microsoft.com/office/drawing/2014/main" id="{C7D393D9-E0C8-6C43-8392-22166372F79B}"/>
                </a:ext>
              </a:extLst>
            </p:cNvPr>
            <p:cNvCxnSpPr>
              <a:cxnSpLocks/>
              <a:stCxn id="12" idx="2"/>
              <a:endCxn id="17" idx="0"/>
            </p:cNvCxnSpPr>
            <p:nvPr/>
          </p:nvCxnSpPr>
          <p:spPr>
            <a:xfrm>
              <a:off x="8234854" y="4397641"/>
              <a:ext cx="177755" cy="5277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线箭头连接符 18">
              <a:extLst>
                <a:ext uri="{FF2B5EF4-FFF2-40B4-BE49-F238E27FC236}">
                  <a16:creationId xmlns:a16="http://schemas.microsoft.com/office/drawing/2014/main" id="{77894F6B-C418-0745-A917-6C21F3F0D993}"/>
                </a:ext>
              </a:extLst>
            </p:cNvPr>
            <p:cNvCxnSpPr>
              <a:cxnSpLocks/>
              <a:stCxn id="13" idx="2"/>
              <a:endCxn id="20" idx="0"/>
            </p:cNvCxnSpPr>
            <p:nvPr/>
          </p:nvCxnSpPr>
          <p:spPr>
            <a:xfrm flipH="1">
              <a:off x="8976676" y="4392150"/>
              <a:ext cx="260814" cy="5332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84A2304E-063B-AD47-9D8F-DAA2BC59AB77}"/>
                </a:ext>
              </a:extLst>
            </p:cNvPr>
            <p:cNvSpPr/>
            <p:nvPr/>
          </p:nvSpPr>
          <p:spPr>
            <a:xfrm>
              <a:off x="8750707" y="4925365"/>
              <a:ext cx="451938" cy="20446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en-US" altLang="zh-CN" sz="1600" dirty="0"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Sputtering</a:t>
              </a:r>
              <a:endParaRPr kumimoji="1" lang="zh-CN" altLang="en-US" sz="16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FD9FF5B-22CE-9E41-A6E7-64C8F477401C}"/>
                </a:ext>
              </a:extLst>
            </p:cNvPr>
            <p:cNvSpPr/>
            <p:nvPr/>
          </p:nvSpPr>
          <p:spPr>
            <a:xfrm>
              <a:off x="9271809" y="4925365"/>
              <a:ext cx="446689" cy="20446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en-US" altLang="zh-CN" sz="1600" dirty="0"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Chemical escape</a:t>
              </a:r>
              <a:endParaRPr kumimoji="1" lang="zh-CN" altLang="en-US" sz="16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cxnSp>
          <p:nvCxnSpPr>
            <p:cNvPr id="22" name="直线箭头连接符 21">
              <a:extLst>
                <a:ext uri="{FF2B5EF4-FFF2-40B4-BE49-F238E27FC236}">
                  <a16:creationId xmlns:a16="http://schemas.microsoft.com/office/drawing/2014/main" id="{34FAE4B9-4B4A-3240-8594-C9E679698743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>
              <a:off x="9236964" y="4392150"/>
              <a:ext cx="258190" cy="5332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直线箭头连接符 22">
              <a:extLst>
                <a:ext uri="{FF2B5EF4-FFF2-40B4-BE49-F238E27FC236}">
                  <a16:creationId xmlns:a16="http://schemas.microsoft.com/office/drawing/2014/main" id="{0BB6131B-8010-F54F-86F4-C90E75ACD64E}"/>
                </a:ext>
              </a:extLst>
            </p:cNvPr>
            <p:cNvCxnSpPr>
              <a:cxnSpLocks/>
              <a:stCxn id="49" idx="2"/>
              <a:endCxn id="24" idx="0"/>
            </p:cNvCxnSpPr>
            <p:nvPr/>
          </p:nvCxnSpPr>
          <p:spPr>
            <a:xfrm flipH="1">
              <a:off x="10245376" y="4284139"/>
              <a:ext cx="526879" cy="63024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3B4C306C-918B-CB4C-BE6F-D12B5E539D4E}"/>
                </a:ext>
              </a:extLst>
            </p:cNvPr>
            <p:cNvSpPr/>
            <p:nvPr/>
          </p:nvSpPr>
          <p:spPr>
            <a:xfrm>
              <a:off x="10019407" y="4914381"/>
              <a:ext cx="451938" cy="20250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en-US" altLang="zh-CN" sz="1600" dirty="0"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Ion pick up</a:t>
              </a:r>
              <a:endParaRPr kumimoji="1" lang="zh-CN" altLang="en-US" sz="16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E6F1134-85E5-AD47-B297-1294BCCC2B6A}"/>
                </a:ext>
              </a:extLst>
            </p:cNvPr>
            <p:cNvSpPr/>
            <p:nvPr/>
          </p:nvSpPr>
          <p:spPr>
            <a:xfrm>
              <a:off x="10546286" y="4914379"/>
              <a:ext cx="451938" cy="20250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en-US" altLang="zh-CN" sz="1600" dirty="0"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Ion bulk outflow</a:t>
              </a:r>
              <a:endParaRPr kumimoji="1" lang="zh-CN" altLang="en-US" sz="16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cxnSp>
          <p:nvCxnSpPr>
            <p:cNvPr id="26" name="直线箭头连接符 25">
              <a:extLst>
                <a:ext uri="{FF2B5EF4-FFF2-40B4-BE49-F238E27FC236}">
                  <a16:creationId xmlns:a16="http://schemas.microsoft.com/office/drawing/2014/main" id="{1E7544FA-43BD-1E4D-9965-1943B39A936D}"/>
                </a:ext>
              </a:extLst>
            </p:cNvPr>
            <p:cNvCxnSpPr>
              <a:cxnSpLocks/>
              <a:stCxn id="49" idx="2"/>
              <a:endCxn id="25" idx="0"/>
            </p:cNvCxnSpPr>
            <p:nvPr/>
          </p:nvCxnSpPr>
          <p:spPr>
            <a:xfrm>
              <a:off x="10772255" y="4284139"/>
              <a:ext cx="0" cy="63024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0ADFB17-6EE9-384B-8D67-071CE4115AE9}"/>
                </a:ext>
              </a:extLst>
            </p:cNvPr>
            <p:cNvSpPr/>
            <p:nvPr/>
          </p:nvSpPr>
          <p:spPr>
            <a:xfrm>
              <a:off x="10019407" y="2003395"/>
              <a:ext cx="1450427" cy="5255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600" dirty="0"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Ion</a:t>
              </a: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BF2B8B9C-ABBC-4942-8F9D-032B65CF9F1B}"/>
              </a:ext>
            </a:extLst>
          </p:cNvPr>
          <p:cNvSpPr/>
          <p:nvPr/>
        </p:nvSpPr>
        <p:spPr>
          <a:xfrm>
            <a:off x="4226311" y="4656632"/>
            <a:ext cx="430256" cy="191119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……</a:t>
            </a:r>
            <a:endParaRPr kumimoji="1" lang="zh-CN" altLang="en-US" sz="16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44" name="直线箭头连接符 43">
            <a:extLst>
              <a:ext uri="{FF2B5EF4-FFF2-40B4-BE49-F238E27FC236}">
                <a16:creationId xmlns:a16="http://schemas.microsoft.com/office/drawing/2014/main" id="{0B0D1972-9CB8-EA45-93DD-743C4BF2A440}"/>
              </a:ext>
            </a:extLst>
          </p:cNvPr>
          <p:cNvCxnSpPr>
            <a:cxnSpLocks/>
            <a:stCxn id="49" idx="2"/>
            <a:endCxn id="40" idx="0"/>
          </p:cNvCxnSpPr>
          <p:nvPr/>
        </p:nvCxnSpPr>
        <p:spPr>
          <a:xfrm>
            <a:off x="3903414" y="4061816"/>
            <a:ext cx="538025" cy="5948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标题 1">
            <a:extLst>
              <a:ext uri="{FF2B5EF4-FFF2-40B4-BE49-F238E27FC236}">
                <a16:creationId xmlns:a16="http://schemas.microsoft.com/office/drawing/2014/main" id="{E40B4074-BFC4-2F4E-846C-4890E2D1E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79" y="218427"/>
            <a:ext cx="10515600" cy="709408"/>
          </a:xfrm>
        </p:spPr>
        <p:txBody>
          <a:bodyPr>
            <a:normAutofit/>
          </a:bodyPr>
          <a:lstStyle/>
          <a:p>
            <a:pPr algn="ctr"/>
            <a:r>
              <a:rPr lang="en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Fundamental</a:t>
            </a:r>
            <a:r>
              <a:rPr lang="zh-CN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atmospheric escape</a:t>
            </a:r>
            <a:r>
              <a:rPr lang="zh-CN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endParaRPr kumimoji="1" lang="zh-CN" alt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95C59385-DADF-5E48-ABDA-74823FF97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661" y="4555642"/>
            <a:ext cx="2662846" cy="149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6">
            <a:extLst>
              <a:ext uri="{FF2B5EF4-FFF2-40B4-BE49-F238E27FC236}">
                <a16:creationId xmlns:a16="http://schemas.microsoft.com/office/drawing/2014/main" id="{0E891FB6-BA8A-1044-9E7F-887D993A6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3424" y="4559925"/>
            <a:ext cx="2662846" cy="149356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8EF0007-BB80-554E-AB90-8A393B3ED3B1}"/>
              </a:ext>
            </a:extLst>
          </p:cNvPr>
          <p:cNvSpPr txBox="1"/>
          <p:nvPr/>
        </p:nvSpPr>
        <p:spPr>
          <a:xfrm>
            <a:off x="6727371" y="1230086"/>
            <a:ext cx="352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CN" dirty="0">
                <a:latin typeface="Calibri" panose="020F0502020204030204" pitchFamily="34" charset="0"/>
                <a:cs typeface="Calibri" panose="020F0502020204030204" pitchFamily="34" charset="0"/>
              </a:rPr>
              <a:t>ong-term solar variations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A946CA5-5A60-AD40-9BA5-2E103794C7EB}"/>
              </a:ext>
            </a:extLst>
          </p:cNvPr>
          <p:cNvSpPr txBox="1"/>
          <p:nvPr/>
        </p:nvSpPr>
        <p:spPr>
          <a:xfrm>
            <a:off x="6727371" y="3979090"/>
            <a:ext cx="352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Short</a:t>
            </a:r>
            <a:r>
              <a:rPr lang="en-CN" dirty="0">
                <a:latin typeface="Calibri" panose="020F0502020204030204" pitchFamily="34" charset="0"/>
                <a:cs typeface="Calibri" panose="020F0502020204030204" pitchFamily="34" charset="0"/>
              </a:rPr>
              <a:t>-term solar variations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E0E336-2062-8946-AEE8-A54AF071DDC7}"/>
              </a:ext>
            </a:extLst>
          </p:cNvPr>
          <p:cNvSpPr txBox="1"/>
          <p:nvPr/>
        </p:nvSpPr>
        <p:spPr>
          <a:xfrm>
            <a:off x="5948307" y="5593961"/>
            <a:ext cx="572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SF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3B5F1D-3530-7143-B1D3-225B89225441}"/>
              </a:ext>
            </a:extLst>
          </p:cNvPr>
          <p:cNvSpPr txBox="1"/>
          <p:nvPr/>
        </p:nvSpPr>
        <p:spPr>
          <a:xfrm>
            <a:off x="8833828" y="5593961"/>
            <a:ext cx="72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ICME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E24A7A04-0A3A-CF40-870E-797769E79454}"/>
              </a:ext>
            </a:extLst>
          </p:cNvPr>
          <p:cNvSpPr/>
          <p:nvPr/>
        </p:nvSpPr>
        <p:spPr>
          <a:xfrm>
            <a:off x="5021251" y="1565047"/>
            <a:ext cx="228600" cy="4770439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9" name="矩形 12">
            <a:extLst>
              <a:ext uri="{FF2B5EF4-FFF2-40B4-BE49-F238E27FC236}">
                <a16:creationId xmlns:a16="http://schemas.microsoft.com/office/drawing/2014/main" id="{DA4B455E-BBE5-834E-A78D-6ECE71ECD613}"/>
              </a:ext>
            </a:extLst>
          </p:cNvPr>
          <p:cNvSpPr/>
          <p:nvPr/>
        </p:nvSpPr>
        <p:spPr>
          <a:xfrm>
            <a:off x="3688286" y="2796184"/>
            <a:ext cx="430256" cy="12656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Nonthermal</a:t>
            </a:r>
            <a:endParaRPr kumimoji="1" lang="zh-CN" altLang="en-US" sz="16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55" name="直线箭头连接符 25">
            <a:extLst>
              <a:ext uri="{FF2B5EF4-FFF2-40B4-BE49-F238E27FC236}">
                <a16:creationId xmlns:a16="http://schemas.microsoft.com/office/drawing/2014/main" id="{49B2ECB2-22BA-5249-BA08-AC367056A937}"/>
              </a:ext>
            </a:extLst>
          </p:cNvPr>
          <p:cNvCxnSpPr>
            <a:cxnSpLocks/>
          </p:cNvCxnSpPr>
          <p:nvPr/>
        </p:nvCxnSpPr>
        <p:spPr>
          <a:xfrm>
            <a:off x="3920628" y="2405245"/>
            <a:ext cx="0" cy="3846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8" name="Picture 57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4948F8D9-7FC3-CD42-A4C1-4F2C5EE5D2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8148" y="1882914"/>
            <a:ext cx="2476169" cy="1701520"/>
          </a:xfrm>
          <a:prstGeom prst="rect">
            <a:avLst/>
          </a:prstGeom>
        </p:spPr>
      </p:pic>
      <p:pic>
        <p:nvPicPr>
          <p:cNvPr id="60" name="Picture 5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2F6CCB7-4516-7943-A213-8128A1849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4518" y="1844403"/>
            <a:ext cx="3526972" cy="177847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3EB62C4-98ED-7F4A-AE53-A919FAC33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1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51"/>
    </mc:Choice>
    <mc:Fallback>
      <p:transition spd="slow" advTm="56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B8CA6277-5AF6-4A69-92A2-E49CF389E722}"/>
              </a:ext>
            </a:extLst>
          </p:cNvPr>
          <p:cNvSpPr/>
          <p:nvPr/>
        </p:nvSpPr>
        <p:spPr>
          <a:xfrm>
            <a:off x="1855048" y="732025"/>
            <a:ext cx="2711961" cy="2611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DCA8936-1FBA-4026-B948-D3F18896BA47}"/>
              </a:ext>
            </a:extLst>
          </p:cNvPr>
          <p:cNvSpPr txBox="1"/>
          <p:nvPr/>
        </p:nvSpPr>
        <p:spPr>
          <a:xfrm>
            <a:off x="867016" y="155854"/>
            <a:ext cx="9406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Two main energy sources for ion outflow from the Earth’s polar regions</a:t>
            </a:r>
            <a:endParaRPr lang="zh-CN" altLang="en-US" sz="24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D960231-78CA-4429-B131-CF7AD6DBE9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0800000">
            <a:off x="388928" y="732026"/>
            <a:ext cx="1466119" cy="2611525"/>
          </a:xfrm>
          <a:prstGeom prst="rect">
            <a:avLst/>
          </a:prstGeom>
        </p:spPr>
      </p:pic>
      <p:sp>
        <p:nvSpPr>
          <p:cNvPr id="14" name="右箭头 5">
            <a:extLst>
              <a:ext uri="{FF2B5EF4-FFF2-40B4-BE49-F238E27FC236}">
                <a16:creationId xmlns:a16="http://schemas.microsoft.com/office/drawing/2014/main" id="{47FEFA40-D10F-4FBE-BE09-7AE826A2585A}"/>
              </a:ext>
            </a:extLst>
          </p:cNvPr>
          <p:cNvSpPr/>
          <p:nvPr/>
        </p:nvSpPr>
        <p:spPr>
          <a:xfrm>
            <a:off x="1799701" y="1100402"/>
            <a:ext cx="2711961" cy="976106"/>
          </a:xfrm>
          <a:prstGeom prst="rightArrow">
            <a:avLst>
              <a:gd name="adj1" fmla="val 50000"/>
              <a:gd name="adj2" fmla="val 4876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</a:rPr>
              <a:t>Solar irradiation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5" name="右箭头 6">
            <a:extLst>
              <a:ext uri="{FF2B5EF4-FFF2-40B4-BE49-F238E27FC236}">
                <a16:creationId xmlns:a16="http://schemas.microsoft.com/office/drawing/2014/main" id="{7273068C-DDB1-47A3-9422-01C9041256A6}"/>
              </a:ext>
            </a:extLst>
          </p:cNvPr>
          <p:cNvSpPr/>
          <p:nvPr/>
        </p:nvSpPr>
        <p:spPr>
          <a:xfrm>
            <a:off x="1786448" y="2159458"/>
            <a:ext cx="2711961" cy="972093"/>
          </a:xfrm>
          <a:prstGeom prst="rightArrow">
            <a:avLst>
              <a:gd name="adj1" fmla="val 50000"/>
              <a:gd name="adj2" fmla="val 4751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</a:rPr>
              <a:t>Solar wind energy input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9A68DE2-11A6-4386-9046-9CF2A24033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09" y="732026"/>
            <a:ext cx="3057981" cy="261152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FC6A650-61CC-4C88-8D63-4A1D017A3264}"/>
              </a:ext>
            </a:extLst>
          </p:cNvPr>
          <p:cNvSpPr txBox="1"/>
          <p:nvPr/>
        </p:nvSpPr>
        <p:spPr>
          <a:xfrm>
            <a:off x="7715806" y="1792560"/>
            <a:ext cx="4138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Solar irradiation and solar wind energy input are considered the main drivers of ion outflow from the Earth’s polar regions.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圆角矩形 7">
            <a:extLst>
              <a:ext uri="{FF2B5EF4-FFF2-40B4-BE49-F238E27FC236}">
                <a16:creationId xmlns:a16="http://schemas.microsoft.com/office/drawing/2014/main" id="{69144FCD-D349-4C8D-A6C7-849A80689280}"/>
              </a:ext>
            </a:extLst>
          </p:cNvPr>
          <p:cNvSpPr/>
          <p:nvPr/>
        </p:nvSpPr>
        <p:spPr>
          <a:xfrm>
            <a:off x="1839686" y="6058894"/>
            <a:ext cx="1112374" cy="410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Heating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5" name="圆角矩形 8">
            <a:extLst>
              <a:ext uri="{FF2B5EF4-FFF2-40B4-BE49-F238E27FC236}">
                <a16:creationId xmlns:a16="http://schemas.microsoft.com/office/drawing/2014/main" id="{6D2AED8D-F4BE-4FF5-93F7-6F95F7730D66}"/>
              </a:ext>
            </a:extLst>
          </p:cNvPr>
          <p:cNvSpPr/>
          <p:nvPr/>
        </p:nvSpPr>
        <p:spPr>
          <a:xfrm>
            <a:off x="5424352" y="6029541"/>
            <a:ext cx="1914938" cy="439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Ion Production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6" name="圆角矩形 9">
            <a:extLst>
              <a:ext uri="{FF2B5EF4-FFF2-40B4-BE49-F238E27FC236}">
                <a16:creationId xmlns:a16="http://schemas.microsoft.com/office/drawing/2014/main" id="{6ACAF300-791C-41C6-96CB-E9CB1998FAE5}"/>
              </a:ext>
            </a:extLst>
          </p:cNvPr>
          <p:cNvSpPr/>
          <p:nvPr/>
        </p:nvSpPr>
        <p:spPr>
          <a:xfrm>
            <a:off x="3786308" y="4753099"/>
            <a:ext cx="3163108" cy="586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Electromagnetic Energy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(AC and DC Poynting Fluxes)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7" name="圆角矩形 10">
            <a:extLst>
              <a:ext uri="{FF2B5EF4-FFF2-40B4-BE49-F238E27FC236}">
                <a16:creationId xmlns:a16="http://schemas.microsoft.com/office/drawing/2014/main" id="{C3EDC593-B462-4E48-9D92-92B88072DBEB}"/>
              </a:ext>
            </a:extLst>
          </p:cNvPr>
          <p:cNvSpPr/>
          <p:nvPr/>
        </p:nvSpPr>
        <p:spPr>
          <a:xfrm>
            <a:off x="5529196" y="3600976"/>
            <a:ext cx="2186610" cy="42138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Solar Wind Energy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8" name="圆角矩形 11">
            <a:extLst>
              <a:ext uri="{FF2B5EF4-FFF2-40B4-BE49-F238E27FC236}">
                <a16:creationId xmlns:a16="http://schemas.microsoft.com/office/drawing/2014/main" id="{6877DBE0-48FE-40B1-A4F5-D62EA775AA86}"/>
              </a:ext>
            </a:extLst>
          </p:cNvPr>
          <p:cNvSpPr/>
          <p:nvPr/>
        </p:nvSpPr>
        <p:spPr>
          <a:xfrm>
            <a:off x="1282121" y="3602773"/>
            <a:ext cx="2115865" cy="42138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Solar Illumination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9" name="圆角矩形 12">
            <a:extLst>
              <a:ext uri="{FF2B5EF4-FFF2-40B4-BE49-F238E27FC236}">
                <a16:creationId xmlns:a16="http://schemas.microsoft.com/office/drawing/2014/main" id="{77D5890C-883D-41C0-A30C-16D9B5E549B9}"/>
              </a:ext>
            </a:extLst>
          </p:cNvPr>
          <p:cNvSpPr/>
          <p:nvPr/>
        </p:nvSpPr>
        <p:spPr>
          <a:xfrm>
            <a:off x="7190096" y="4798719"/>
            <a:ext cx="2397274" cy="421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Particle Precipitation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0" name="圆角矩形 13">
            <a:extLst>
              <a:ext uri="{FF2B5EF4-FFF2-40B4-BE49-F238E27FC236}">
                <a16:creationId xmlns:a16="http://schemas.microsoft.com/office/drawing/2014/main" id="{4FCA0D4A-8EB6-4704-A8DF-1AC82B56167B}"/>
              </a:ext>
            </a:extLst>
          </p:cNvPr>
          <p:cNvSpPr/>
          <p:nvPr/>
        </p:nvSpPr>
        <p:spPr>
          <a:xfrm>
            <a:off x="2165534" y="4830516"/>
            <a:ext cx="1232452" cy="410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EUV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1" name="圆角矩形 14">
            <a:extLst>
              <a:ext uri="{FF2B5EF4-FFF2-40B4-BE49-F238E27FC236}">
                <a16:creationId xmlns:a16="http://schemas.microsoft.com/office/drawing/2014/main" id="{515A61B3-A5B1-455E-82E4-F1D0D22CF727}"/>
              </a:ext>
            </a:extLst>
          </p:cNvPr>
          <p:cNvSpPr/>
          <p:nvPr/>
        </p:nvSpPr>
        <p:spPr>
          <a:xfrm>
            <a:off x="10029137" y="3574534"/>
            <a:ext cx="1489629" cy="58905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Ion Outflow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cxnSp>
        <p:nvCxnSpPr>
          <p:cNvPr id="72" name="直接箭头连接符 71">
            <a:extLst>
              <a:ext uri="{FF2B5EF4-FFF2-40B4-BE49-F238E27FC236}">
                <a16:creationId xmlns:a16="http://schemas.microsoft.com/office/drawing/2014/main" id="{8FE75EA5-59D7-4E62-A68C-F99B009B0C2B}"/>
              </a:ext>
            </a:extLst>
          </p:cNvPr>
          <p:cNvCxnSpPr>
            <a:cxnSpLocks/>
            <a:stCxn id="67" idx="2"/>
            <a:endCxn id="66" idx="0"/>
          </p:cNvCxnSpPr>
          <p:nvPr/>
        </p:nvCxnSpPr>
        <p:spPr>
          <a:xfrm flipH="1">
            <a:off x="5367862" y="4022358"/>
            <a:ext cx="1254639" cy="73074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直接箭头连接符 72">
            <a:extLst>
              <a:ext uri="{FF2B5EF4-FFF2-40B4-BE49-F238E27FC236}">
                <a16:creationId xmlns:a16="http://schemas.microsoft.com/office/drawing/2014/main" id="{979E43F5-04C1-410F-B5EA-F29DDC6DA07E}"/>
              </a:ext>
            </a:extLst>
          </p:cNvPr>
          <p:cNvCxnSpPr>
            <a:cxnSpLocks/>
            <a:stCxn id="67" idx="2"/>
            <a:endCxn id="69" idx="0"/>
          </p:cNvCxnSpPr>
          <p:nvPr/>
        </p:nvCxnSpPr>
        <p:spPr>
          <a:xfrm>
            <a:off x="6622501" y="4022358"/>
            <a:ext cx="1766232" cy="77636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7D9A4D40-0549-4559-9013-01F4A37D6E5A}"/>
              </a:ext>
            </a:extLst>
          </p:cNvPr>
          <p:cNvCxnSpPr>
            <a:cxnSpLocks/>
            <a:stCxn id="69" idx="2"/>
            <a:endCxn id="64" idx="3"/>
          </p:cNvCxnSpPr>
          <p:nvPr/>
        </p:nvCxnSpPr>
        <p:spPr>
          <a:xfrm flipH="1">
            <a:off x="2952060" y="5220101"/>
            <a:ext cx="5436673" cy="104382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直接箭头连接符 74">
            <a:extLst>
              <a:ext uri="{FF2B5EF4-FFF2-40B4-BE49-F238E27FC236}">
                <a16:creationId xmlns:a16="http://schemas.microsoft.com/office/drawing/2014/main" id="{2742FB36-30BC-4EE5-B115-9B7537866B72}"/>
              </a:ext>
            </a:extLst>
          </p:cNvPr>
          <p:cNvCxnSpPr>
            <a:stCxn id="68" idx="2"/>
            <a:endCxn id="70" idx="0"/>
          </p:cNvCxnSpPr>
          <p:nvPr/>
        </p:nvCxnSpPr>
        <p:spPr>
          <a:xfrm>
            <a:off x="2340054" y="4024155"/>
            <a:ext cx="441706" cy="80636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直接箭头连接符 75">
            <a:extLst>
              <a:ext uri="{FF2B5EF4-FFF2-40B4-BE49-F238E27FC236}">
                <a16:creationId xmlns:a16="http://schemas.microsoft.com/office/drawing/2014/main" id="{CC55E120-A50C-43BF-9DCA-27555CAC86CB}"/>
              </a:ext>
            </a:extLst>
          </p:cNvPr>
          <p:cNvCxnSpPr>
            <a:cxnSpLocks/>
            <a:stCxn id="70" idx="2"/>
            <a:endCxn id="64" idx="0"/>
          </p:cNvCxnSpPr>
          <p:nvPr/>
        </p:nvCxnSpPr>
        <p:spPr>
          <a:xfrm flipH="1">
            <a:off x="2395873" y="5240588"/>
            <a:ext cx="385887" cy="81830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直接箭头连接符 76">
            <a:extLst>
              <a:ext uri="{FF2B5EF4-FFF2-40B4-BE49-F238E27FC236}">
                <a16:creationId xmlns:a16="http://schemas.microsoft.com/office/drawing/2014/main" id="{7FEE072B-4ABC-4254-A661-C5FD625952F8}"/>
              </a:ext>
            </a:extLst>
          </p:cNvPr>
          <p:cNvCxnSpPr>
            <a:cxnSpLocks/>
            <a:stCxn id="69" idx="2"/>
            <a:endCxn id="65" idx="0"/>
          </p:cNvCxnSpPr>
          <p:nvPr/>
        </p:nvCxnSpPr>
        <p:spPr>
          <a:xfrm flipH="1">
            <a:off x="6381821" y="5220101"/>
            <a:ext cx="2006912" cy="80944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直接箭头连接符 77">
            <a:extLst>
              <a:ext uri="{FF2B5EF4-FFF2-40B4-BE49-F238E27FC236}">
                <a16:creationId xmlns:a16="http://schemas.microsoft.com/office/drawing/2014/main" id="{F6979246-A17A-403F-B350-18AAC0FE0A59}"/>
              </a:ext>
            </a:extLst>
          </p:cNvPr>
          <p:cNvCxnSpPr>
            <a:stCxn id="70" idx="2"/>
            <a:endCxn id="65" idx="0"/>
          </p:cNvCxnSpPr>
          <p:nvPr/>
        </p:nvCxnSpPr>
        <p:spPr>
          <a:xfrm>
            <a:off x="2781760" y="5240588"/>
            <a:ext cx="3600061" cy="78895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直接箭头连接符 78">
            <a:extLst>
              <a:ext uri="{FF2B5EF4-FFF2-40B4-BE49-F238E27FC236}">
                <a16:creationId xmlns:a16="http://schemas.microsoft.com/office/drawing/2014/main" id="{473943E8-7963-46C0-9572-080C0DD9A529}"/>
              </a:ext>
            </a:extLst>
          </p:cNvPr>
          <p:cNvCxnSpPr>
            <a:cxnSpLocks/>
            <a:stCxn id="66" idx="2"/>
            <a:endCxn id="64" idx="0"/>
          </p:cNvCxnSpPr>
          <p:nvPr/>
        </p:nvCxnSpPr>
        <p:spPr>
          <a:xfrm flipH="1">
            <a:off x="2395873" y="5339650"/>
            <a:ext cx="2971989" cy="71924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0" name="肘形连接符 80">
            <a:extLst>
              <a:ext uri="{FF2B5EF4-FFF2-40B4-BE49-F238E27FC236}">
                <a16:creationId xmlns:a16="http://schemas.microsoft.com/office/drawing/2014/main" id="{5953C95E-A8F9-4F58-B577-9D07DAC23EB9}"/>
              </a:ext>
            </a:extLst>
          </p:cNvPr>
          <p:cNvCxnSpPr>
            <a:cxnSpLocks/>
            <a:stCxn id="64" idx="2"/>
            <a:endCxn id="71" idx="2"/>
          </p:cNvCxnSpPr>
          <p:nvPr/>
        </p:nvCxnSpPr>
        <p:spPr>
          <a:xfrm rot="5400000" flipH="1" flipV="1">
            <a:off x="5432222" y="1127237"/>
            <a:ext cx="2305379" cy="8378079"/>
          </a:xfrm>
          <a:prstGeom prst="bentConnector3">
            <a:avLst>
              <a:gd name="adj1" fmla="val -9916"/>
            </a:avLst>
          </a:prstGeom>
          <a:ln w="57150">
            <a:solidFill>
              <a:schemeClr val="accent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肘形连接符 81">
            <a:extLst>
              <a:ext uri="{FF2B5EF4-FFF2-40B4-BE49-F238E27FC236}">
                <a16:creationId xmlns:a16="http://schemas.microsoft.com/office/drawing/2014/main" id="{74E4B8BE-13A5-40C2-8334-347D186C709B}"/>
              </a:ext>
            </a:extLst>
          </p:cNvPr>
          <p:cNvCxnSpPr>
            <a:cxnSpLocks/>
            <a:stCxn id="65" idx="2"/>
            <a:endCxn id="71" idx="2"/>
          </p:cNvCxnSpPr>
          <p:nvPr/>
        </p:nvCxnSpPr>
        <p:spPr>
          <a:xfrm rot="5400000" flipH="1" flipV="1">
            <a:off x="7425383" y="3120024"/>
            <a:ext cx="2305006" cy="4392131"/>
          </a:xfrm>
          <a:prstGeom prst="bentConnector3">
            <a:avLst>
              <a:gd name="adj1" fmla="val -9918"/>
            </a:avLst>
          </a:prstGeom>
          <a:ln w="57150">
            <a:solidFill>
              <a:schemeClr val="accent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E7BA59DE-06A3-4C94-B157-37A60B5769CC}"/>
              </a:ext>
            </a:extLst>
          </p:cNvPr>
          <p:cNvCxnSpPr>
            <a:cxnSpLocks/>
          </p:cNvCxnSpPr>
          <p:nvPr/>
        </p:nvCxnSpPr>
        <p:spPr>
          <a:xfrm flipV="1">
            <a:off x="1121119" y="4470389"/>
            <a:ext cx="10591910" cy="4890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文本框 82">
            <a:extLst>
              <a:ext uri="{FF2B5EF4-FFF2-40B4-BE49-F238E27FC236}">
                <a16:creationId xmlns:a16="http://schemas.microsoft.com/office/drawing/2014/main" id="{0EF515D8-CC16-44EF-983D-0845BA86B1BE}"/>
              </a:ext>
            </a:extLst>
          </p:cNvPr>
          <p:cNvSpPr txBox="1"/>
          <p:nvPr/>
        </p:nvSpPr>
        <p:spPr>
          <a:xfrm>
            <a:off x="104402" y="4196130"/>
            <a:ext cx="1624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Topside Ionosphere</a:t>
            </a:r>
            <a:endParaRPr lang="zh-CN" altLang="en-US" b="1" dirty="0"/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BDA1F5D6-B8AB-4446-BFC4-70FC6BA13321}"/>
              </a:ext>
            </a:extLst>
          </p:cNvPr>
          <p:cNvSpPr txBox="1"/>
          <p:nvPr/>
        </p:nvSpPr>
        <p:spPr>
          <a:xfrm>
            <a:off x="54979" y="5220101"/>
            <a:ext cx="162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Atmosphere</a:t>
            </a:r>
            <a:endParaRPr lang="zh-CN" altLang="en-US" b="1" dirty="0"/>
          </a:p>
        </p:txBody>
      </p:sp>
      <p:pic>
        <p:nvPicPr>
          <p:cNvPr id="30" name="Picture 29" descr="A picture containing blue, outdoor object&#10;&#10;Description automatically generated">
            <a:extLst>
              <a:ext uri="{FF2B5EF4-FFF2-40B4-BE49-F238E27FC236}">
                <a16:creationId xmlns:a16="http://schemas.microsoft.com/office/drawing/2014/main" id="{79278CA4-8EAD-9044-95FF-634C240828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5878" y="0"/>
            <a:ext cx="1466121" cy="147616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49FE24-348A-8A49-A926-28EA5ABAE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67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21"/>
    </mc:Choice>
    <mc:Fallback>
      <p:transition spd="slow" advTm="66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844482A4-664A-480F-BF44-B7BF9EF6D89A}"/>
              </a:ext>
            </a:extLst>
          </p:cNvPr>
          <p:cNvSpPr txBox="1"/>
          <p:nvPr/>
        </p:nvSpPr>
        <p:spPr>
          <a:xfrm>
            <a:off x="297898" y="270005"/>
            <a:ext cx="8551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Three high-latitude outflow regions with different ion energization processes</a:t>
            </a:r>
            <a:endParaRPr lang="zh-CN" altLang="en-US" sz="2000" b="1" dirty="0"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B3AF476-B3E7-4AD9-9AA4-8324AF74C7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6" t="6950" r="9783" b="11529"/>
          <a:stretch/>
        </p:blipFill>
        <p:spPr>
          <a:xfrm>
            <a:off x="297898" y="2636691"/>
            <a:ext cx="7236064" cy="2372549"/>
          </a:xfrm>
          <a:prstGeom prst="rect">
            <a:avLst/>
          </a:prstGeom>
        </p:spPr>
      </p:pic>
      <p:sp>
        <p:nvSpPr>
          <p:cNvPr id="26" name="箭头: 右 25">
            <a:extLst>
              <a:ext uri="{FF2B5EF4-FFF2-40B4-BE49-F238E27FC236}">
                <a16:creationId xmlns:a16="http://schemas.microsoft.com/office/drawing/2014/main" id="{120F6F5A-FAB5-4903-A8ED-E7A7A3D39D03}"/>
              </a:ext>
            </a:extLst>
          </p:cNvPr>
          <p:cNvSpPr/>
          <p:nvPr/>
        </p:nvSpPr>
        <p:spPr>
          <a:xfrm rot="2493501">
            <a:off x="1709986" y="2644180"/>
            <a:ext cx="986277" cy="32419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A790D2C-A9BB-4DB5-9111-9734B17F13BE}"/>
              </a:ext>
            </a:extLst>
          </p:cNvPr>
          <p:cNvSpPr/>
          <p:nvPr/>
        </p:nvSpPr>
        <p:spPr>
          <a:xfrm>
            <a:off x="43327" y="2058090"/>
            <a:ext cx="2059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wind particle precipitation</a:t>
            </a:r>
            <a:endParaRPr lang="zh-CN" altLang="en-US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41CED6F1-4759-4263-B54C-76D3410CB1B3}"/>
              </a:ext>
            </a:extLst>
          </p:cNvPr>
          <p:cNvSpPr/>
          <p:nvPr/>
        </p:nvSpPr>
        <p:spPr>
          <a:xfrm>
            <a:off x="3239266" y="2686967"/>
            <a:ext cx="322988" cy="1949823"/>
          </a:xfrm>
          <a:custGeom>
            <a:avLst/>
            <a:gdLst>
              <a:gd name="connsiteX0" fmla="*/ 322988 w 322988"/>
              <a:gd name="connsiteY0" fmla="*/ 1949823 h 1949823"/>
              <a:gd name="connsiteX1" fmla="*/ 6982 w 322988"/>
              <a:gd name="connsiteY1" fmla="*/ 981635 h 1949823"/>
              <a:gd name="connsiteX2" fmla="*/ 114558 w 322988"/>
              <a:gd name="connsiteY2" fmla="*/ 215153 h 1949823"/>
              <a:gd name="connsiteX3" fmla="*/ 235582 w 322988"/>
              <a:gd name="connsiteY3" fmla="*/ 0 h 194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988" h="1949823">
                <a:moveTo>
                  <a:pt x="322988" y="1949823"/>
                </a:moveTo>
                <a:cubicBezTo>
                  <a:pt x="182354" y="1610285"/>
                  <a:pt x="41720" y="1270747"/>
                  <a:pt x="6982" y="981635"/>
                </a:cubicBezTo>
                <a:cubicBezTo>
                  <a:pt x="-27756" y="692523"/>
                  <a:pt x="76458" y="378759"/>
                  <a:pt x="114558" y="215153"/>
                </a:cubicBezTo>
                <a:cubicBezTo>
                  <a:pt x="152658" y="51547"/>
                  <a:pt x="194120" y="25773"/>
                  <a:pt x="235582" y="0"/>
                </a:cubicBezTo>
              </a:path>
            </a:pathLst>
          </a:custGeom>
          <a:noFill/>
          <a:ln w="31750">
            <a:solidFill>
              <a:srgbClr val="C0000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98BE4839-9219-4035-AC71-334F1485DC4E}"/>
              </a:ext>
            </a:extLst>
          </p:cNvPr>
          <p:cNvSpPr/>
          <p:nvPr/>
        </p:nvSpPr>
        <p:spPr>
          <a:xfrm>
            <a:off x="3701889" y="2868292"/>
            <a:ext cx="3833971" cy="1755052"/>
          </a:xfrm>
          <a:custGeom>
            <a:avLst/>
            <a:gdLst>
              <a:gd name="connsiteX0" fmla="*/ 1560 w 3833971"/>
              <a:gd name="connsiteY0" fmla="*/ 1755052 h 1755052"/>
              <a:gd name="connsiteX1" fmla="*/ 136030 w 3833971"/>
              <a:gd name="connsiteY1" fmla="*/ 827205 h 1755052"/>
              <a:gd name="connsiteX2" fmla="*/ 862171 w 3833971"/>
              <a:gd name="connsiteY2" fmla="*/ 275875 h 1755052"/>
              <a:gd name="connsiteX3" fmla="*/ 2240495 w 3833971"/>
              <a:gd name="connsiteY3" fmla="*/ 13658 h 1755052"/>
              <a:gd name="connsiteX4" fmla="*/ 3833971 w 3833971"/>
              <a:gd name="connsiteY4" fmla="*/ 60723 h 175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3971" h="1755052">
                <a:moveTo>
                  <a:pt x="1560" y="1755052"/>
                </a:moveTo>
                <a:cubicBezTo>
                  <a:pt x="-2923" y="1414393"/>
                  <a:pt x="-7405" y="1073734"/>
                  <a:pt x="136030" y="827205"/>
                </a:cubicBezTo>
                <a:cubicBezTo>
                  <a:pt x="279465" y="580676"/>
                  <a:pt x="511427" y="411466"/>
                  <a:pt x="862171" y="275875"/>
                </a:cubicBezTo>
                <a:cubicBezTo>
                  <a:pt x="1212915" y="140284"/>
                  <a:pt x="1745195" y="49517"/>
                  <a:pt x="2240495" y="13658"/>
                </a:cubicBezTo>
                <a:cubicBezTo>
                  <a:pt x="2735795" y="-22201"/>
                  <a:pt x="3284883" y="19261"/>
                  <a:pt x="3833971" y="60723"/>
                </a:cubicBezTo>
              </a:path>
            </a:pathLst>
          </a:custGeom>
          <a:noFill/>
          <a:ln w="165100">
            <a:solidFill>
              <a:schemeClr val="accent1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箭头: 右 29">
            <a:extLst>
              <a:ext uri="{FF2B5EF4-FFF2-40B4-BE49-F238E27FC236}">
                <a16:creationId xmlns:a16="http://schemas.microsoft.com/office/drawing/2014/main" id="{28AAD5C2-1AF9-4A31-81D8-B05CA5544EDB}"/>
              </a:ext>
            </a:extLst>
          </p:cNvPr>
          <p:cNvSpPr/>
          <p:nvPr/>
        </p:nvSpPr>
        <p:spPr>
          <a:xfrm rot="10570403">
            <a:off x="5054971" y="4048862"/>
            <a:ext cx="986277" cy="32419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E0D8135-527A-4366-AAD4-155CFF8CBD19}"/>
              </a:ext>
            </a:extLst>
          </p:cNvPr>
          <p:cNvSpPr/>
          <p:nvPr/>
        </p:nvSpPr>
        <p:spPr>
          <a:xfrm>
            <a:off x="6040466" y="3760699"/>
            <a:ext cx="2385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 precipitation in the auroral regions</a:t>
            </a:r>
            <a:endParaRPr lang="zh-CN" altLang="en-US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箭头: 右 32">
            <a:extLst>
              <a:ext uri="{FF2B5EF4-FFF2-40B4-BE49-F238E27FC236}">
                <a16:creationId xmlns:a16="http://schemas.microsoft.com/office/drawing/2014/main" id="{E57A208B-3E06-42D9-BD8E-48FE0BFA5573}"/>
              </a:ext>
            </a:extLst>
          </p:cNvPr>
          <p:cNvSpPr/>
          <p:nvPr/>
        </p:nvSpPr>
        <p:spPr>
          <a:xfrm>
            <a:off x="3042238" y="2418286"/>
            <a:ext cx="1319301" cy="298449"/>
          </a:xfrm>
          <a:prstGeom prst="rightArrow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01FB1CB9-5DB8-41C2-AC21-F8A46A2A1C94}"/>
              </a:ext>
            </a:extLst>
          </p:cNvPr>
          <p:cNvSpPr/>
          <p:nvPr/>
        </p:nvSpPr>
        <p:spPr>
          <a:xfrm>
            <a:off x="2285672" y="2042796"/>
            <a:ext cx="3407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Convection of magnetic field lines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E79A95B9-7977-478C-8460-0B15AFAFA89B}"/>
              </a:ext>
            </a:extLst>
          </p:cNvPr>
          <p:cNvSpPr/>
          <p:nvPr/>
        </p:nvSpPr>
        <p:spPr>
          <a:xfrm>
            <a:off x="3861701" y="4319912"/>
            <a:ext cx="1071033" cy="357716"/>
          </a:xfrm>
          <a:custGeom>
            <a:avLst/>
            <a:gdLst>
              <a:gd name="connsiteX0" fmla="*/ 0 w 1071033"/>
              <a:gd name="connsiteY0" fmla="*/ 357716 h 357716"/>
              <a:gd name="connsiteX1" fmla="*/ 146050 w 1071033"/>
              <a:gd name="connsiteY1" fmla="*/ 230716 h 357716"/>
              <a:gd name="connsiteX2" fmla="*/ 328083 w 1071033"/>
              <a:gd name="connsiteY2" fmla="*/ 133350 h 357716"/>
              <a:gd name="connsiteX3" fmla="*/ 533400 w 1071033"/>
              <a:gd name="connsiteY3" fmla="*/ 61383 h 357716"/>
              <a:gd name="connsiteX4" fmla="*/ 787400 w 1071033"/>
              <a:gd name="connsiteY4" fmla="*/ 16933 h 357716"/>
              <a:gd name="connsiteX5" fmla="*/ 1071033 w 1071033"/>
              <a:gd name="connsiteY5" fmla="*/ 0 h 35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1033" h="357716">
                <a:moveTo>
                  <a:pt x="0" y="357716"/>
                </a:moveTo>
                <a:cubicBezTo>
                  <a:pt x="45685" y="312913"/>
                  <a:pt x="91370" y="268110"/>
                  <a:pt x="146050" y="230716"/>
                </a:cubicBezTo>
                <a:cubicBezTo>
                  <a:pt x="200731" y="193322"/>
                  <a:pt x="263525" y="161572"/>
                  <a:pt x="328083" y="133350"/>
                </a:cubicBezTo>
                <a:cubicBezTo>
                  <a:pt x="392641" y="105128"/>
                  <a:pt x="456847" y="80786"/>
                  <a:pt x="533400" y="61383"/>
                </a:cubicBezTo>
                <a:cubicBezTo>
                  <a:pt x="609953" y="41980"/>
                  <a:pt x="697795" y="27163"/>
                  <a:pt x="787400" y="16933"/>
                </a:cubicBezTo>
                <a:cubicBezTo>
                  <a:pt x="877005" y="6703"/>
                  <a:pt x="974019" y="3351"/>
                  <a:pt x="1071033" y="0"/>
                </a:cubicBezTo>
              </a:path>
            </a:pathLst>
          </a:custGeom>
          <a:noFill/>
          <a:ln w="25400">
            <a:solidFill>
              <a:srgbClr val="C0000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E55B1A8-67AE-4F26-A6CE-57B0EFB6F9FE}"/>
              </a:ext>
            </a:extLst>
          </p:cNvPr>
          <p:cNvSpPr txBox="1"/>
          <p:nvPr/>
        </p:nvSpPr>
        <p:spPr>
          <a:xfrm>
            <a:off x="9316090" y="3884680"/>
            <a:ext cx="2684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Routes of ion escape from the cusp and auroral regions</a:t>
            </a:r>
          </a:p>
          <a:p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of ion escape from the polar cap regions</a:t>
            </a:r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7B7E0999-3E6D-474E-B06F-FC3C74F7C3CB}"/>
              </a:ext>
            </a:extLst>
          </p:cNvPr>
          <p:cNvCxnSpPr>
            <a:cxnSpLocks/>
          </p:cNvCxnSpPr>
          <p:nvPr/>
        </p:nvCxnSpPr>
        <p:spPr>
          <a:xfrm>
            <a:off x="8737202" y="4111795"/>
            <a:ext cx="565350" cy="0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BBF59BA5-857A-45D9-9DDB-BC265D033A70}"/>
              </a:ext>
            </a:extLst>
          </p:cNvPr>
          <p:cNvCxnSpPr>
            <a:cxnSpLocks/>
          </p:cNvCxnSpPr>
          <p:nvPr/>
        </p:nvCxnSpPr>
        <p:spPr>
          <a:xfrm>
            <a:off x="8750740" y="4924595"/>
            <a:ext cx="565350" cy="0"/>
          </a:xfrm>
          <a:prstGeom prst="straightConnector1">
            <a:avLst/>
          </a:prstGeom>
          <a:ln w="28575">
            <a:solidFill>
              <a:srgbClr val="4472C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BEDAB08F-C134-4754-8E9E-125780DC6C5C}"/>
              </a:ext>
            </a:extLst>
          </p:cNvPr>
          <p:cNvSpPr txBox="1"/>
          <p:nvPr/>
        </p:nvSpPr>
        <p:spPr>
          <a:xfrm>
            <a:off x="396844" y="707417"/>
            <a:ext cx="9432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Polar cap regions – no significant particle precipitation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Cusp regions – the solar wind can directly access the ionosphere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Auroral regions – particles precipitate from the nightside reconnection sites</a:t>
            </a:r>
            <a:endParaRPr lang="zh-CN" alt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41" name="表格 40">
            <a:extLst>
              <a:ext uri="{FF2B5EF4-FFF2-40B4-BE49-F238E27FC236}">
                <a16:creationId xmlns:a16="http://schemas.microsoft.com/office/drawing/2014/main" id="{319A9EA3-497B-4AEF-962A-E28CED956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663405"/>
              </p:ext>
            </p:extLst>
          </p:nvPr>
        </p:nvGraphicFramePr>
        <p:xfrm>
          <a:off x="567148" y="5189586"/>
          <a:ext cx="8551914" cy="1651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8823">
                  <a:extLst>
                    <a:ext uri="{9D8B030D-6E8A-4147-A177-3AD203B41FA5}">
                      <a16:colId xmlns:a16="http://schemas.microsoft.com/office/drawing/2014/main" val="1748113672"/>
                    </a:ext>
                  </a:extLst>
                </a:gridCol>
                <a:gridCol w="1992086">
                  <a:extLst>
                    <a:ext uri="{9D8B030D-6E8A-4147-A177-3AD203B41FA5}">
                      <a16:colId xmlns:a16="http://schemas.microsoft.com/office/drawing/2014/main" val="2875356252"/>
                    </a:ext>
                  </a:extLst>
                </a:gridCol>
                <a:gridCol w="1177489">
                  <a:extLst>
                    <a:ext uri="{9D8B030D-6E8A-4147-A177-3AD203B41FA5}">
                      <a16:colId xmlns:a16="http://schemas.microsoft.com/office/drawing/2014/main" val="4062370097"/>
                    </a:ext>
                  </a:extLst>
                </a:gridCol>
                <a:gridCol w="2803516">
                  <a:extLst>
                    <a:ext uri="{9D8B030D-6E8A-4147-A177-3AD203B41FA5}">
                      <a16:colId xmlns:a16="http://schemas.microsoft.com/office/drawing/2014/main" val="6193977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Outflow regions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Species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Energies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Outflow rates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2001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Polar cap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Mainly H</a:t>
                      </a:r>
                      <a:r>
                        <a:rPr lang="en-US" altLang="zh-CN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endParaRPr lang="zh-CN" altLang="en-US" baseline="30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&lt;100 eV (Cold ions)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more than 10</a:t>
                      </a:r>
                      <a:r>
                        <a:rPr lang="en-US" altLang="zh-CN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r>
                        <a:rPr lang="en-US" altLang="zh-C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/s, with the order of 10</a:t>
                      </a:r>
                      <a:r>
                        <a:rPr lang="en-US" altLang="zh-CN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  <a:r>
                        <a:rPr lang="en-US" altLang="zh-C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/s maximum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4790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Cusp and auroral regions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large amount of heavy ions (O</a:t>
                      </a:r>
                      <a:r>
                        <a:rPr lang="en-US" altLang="zh-CN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en-US" altLang="zh-C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&gt;100 eV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about 10</a:t>
                      </a:r>
                      <a:r>
                        <a:rPr lang="en-US" altLang="zh-CN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r>
                        <a:rPr lang="en-US" altLang="zh-C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/s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7093214"/>
                  </a:ext>
                </a:extLst>
              </a:tr>
            </a:tbl>
          </a:graphicData>
        </a:graphic>
      </p:graphicFrame>
      <p:sp>
        <p:nvSpPr>
          <p:cNvPr id="44" name="星形: 十角 43">
            <a:extLst>
              <a:ext uri="{FF2B5EF4-FFF2-40B4-BE49-F238E27FC236}">
                <a16:creationId xmlns:a16="http://schemas.microsoft.com/office/drawing/2014/main" id="{31499605-ED10-4A15-B473-BFE1BB3AB6E2}"/>
              </a:ext>
            </a:extLst>
          </p:cNvPr>
          <p:cNvSpPr/>
          <p:nvPr/>
        </p:nvSpPr>
        <p:spPr>
          <a:xfrm>
            <a:off x="7516912" y="1754807"/>
            <a:ext cx="4495142" cy="2046634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Ion outflow from the polar cap, known as the polar wind, contributes the most to the magnetospheric ion population.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 descr="A picture containing blue, outdoor object&#10;&#10;Description automatically generated">
            <a:extLst>
              <a:ext uri="{FF2B5EF4-FFF2-40B4-BE49-F238E27FC236}">
                <a16:creationId xmlns:a16="http://schemas.microsoft.com/office/drawing/2014/main" id="{CEE727AD-E9E9-6E46-8E0C-CE0BAE15C8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5878" y="0"/>
            <a:ext cx="1466121" cy="147616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889921-C414-D343-9043-21DC20506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4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603"/>
    </mc:Choice>
    <mc:Fallback>
      <p:transition spd="slow" advTm="105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>
            <a:extLst>
              <a:ext uri="{FF2B5EF4-FFF2-40B4-BE49-F238E27FC236}">
                <a16:creationId xmlns:a16="http://schemas.microsoft.com/office/drawing/2014/main" id="{D6021D4C-3319-4373-8558-735597E13F05}"/>
              </a:ext>
            </a:extLst>
          </p:cNvPr>
          <p:cNvGrpSpPr/>
          <p:nvPr/>
        </p:nvGrpSpPr>
        <p:grpSpPr>
          <a:xfrm>
            <a:off x="105799" y="175936"/>
            <a:ext cx="9819598" cy="3049402"/>
            <a:chOff x="0" y="396736"/>
            <a:chExt cx="10080625" cy="32530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478B10-E2AC-482C-B2FD-552A31142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76" t="6950" r="9783" b="11529"/>
            <a:stretch/>
          </p:blipFill>
          <p:spPr>
            <a:xfrm>
              <a:off x="159070" y="396736"/>
              <a:ext cx="9921555" cy="3253064"/>
            </a:xfrm>
            <a:prstGeom prst="rect">
              <a:avLst/>
            </a:prstGeom>
          </p:spPr>
        </p:pic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09A60646-550C-41C2-A159-8F1A98434A2D}"/>
                </a:ext>
              </a:extLst>
            </p:cNvPr>
            <p:cNvSpPr/>
            <p:nvPr/>
          </p:nvSpPr>
          <p:spPr>
            <a:xfrm>
              <a:off x="3825075" y="1619454"/>
              <a:ext cx="179784" cy="1745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-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43B93862-DD5F-429A-A2CA-F5AA5859B0C8}"/>
                </a:ext>
              </a:extLst>
            </p:cNvPr>
            <p:cNvSpPr/>
            <p:nvPr/>
          </p:nvSpPr>
          <p:spPr>
            <a:xfrm>
              <a:off x="5121589" y="1425654"/>
              <a:ext cx="179784" cy="1745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-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79B8B88-6BEE-4F1C-A5AA-8B9BF12B5C76}"/>
                </a:ext>
              </a:extLst>
            </p:cNvPr>
            <p:cNvSpPr/>
            <p:nvPr/>
          </p:nvSpPr>
          <p:spPr>
            <a:xfrm>
              <a:off x="6539955" y="2134898"/>
              <a:ext cx="179784" cy="1745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-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5E7769B7-28B2-4E67-AE96-99069E5F2870}"/>
                </a:ext>
              </a:extLst>
            </p:cNvPr>
            <p:cNvSpPr/>
            <p:nvPr/>
          </p:nvSpPr>
          <p:spPr>
            <a:xfrm>
              <a:off x="4210763" y="1395552"/>
              <a:ext cx="179784" cy="1745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-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1FBD725-6E0C-4197-A0F5-6821D43ABAE3}"/>
                </a:ext>
              </a:extLst>
            </p:cNvPr>
            <p:cNvSpPr/>
            <p:nvPr/>
          </p:nvSpPr>
          <p:spPr>
            <a:xfrm>
              <a:off x="6249663" y="1788455"/>
              <a:ext cx="179784" cy="1745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-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20B369CD-F520-4128-8F35-422A9FA6C920}"/>
                </a:ext>
              </a:extLst>
            </p:cNvPr>
            <p:cNvSpPr/>
            <p:nvPr/>
          </p:nvSpPr>
          <p:spPr>
            <a:xfrm>
              <a:off x="5641970" y="1548325"/>
              <a:ext cx="179784" cy="1745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-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A0FEBE18-7DBE-4834-83F7-CD1839D5BBD2}"/>
                </a:ext>
              </a:extLst>
            </p:cNvPr>
            <p:cNvSpPr/>
            <p:nvPr/>
          </p:nvSpPr>
          <p:spPr>
            <a:xfrm>
              <a:off x="4601209" y="1373821"/>
              <a:ext cx="179784" cy="1745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-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DBCD68E-3ED6-472C-B2D9-DB4DFB467980}"/>
                </a:ext>
              </a:extLst>
            </p:cNvPr>
            <p:cNvSpPr txBox="1"/>
            <p:nvPr/>
          </p:nvSpPr>
          <p:spPr>
            <a:xfrm>
              <a:off x="5326741" y="1882132"/>
              <a:ext cx="622015" cy="39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chemeClr val="accent6">
                      <a:lumMod val="75000"/>
                    </a:schemeClr>
                  </a:solidFill>
                </a:rPr>
                <a:t>E</a:t>
              </a:r>
              <a:r>
                <a:rPr lang="en-US" altLang="zh-CN" b="1" i="1" baseline="-25000" dirty="0">
                  <a:solidFill>
                    <a:schemeClr val="accent6">
                      <a:lumMod val="75000"/>
                    </a:schemeClr>
                  </a:solidFill>
                </a:rPr>
                <a:t>||</a:t>
              </a:r>
              <a:endParaRPr lang="zh-CN" altLang="en-US" b="1" i="1" baseline="-25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E0A618D1-3BE0-4BA4-A131-3989A8A8E372}"/>
                </a:ext>
              </a:extLst>
            </p:cNvPr>
            <p:cNvCxnSpPr/>
            <p:nvPr/>
          </p:nvCxnSpPr>
          <p:spPr>
            <a:xfrm flipH="1" flipV="1">
              <a:off x="4131370" y="1937391"/>
              <a:ext cx="347869" cy="657761"/>
            </a:xfrm>
            <a:prstGeom prst="straightConnector1">
              <a:avLst/>
            </a:prstGeom>
            <a:ln w="19050" cmpd="sng">
              <a:solidFill>
                <a:schemeClr val="accent6">
                  <a:lumMod val="75000"/>
                </a:schemeClr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419DC13A-E61C-4FBD-AA90-218E44D15CB8}"/>
                </a:ext>
              </a:extLst>
            </p:cNvPr>
            <p:cNvCxnSpPr/>
            <p:nvPr/>
          </p:nvCxnSpPr>
          <p:spPr>
            <a:xfrm flipH="1" flipV="1">
              <a:off x="4519354" y="1882132"/>
              <a:ext cx="99370" cy="684446"/>
            </a:xfrm>
            <a:prstGeom prst="straightConnector1">
              <a:avLst/>
            </a:prstGeom>
            <a:ln w="19050" cmpd="sng">
              <a:solidFill>
                <a:schemeClr val="accent6">
                  <a:lumMod val="75000"/>
                </a:schemeClr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CC5AA985-BB41-41F2-B9DC-078378F5EBE8}"/>
                </a:ext>
              </a:extLst>
            </p:cNvPr>
            <p:cNvCxnSpPr/>
            <p:nvPr/>
          </p:nvCxnSpPr>
          <p:spPr>
            <a:xfrm flipV="1">
              <a:off x="4892566" y="1897263"/>
              <a:ext cx="181398" cy="697889"/>
            </a:xfrm>
            <a:prstGeom prst="straightConnector1">
              <a:avLst/>
            </a:prstGeom>
            <a:ln w="19050" cmpd="sng">
              <a:solidFill>
                <a:schemeClr val="accent6">
                  <a:lumMod val="75000"/>
                </a:schemeClr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7E3272B7-798A-4769-B39C-E50D640B28AE}"/>
                </a:ext>
              </a:extLst>
            </p:cNvPr>
            <p:cNvCxnSpPr/>
            <p:nvPr/>
          </p:nvCxnSpPr>
          <p:spPr>
            <a:xfrm flipV="1">
              <a:off x="5065673" y="1960458"/>
              <a:ext cx="377384" cy="721039"/>
            </a:xfrm>
            <a:prstGeom prst="straightConnector1">
              <a:avLst/>
            </a:prstGeom>
            <a:ln w="19050" cmpd="sng">
              <a:solidFill>
                <a:schemeClr val="accent6">
                  <a:lumMod val="75000"/>
                </a:schemeClr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D5DFF159-6B86-4883-B4F1-994741E606E3}"/>
                </a:ext>
              </a:extLst>
            </p:cNvPr>
            <p:cNvCxnSpPr/>
            <p:nvPr/>
          </p:nvCxnSpPr>
          <p:spPr>
            <a:xfrm flipV="1">
              <a:off x="5262082" y="2179533"/>
              <a:ext cx="590922" cy="568166"/>
            </a:xfrm>
            <a:prstGeom prst="straightConnector1">
              <a:avLst/>
            </a:prstGeom>
            <a:ln w="19050" cmpd="sng">
              <a:solidFill>
                <a:schemeClr val="accent6">
                  <a:lumMod val="75000"/>
                </a:schemeClr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323ABB38-579C-4138-9C19-1D67940AB875}"/>
                </a:ext>
              </a:extLst>
            </p:cNvPr>
            <p:cNvCxnSpPr/>
            <p:nvPr/>
          </p:nvCxnSpPr>
          <p:spPr>
            <a:xfrm flipV="1">
              <a:off x="5462107" y="2438400"/>
              <a:ext cx="733247" cy="366450"/>
            </a:xfrm>
            <a:prstGeom prst="straightConnector1">
              <a:avLst/>
            </a:prstGeom>
            <a:ln w="19050" cmpd="sng">
              <a:solidFill>
                <a:schemeClr val="accent6">
                  <a:lumMod val="75000"/>
                </a:schemeClr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C43CDCC2-F19E-4B1C-A327-AAA595380951}"/>
                </a:ext>
              </a:extLst>
            </p:cNvPr>
            <p:cNvSpPr/>
            <p:nvPr/>
          </p:nvSpPr>
          <p:spPr>
            <a:xfrm>
              <a:off x="4480106" y="2921918"/>
              <a:ext cx="179784" cy="174504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+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D9D78C4D-A412-43D3-AA94-65C9178B8A82}"/>
                </a:ext>
              </a:extLst>
            </p:cNvPr>
            <p:cNvSpPr/>
            <p:nvPr/>
          </p:nvSpPr>
          <p:spPr>
            <a:xfrm>
              <a:off x="4585018" y="2747414"/>
              <a:ext cx="179784" cy="174504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+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1DA470A2-A06A-4B5B-8697-515737A61FA4}"/>
                </a:ext>
              </a:extLst>
            </p:cNvPr>
            <p:cNvSpPr/>
            <p:nvPr/>
          </p:nvSpPr>
          <p:spPr>
            <a:xfrm>
              <a:off x="4830859" y="2749613"/>
              <a:ext cx="179784" cy="174504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+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E5BFB3EC-08B7-4DC4-B0BC-3A7BE5C6F9DE}"/>
                </a:ext>
              </a:extLst>
            </p:cNvPr>
            <p:cNvSpPr/>
            <p:nvPr/>
          </p:nvSpPr>
          <p:spPr>
            <a:xfrm>
              <a:off x="5078433" y="2914239"/>
              <a:ext cx="179784" cy="174504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+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11CC8E4-3D4E-4CBB-9B0A-F58B7288A003}"/>
                </a:ext>
              </a:extLst>
            </p:cNvPr>
            <p:cNvSpPr txBox="1"/>
            <p:nvPr/>
          </p:nvSpPr>
          <p:spPr>
            <a:xfrm>
              <a:off x="3318809" y="2549670"/>
              <a:ext cx="1190976" cy="39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Cold Ions</a:t>
              </a:r>
              <a:endParaRPr lang="zh-CN" altLang="en-US" i="1" baseline="-25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A72F793D-3F0F-43A8-9035-EB78749D28BA}"/>
                </a:ext>
              </a:extLst>
            </p:cNvPr>
            <p:cNvCxnSpPr/>
            <p:nvPr/>
          </p:nvCxnSpPr>
          <p:spPr>
            <a:xfrm>
              <a:off x="0" y="3649800"/>
              <a:ext cx="1008062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600FB1EE-CB05-4FAE-A127-705881F36CC4}"/>
                </a:ext>
              </a:extLst>
            </p:cNvPr>
            <p:cNvCxnSpPr/>
            <p:nvPr/>
          </p:nvCxnSpPr>
          <p:spPr>
            <a:xfrm flipV="1">
              <a:off x="6627547" y="794500"/>
              <a:ext cx="1544903" cy="779811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DB013CAB-A3E0-43DF-AFD3-635BB3360E2E}"/>
                </a:ext>
              </a:extLst>
            </p:cNvPr>
            <p:cNvCxnSpPr/>
            <p:nvPr/>
          </p:nvCxnSpPr>
          <p:spPr>
            <a:xfrm flipV="1">
              <a:off x="6809183" y="2309402"/>
              <a:ext cx="1837826" cy="18735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7D43D52E-5F28-46C9-8112-C1BC4BA309C0}"/>
                </a:ext>
              </a:extLst>
            </p:cNvPr>
            <p:cNvCxnSpPr/>
            <p:nvPr/>
          </p:nvCxnSpPr>
          <p:spPr>
            <a:xfrm flipV="1">
              <a:off x="5821754" y="415816"/>
              <a:ext cx="805793" cy="989104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B646645E-3849-43FF-B796-25D4E87D0252}"/>
                </a:ext>
              </a:extLst>
            </p:cNvPr>
            <p:cNvCxnSpPr/>
            <p:nvPr/>
          </p:nvCxnSpPr>
          <p:spPr>
            <a:xfrm flipV="1">
              <a:off x="5145555" y="441034"/>
              <a:ext cx="234494" cy="869662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451A3C9E-FFA0-402A-BFD4-60204AB3EC43}"/>
                </a:ext>
              </a:extLst>
            </p:cNvPr>
            <p:cNvCxnSpPr/>
            <p:nvPr/>
          </p:nvCxnSpPr>
          <p:spPr>
            <a:xfrm flipH="1" flipV="1">
              <a:off x="4229104" y="441034"/>
              <a:ext cx="155125" cy="793419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DB21D269-7026-460A-8062-730DE4A6D800}"/>
                </a:ext>
              </a:extLst>
            </p:cNvPr>
            <p:cNvSpPr txBox="1"/>
            <p:nvPr/>
          </p:nvSpPr>
          <p:spPr>
            <a:xfrm>
              <a:off x="7703650" y="1616225"/>
              <a:ext cx="1516549" cy="689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Centrifugal Acceleration</a:t>
              </a:r>
              <a:endParaRPr lang="zh-CN" altLang="en-US" i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AD568E18-B6E0-4D68-A5E3-68DBEA7477AE}"/>
                </a:ext>
              </a:extLst>
            </p:cNvPr>
            <p:cNvSpPr txBox="1"/>
            <p:nvPr/>
          </p:nvSpPr>
          <p:spPr>
            <a:xfrm>
              <a:off x="3188343" y="1055188"/>
              <a:ext cx="1190976" cy="39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Electrons</a:t>
              </a:r>
              <a:endParaRPr lang="zh-CN" altLang="en-US" i="1" baseline="-250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AC4DFE90-6484-4546-952C-1DA424B2BD2D}"/>
              </a:ext>
            </a:extLst>
          </p:cNvPr>
          <p:cNvSpPr txBox="1"/>
          <p:nvPr/>
        </p:nvSpPr>
        <p:spPr>
          <a:xfrm>
            <a:off x="276733" y="150389"/>
            <a:ext cx="4383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 mechanism of the polar wind</a:t>
            </a:r>
            <a:endParaRPr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EDA6BF88-1024-4258-97B2-364B0BB937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2" y="3490759"/>
            <a:ext cx="10058400" cy="336194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E2DD53AC-EFA7-4533-9AD5-A4E2DD36ABEC}"/>
              </a:ext>
            </a:extLst>
          </p:cNvPr>
          <p:cNvSpPr txBox="1"/>
          <p:nvPr/>
        </p:nvSpPr>
        <p:spPr>
          <a:xfrm>
            <a:off x="276733" y="3205591"/>
            <a:ext cx="6752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Cold Ions Dominate the Ion Population in the Magnetosphere</a:t>
            </a:r>
            <a:endParaRPr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33157BA-C950-4661-A648-230628ADF1ED}"/>
              </a:ext>
            </a:extLst>
          </p:cNvPr>
          <p:cNvSpPr txBox="1"/>
          <p:nvPr/>
        </p:nvSpPr>
        <p:spPr>
          <a:xfrm>
            <a:off x="8348611" y="3238104"/>
            <a:ext cx="2288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Adobe 黑体 Std R" panose="020B0400000000000000" pitchFamily="34" charset="-122"/>
                <a:cs typeface="Calibri" panose="020F0502020204030204" pitchFamily="34" charset="0"/>
              </a:rPr>
              <a:t>[</a:t>
            </a:r>
            <a:r>
              <a:rPr lang="en-US" altLang="zh-CN" sz="1600" i="1" dirty="0" err="1">
                <a:latin typeface="Calibri" panose="020F0502020204030204" pitchFamily="34" charset="0"/>
                <a:ea typeface="Adobe 黑体 Std R" panose="020B0400000000000000" pitchFamily="34" charset="-122"/>
                <a:cs typeface="Calibri" panose="020F0502020204030204" pitchFamily="34" charset="0"/>
              </a:rPr>
              <a:t>Engwall</a:t>
            </a:r>
            <a:r>
              <a:rPr lang="en-US" altLang="zh-CN" sz="1600" i="1" dirty="0">
                <a:latin typeface="Calibri" panose="020F0502020204030204" pitchFamily="34" charset="0"/>
                <a:ea typeface="Adobe 黑体 Std R" panose="020B0400000000000000" pitchFamily="34" charset="-122"/>
                <a:cs typeface="Calibri" panose="020F0502020204030204" pitchFamily="34" charset="0"/>
              </a:rPr>
              <a:t> et al</a:t>
            </a:r>
            <a:r>
              <a:rPr lang="en-US" altLang="zh-CN" sz="1600" dirty="0">
                <a:latin typeface="Calibri" panose="020F0502020204030204" pitchFamily="34" charset="0"/>
                <a:ea typeface="Adobe 黑体 Std R" panose="020B0400000000000000" pitchFamily="34" charset="-122"/>
                <a:cs typeface="Calibri" panose="020F0502020204030204" pitchFamily="34" charset="0"/>
              </a:rPr>
              <a:t>., 2009, AG]</a:t>
            </a:r>
            <a:endParaRPr lang="zh-CN" altLang="en-US" sz="1600" dirty="0">
              <a:latin typeface="Calibri" panose="020F0502020204030204" pitchFamily="34" charset="0"/>
              <a:ea typeface="Adobe 黑体 Std R" panose="020B04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87BA4C6-52C0-429E-B626-2AF1BF529048}"/>
              </a:ext>
            </a:extLst>
          </p:cNvPr>
          <p:cNvSpPr txBox="1"/>
          <p:nvPr/>
        </p:nvSpPr>
        <p:spPr>
          <a:xfrm rot="16200000">
            <a:off x="9994455" y="4738254"/>
            <a:ext cx="216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Detection Probability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 descr="A picture containing blue, outdoor object&#10;&#10;Description automatically generated">
            <a:extLst>
              <a:ext uri="{FF2B5EF4-FFF2-40B4-BE49-F238E27FC236}">
                <a16:creationId xmlns:a16="http://schemas.microsoft.com/office/drawing/2014/main" id="{1DA1924A-FC83-1245-9098-D098FF9EB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5878" y="0"/>
            <a:ext cx="1466121" cy="147616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820F97-3D55-6244-A357-731D418BD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46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29"/>
    </mc:Choice>
    <mc:Fallback>
      <p:transition spd="slow" advTm="27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>
            <a:extLst>
              <a:ext uri="{FF2B5EF4-FFF2-40B4-BE49-F238E27FC236}">
                <a16:creationId xmlns:a16="http://schemas.microsoft.com/office/drawing/2014/main" id="{F4345FBF-E532-4CEE-8EDB-2C2DB653D972}"/>
              </a:ext>
            </a:extLst>
          </p:cNvPr>
          <p:cNvSpPr txBox="1"/>
          <p:nvPr/>
        </p:nvSpPr>
        <p:spPr>
          <a:xfrm>
            <a:off x="205480" y="151102"/>
            <a:ext cx="7213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Solar wind energy input as a driver of the polar ion outflow </a:t>
            </a:r>
            <a:endParaRPr lang="zh-CN" altLang="en-US" sz="2000" b="1" dirty="0"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C37096F0-2A26-4B27-B939-07825DB40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78" y="744551"/>
            <a:ext cx="7213934" cy="4220919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22027B9A-DD31-4227-B9CE-64A2BFEDC668}"/>
              </a:ext>
            </a:extLst>
          </p:cNvPr>
          <p:cNvSpPr/>
          <p:nvPr/>
        </p:nvSpPr>
        <p:spPr>
          <a:xfrm>
            <a:off x="467108" y="5154738"/>
            <a:ext cx="66630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Maps of the source regions for cold ion outflow [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Li et al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., 2012]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FD603B8A-275A-4BD7-813C-5302A2B86EB0}"/>
              </a:ext>
            </a:extLst>
          </p:cNvPr>
          <p:cNvSpPr txBox="1"/>
          <p:nvPr/>
        </p:nvSpPr>
        <p:spPr>
          <a:xfrm>
            <a:off x="641278" y="5744117"/>
            <a:ext cx="6488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zh-CN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Dst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 index is used as a proxy of solar wind energy input.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表格 44">
                <a:extLst>
                  <a:ext uri="{FF2B5EF4-FFF2-40B4-BE49-F238E27FC236}">
                    <a16:creationId xmlns:a16="http://schemas.microsoft.com/office/drawing/2014/main" id="{546BB8B4-742F-4733-807B-F0DD4CE48B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4649407"/>
                  </p:ext>
                </p:extLst>
              </p:nvPr>
            </p:nvGraphicFramePr>
            <p:xfrm>
              <a:off x="7419414" y="2517008"/>
              <a:ext cx="4710544" cy="3037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83466">
                      <a:extLst>
                        <a:ext uri="{9D8B030D-6E8A-4147-A177-3AD203B41FA5}">
                          <a16:colId xmlns:a16="http://schemas.microsoft.com/office/drawing/2014/main" val="2501361497"/>
                        </a:ext>
                      </a:extLst>
                    </a:gridCol>
                    <a:gridCol w="1577291">
                      <a:extLst>
                        <a:ext uri="{9D8B030D-6E8A-4147-A177-3AD203B41FA5}">
                          <a16:colId xmlns:a16="http://schemas.microsoft.com/office/drawing/2014/main" val="2427975684"/>
                        </a:ext>
                      </a:extLst>
                    </a:gridCol>
                    <a:gridCol w="959785">
                      <a:extLst>
                        <a:ext uri="{9D8B030D-6E8A-4147-A177-3AD203B41FA5}">
                          <a16:colId xmlns:a16="http://schemas.microsoft.com/office/drawing/2014/main" val="1163700002"/>
                        </a:ext>
                      </a:extLst>
                    </a:gridCol>
                    <a:gridCol w="1090002">
                      <a:extLst>
                        <a:ext uri="{9D8B030D-6E8A-4147-A177-3AD203B41FA5}">
                          <a16:colId xmlns:a16="http://schemas.microsoft.com/office/drawing/2014/main" val="224379971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Geomagnetic Activity</a:t>
                          </a:r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Outflow Area [km</a:t>
                          </a:r>
                          <a:r>
                            <a:rPr lang="en-US" altLang="zh-CN" sz="1400" baseline="30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]</a:t>
                          </a:r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Outflow Rate [s</a:t>
                          </a:r>
                          <a:r>
                            <a:rPr lang="en-US" altLang="zh-CN" sz="1400" baseline="30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-1</a:t>
                          </a: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]</a:t>
                          </a:r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82848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Northern Hemisphere</a:t>
                          </a:r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Dst</a:t>
                          </a: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&gt; 0 </a:t>
                          </a: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nT</a:t>
                          </a:r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1.6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3.2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8903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-20 </a:t>
                          </a: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nT</a:t>
                          </a: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&lt; </a:t>
                          </a: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Dst</a:t>
                          </a: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&lt; 0 </a:t>
                          </a: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nT</a:t>
                          </a:r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2.8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6.8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20748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Dst</a:t>
                          </a: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&lt; -20 </a:t>
                          </a: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nT</a:t>
                          </a:r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2.9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9.5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60748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Southern Hemisphere</a:t>
                          </a:r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Dst</a:t>
                          </a: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&gt; 0 </a:t>
                          </a: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nT</a:t>
                          </a:r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0.9×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2.5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75367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-20 </a:t>
                          </a: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nT</a:t>
                          </a: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&lt; </a:t>
                          </a: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Dst</a:t>
                          </a: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&lt; 0 </a:t>
                          </a: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nT</a:t>
                          </a:r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2.6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3.8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014374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 altLang="en-US" sz="140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Dst</a:t>
                          </a: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&lt; -20 </a:t>
                          </a: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nT</a:t>
                          </a:r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2.8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7.6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26001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表格 44">
                <a:extLst>
                  <a:ext uri="{FF2B5EF4-FFF2-40B4-BE49-F238E27FC236}">
                    <a16:creationId xmlns:a16="http://schemas.microsoft.com/office/drawing/2014/main" id="{546BB8B4-742F-4733-807B-F0DD4CE48B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4649407"/>
                  </p:ext>
                </p:extLst>
              </p:nvPr>
            </p:nvGraphicFramePr>
            <p:xfrm>
              <a:off x="7419414" y="2517008"/>
              <a:ext cx="4710544" cy="3037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83466">
                      <a:extLst>
                        <a:ext uri="{9D8B030D-6E8A-4147-A177-3AD203B41FA5}">
                          <a16:colId xmlns:a16="http://schemas.microsoft.com/office/drawing/2014/main" val="2501361497"/>
                        </a:ext>
                      </a:extLst>
                    </a:gridCol>
                    <a:gridCol w="1577291">
                      <a:extLst>
                        <a:ext uri="{9D8B030D-6E8A-4147-A177-3AD203B41FA5}">
                          <a16:colId xmlns:a16="http://schemas.microsoft.com/office/drawing/2014/main" val="2427975684"/>
                        </a:ext>
                      </a:extLst>
                    </a:gridCol>
                    <a:gridCol w="959785">
                      <a:extLst>
                        <a:ext uri="{9D8B030D-6E8A-4147-A177-3AD203B41FA5}">
                          <a16:colId xmlns:a16="http://schemas.microsoft.com/office/drawing/2014/main" val="1163700002"/>
                        </a:ext>
                      </a:extLst>
                    </a:gridCol>
                    <a:gridCol w="1090002">
                      <a:extLst>
                        <a:ext uri="{9D8B030D-6E8A-4147-A177-3AD203B41FA5}">
                          <a16:colId xmlns:a16="http://schemas.microsoft.com/office/drawing/2014/main" val="2243799715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Geomagnetic Activity</a:t>
                          </a:r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Outflow Area [km</a:t>
                          </a:r>
                          <a:r>
                            <a:rPr lang="en-US" altLang="zh-CN" sz="1400" baseline="30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]</a:t>
                          </a:r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Outflow Rate [s</a:t>
                          </a:r>
                          <a:r>
                            <a:rPr lang="en-US" altLang="zh-CN" sz="1400" baseline="30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-1</a:t>
                          </a: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]</a:t>
                          </a:r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828480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Northern Hemisphere</a:t>
                          </a:r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Dst</a:t>
                          </a: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&gt; 0 </a:t>
                          </a: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nT</a:t>
                          </a:r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6"/>
                          <a:stretch>
                            <a:fillRect l="-277632" t="-102439" r="-115789" b="-3878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6"/>
                          <a:stretch>
                            <a:fillRect l="-333721" t="-102439" r="-2326" b="-3878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28903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-20 </a:t>
                          </a: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nT</a:t>
                          </a: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&lt; </a:t>
                          </a: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Dst</a:t>
                          </a: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&lt; 0 </a:t>
                          </a: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nT</a:t>
                          </a:r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6"/>
                          <a:stretch>
                            <a:fillRect l="-277632" t="-286207" r="-115789" b="-4482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6"/>
                          <a:stretch>
                            <a:fillRect l="-333721" t="-286207" r="-2326" b="-4482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0748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Dst</a:t>
                          </a: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&lt; -20 </a:t>
                          </a: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nT</a:t>
                          </a:r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6"/>
                          <a:stretch>
                            <a:fillRect l="-277632" t="-386207" r="-115789" b="-3482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6"/>
                          <a:stretch>
                            <a:fillRect l="-333721" t="-386207" r="-2326" b="-3482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607480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Southern Hemisphere</a:t>
                          </a:r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Dst</a:t>
                          </a: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&gt; 0 </a:t>
                          </a: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nT</a:t>
                          </a:r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6"/>
                          <a:stretch>
                            <a:fillRect l="-277632" t="-343902" r="-115789" b="-1463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6"/>
                          <a:stretch>
                            <a:fillRect l="-333721" t="-343902" r="-2326" b="-1463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75367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-20 </a:t>
                          </a: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nT</a:t>
                          </a: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&lt; </a:t>
                          </a: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Dst</a:t>
                          </a: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&lt; 0 </a:t>
                          </a: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nT</a:t>
                          </a:r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6"/>
                          <a:stretch>
                            <a:fillRect l="-277632" t="-606667" r="-11578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6"/>
                          <a:stretch>
                            <a:fillRect l="-333721" t="-606667" r="-2326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14374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 altLang="en-US" sz="140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Dst</a:t>
                          </a:r>
                          <a:r>
                            <a:rPr lang="en-US" altLang="zh-CN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&lt; -20 </a:t>
                          </a:r>
                          <a:r>
                            <a:rPr lang="en-US" altLang="zh-CN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nT</a:t>
                          </a:r>
                          <a:endParaRPr lang="zh-CN" altLang="en-US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6"/>
                          <a:stretch>
                            <a:fillRect l="-277632" t="-731034" r="-115789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6"/>
                          <a:stretch>
                            <a:fillRect l="-333721" t="-731034" r="-2326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260015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 descr="A picture containing blue, outdoor object&#10;&#10;Description automatically generated">
            <a:extLst>
              <a:ext uri="{FF2B5EF4-FFF2-40B4-BE49-F238E27FC236}">
                <a16:creationId xmlns:a16="http://schemas.microsoft.com/office/drawing/2014/main" id="{74B74510-E144-4A40-91ED-134AF91043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5878" y="0"/>
            <a:ext cx="1466121" cy="147616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0FD293-E909-DC41-8B50-3D36A62B1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72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02"/>
    </mc:Choice>
    <mc:Fallback>
      <p:transition spd="slow" advTm="37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D84ACC7-6551-4FA0-AEA9-C41CEA7E4D1E}"/>
              </a:ext>
            </a:extLst>
          </p:cNvPr>
          <p:cNvGrpSpPr/>
          <p:nvPr/>
        </p:nvGrpSpPr>
        <p:grpSpPr>
          <a:xfrm>
            <a:off x="5909154" y="1591721"/>
            <a:ext cx="4824753" cy="3292104"/>
            <a:chOff x="612117" y="647755"/>
            <a:chExt cx="4824753" cy="3292104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0C17718-3E5D-480D-B46B-3181EC74E5AD}"/>
                </a:ext>
              </a:extLst>
            </p:cNvPr>
            <p:cNvGrpSpPr/>
            <p:nvPr/>
          </p:nvGrpSpPr>
          <p:grpSpPr>
            <a:xfrm>
              <a:off x="1163782" y="647755"/>
              <a:ext cx="4273088" cy="3068033"/>
              <a:chOff x="1172095" y="622817"/>
              <a:chExt cx="4273088" cy="3068033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6CD56DA-CFD7-4B28-AB19-073FB96D47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67"/>
              <a:stretch/>
            </p:blipFill>
            <p:spPr>
              <a:xfrm>
                <a:off x="1172095" y="622817"/>
                <a:ext cx="4273088" cy="3068033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ACD0B4D6-C9B4-437A-B4D8-C4D3CA84EB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0991" y="816111"/>
                <a:ext cx="1537648" cy="767463"/>
              </a:xfrm>
              <a:prstGeom prst="rect">
                <a:avLst/>
              </a:prstGeom>
            </p:spPr>
          </p:pic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CE110941-B79B-4212-A628-FD35CCC89FF6}"/>
                </a:ext>
              </a:extLst>
            </p:cNvPr>
            <p:cNvSpPr txBox="1"/>
            <p:nvPr/>
          </p:nvSpPr>
          <p:spPr>
            <a:xfrm>
              <a:off x="2079313" y="3601305"/>
              <a:ext cx="29272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Solar wind energy input rate [W]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DF302717-84F4-4AAF-8760-E420BFBD2506}"/>
                </a:ext>
              </a:extLst>
            </p:cNvPr>
            <p:cNvSpPr txBox="1"/>
            <p:nvPr/>
          </p:nvSpPr>
          <p:spPr>
            <a:xfrm rot="16200000">
              <a:off x="-363187" y="1669589"/>
              <a:ext cx="25353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Outflow rate from one hemisphere [ions/s]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E6DC951-B589-4DA3-A0F2-5958B3A8BD94}"/>
                </a:ext>
              </a:extLst>
            </p:cNvPr>
            <p:cNvSpPr txBox="1"/>
            <p:nvPr/>
          </p:nvSpPr>
          <p:spPr>
            <a:xfrm>
              <a:off x="3765666" y="2887363"/>
              <a:ext cx="1574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altLang="zh-CN" i="1" dirty="0">
                  <a:latin typeface="Calibri" panose="020F0502020204030204" pitchFamily="34" charset="0"/>
                  <a:cs typeface="Calibri" panose="020F0502020204030204" pitchFamily="34" charset="0"/>
                </a:rPr>
                <a:t>Li et al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., 2017]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68CC9AE2-F431-4DB6-A281-AD9AF1B735C8}"/>
              </a:ext>
            </a:extLst>
          </p:cNvPr>
          <p:cNvSpPr txBox="1"/>
          <p:nvPr/>
        </p:nvSpPr>
        <p:spPr>
          <a:xfrm>
            <a:off x="6098696" y="5115486"/>
            <a:ext cx="49973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Solar irradiation is estimated from the F10.7 index (EUV intensity)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Solar wind energy input is estimated from the electromagnetic field DC Poynting flux that enters the magnetosphere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7AC0311-0416-4A9A-A3A8-5B54AF382CC0}"/>
              </a:ext>
            </a:extLst>
          </p:cNvPr>
          <p:cNvSpPr txBox="1"/>
          <p:nvPr/>
        </p:nvSpPr>
        <p:spPr>
          <a:xfrm>
            <a:off x="205480" y="151102"/>
            <a:ext cx="683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Solar irradiation as a driver of the polar ion outflow </a:t>
            </a:r>
            <a:endParaRPr lang="zh-CN" altLang="en-US" sz="2000" b="1" dirty="0"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FF71CF6F-31B3-4A32-92A2-A788A58D05A1}"/>
              </a:ext>
            </a:extLst>
          </p:cNvPr>
          <p:cNvGrpSpPr/>
          <p:nvPr/>
        </p:nvGrpSpPr>
        <p:grpSpPr>
          <a:xfrm>
            <a:off x="1026405" y="3863944"/>
            <a:ext cx="4501035" cy="2869296"/>
            <a:chOff x="1113993" y="4001024"/>
            <a:chExt cx="4501035" cy="286929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8AAB6F8-41F9-4DD4-9D5B-E05C9BCE7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9" b="6300"/>
            <a:stretch/>
          </p:blipFill>
          <p:spPr>
            <a:xfrm>
              <a:off x="1514120" y="4001024"/>
              <a:ext cx="4100908" cy="2535384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AB284A9-A0C7-4D12-BF6E-12E83ECEC454}"/>
                </a:ext>
              </a:extLst>
            </p:cNvPr>
            <p:cNvSpPr txBox="1"/>
            <p:nvPr/>
          </p:nvSpPr>
          <p:spPr>
            <a:xfrm>
              <a:off x="1883944" y="5948917"/>
              <a:ext cx="2013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altLang="zh-CN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Maes</a:t>
              </a:r>
              <a:r>
                <a:rPr lang="en-US" altLang="zh-CN" i="1" dirty="0">
                  <a:latin typeface="Calibri" panose="020F0502020204030204" pitchFamily="34" charset="0"/>
                  <a:cs typeface="Calibri" panose="020F0502020204030204" pitchFamily="34" charset="0"/>
                </a:rPr>
                <a:t> et al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., 2017]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1C2CF2C8-E837-41CE-8EBC-AEFB88C45AF9}"/>
                </a:ext>
              </a:extLst>
            </p:cNvPr>
            <p:cNvSpPr txBox="1"/>
            <p:nvPr/>
          </p:nvSpPr>
          <p:spPr>
            <a:xfrm rot="16200000">
              <a:off x="241767" y="5083739"/>
              <a:ext cx="2113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Outflow flux [m</a:t>
              </a:r>
              <a:r>
                <a:rPr lang="en-US" altLang="zh-CN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-2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 s</a:t>
              </a:r>
              <a:r>
                <a:rPr lang="en-US" altLang="zh-CN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-1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2EF4DB54-F235-4A9F-A30B-922E5C17FA66}"/>
                </a:ext>
              </a:extLst>
            </p:cNvPr>
            <p:cNvSpPr/>
            <p:nvPr/>
          </p:nvSpPr>
          <p:spPr>
            <a:xfrm>
              <a:off x="2470972" y="6500988"/>
              <a:ext cx="23868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Solar zenith angle [deg]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519E82BF-8AFF-495D-AAE1-85E504E8AA59}"/>
              </a:ext>
            </a:extLst>
          </p:cNvPr>
          <p:cNvGrpSpPr/>
          <p:nvPr/>
        </p:nvGrpSpPr>
        <p:grpSpPr>
          <a:xfrm>
            <a:off x="975606" y="456394"/>
            <a:ext cx="4549160" cy="3430805"/>
            <a:chOff x="975606" y="456394"/>
            <a:chExt cx="4549160" cy="3430805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3F618C6E-6105-43F7-8F00-9E42467612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47"/>
            <a:stretch/>
          </p:blipFill>
          <p:spPr>
            <a:xfrm>
              <a:off x="1346661" y="483813"/>
              <a:ext cx="4178105" cy="3134874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C6435B23-DEA3-4361-ACA9-30A2D72C335C}"/>
                </a:ext>
              </a:extLst>
            </p:cNvPr>
            <p:cNvSpPr/>
            <p:nvPr/>
          </p:nvSpPr>
          <p:spPr>
            <a:xfrm>
              <a:off x="3219910" y="456394"/>
              <a:ext cx="731520" cy="232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08D0E7CE-1BE5-4A7C-92A6-5DB11A958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0" r="1193"/>
            <a:stretch/>
          </p:blipFill>
          <p:spPr>
            <a:xfrm>
              <a:off x="2001157" y="750237"/>
              <a:ext cx="1380672" cy="616085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CE75B093-685C-4717-8477-4A4AE7F3BB12}"/>
                </a:ext>
              </a:extLst>
            </p:cNvPr>
            <p:cNvSpPr txBox="1"/>
            <p:nvPr/>
          </p:nvSpPr>
          <p:spPr>
            <a:xfrm rot="16200000">
              <a:off x="54488" y="1859625"/>
              <a:ext cx="2211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Outflow flux [cm</a:t>
              </a:r>
              <a:r>
                <a:rPr lang="en-US" altLang="zh-CN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-2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 s</a:t>
              </a:r>
              <a:r>
                <a:rPr lang="en-US" altLang="zh-CN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-1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73B78182-D733-4815-A3B2-264BA702B9D5}"/>
                </a:ext>
              </a:extLst>
            </p:cNvPr>
            <p:cNvSpPr txBox="1"/>
            <p:nvPr/>
          </p:nvSpPr>
          <p:spPr>
            <a:xfrm>
              <a:off x="3446023" y="1310409"/>
              <a:ext cx="1977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altLang="zh-CN" i="1" dirty="0">
                  <a:latin typeface="Calibri" panose="020F0502020204030204" pitchFamily="34" charset="0"/>
                  <a:cs typeface="Calibri" panose="020F0502020204030204" pitchFamily="34" charset="0"/>
                </a:rPr>
                <a:t>André et al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., 2015]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72C07070-8C0E-42E1-B4DE-F92DDEAAB3A1}"/>
                </a:ext>
              </a:extLst>
            </p:cNvPr>
            <p:cNvSpPr txBox="1"/>
            <p:nvPr/>
          </p:nvSpPr>
          <p:spPr>
            <a:xfrm>
              <a:off x="2390913" y="3517867"/>
              <a:ext cx="2454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F10.7 [10</a:t>
              </a:r>
              <a:r>
                <a:rPr lang="en-US" altLang="zh-CN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-22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 W m</a:t>
              </a:r>
              <a:r>
                <a:rPr lang="en-US" altLang="zh-CN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-2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 Hz</a:t>
              </a:r>
              <a:r>
                <a:rPr lang="en-US" altLang="zh-CN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-1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327061C9-468A-4727-AAF4-512B5397C2FE}"/>
              </a:ext>
            </a:extLst>
          </p:cNvPr>
          <p:cNvSpPr txBox="1"/>
          <p:nvPr/>
        </p:nvSpPr>
        <p:spPr>
          <a:xfrm>
            <a:off x="5946072" y="715432"/>
            <a:ext cx="451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Outflow rate as a function of solar irradiation and solar energy input</a:t>
            </a:r>
            <a:endParaRPr lang="zh-CN" altLang="en-US" b="1" dirty="0"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F4DAF74-DCD3-4B74-9154-2A5879B92B16}"/>
              </a:ext>
            </a:extLst>
          </p:cNvPr>
          <p:cNvSpPr/>
          <p:nvPr/>
        </p:nvSpPr>
        <p:spPr>
          <a:xfrm>
            <a:off x="3132322" y="3800816"/>
            <a:ext cx="624305" cy="202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Picture 24" descr="A picture containing blue, outdoor object&#10;&#10;Description automatically generated">
            <a:extLst>
              <a:ext uri="{FF2B5EF4-FFF2-40B4-BE49-F238E27FC236}">
                <a16:creationId xmlns:a16="http://schemas.microsoft.com/office/drawing/2014/main" id="{A96B8E58-B1A2-C840-9CF3-1718303B0C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5878" y="0"/>
            <a:ext cx="1466121" cy="147616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97F420-FA85-D147-8EA4-8F51D72A1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19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310"/>
    </mc:Choice>
    <mc:Fallback>
      <p:transition spd="slow" advTm="111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CA4E43C-12E5-4777-A7A3-AAFB3028BF48}"/>
              </a:ext>
            </a:extLst>
          </p:cNvPr>
          <p:cNvSpPr txBox="1"/>
          <p:nvPr/>
        </p:nvSpPr>
        <p:spPr>
          <a:xfrm>
            <a:off x="205480" y="151102"/>
            <a:ext cx="9613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Outflow in an extreme space weather event — outflow increased by high solar irradiation and further increased by high solar wind energy input</a:t>
            </a:r>
            <a:endParaRPr lang="zh-CN" altLang="en-US" sz="2000" b="1" dirty="0"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F8C78F0-CBBD-41E5-978E-494BC9C14CAC}"/>
              </a:ext>
            </a:extLst>
          </p:cNvPr>
          <p:cNvSpPr txBox="1"/>
          <p:nvPr/>
        </p:nvSpPr>
        <p:spPr>
          <a:xfrm>
            <a:off x="530474" y="771531"/>
            <a:ext cx="8210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During a geomagnetic storm, the low-energy ions turn into relatively high-energy ions. The outflow can be dominated by O</a:t>
            </a:r>
            <a:r>
              <a:rPr lang="en-US" altLang="zh-CN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F0E1DC7-8372-4653-819E-9D2AE2D61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92" y="1424134"/>
            <a:ext cx="6613191" cy="475103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58F32B8-A3A3-4F7C-8562-1FAAD8743FD3}"/>
              </a:ext>
            </a:extLst>
          </p:cNvPr>
          <p:cNvSpPr/>
          <p:nvPr/>
        </p:nvSpPr>
        <p:spPr>
          <a:xfrm>
            <a:off x="7633299" y="1562655"/>
            <a:ext cx="409795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Normally, the O</a:t>
            </a:r>
            <a:r>
              <a:rPr lang="en-US" altLang="zh-CN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outflow flux in the cusp is about 10</a:t>
            </a:r>
            <a:r>
              <a:rPr lang="en-US" altLang="zh-CN" baseline="300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cm</a:t>
            </a:r>
            <a:r>
              <a:rPr lang="en-US" altLang="zh-CN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-2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en-US" altLang="zh-CN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In the extreme event from 7 Sep 22:11- 8 Sep 00:33, 2017 (minimal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Dst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= -142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nT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), the O</a:t>
            </a:r>
            <a:r>
              <a:rPr lang="en-US" altLang="zh-CN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ions were pre-heated by multiple solar flare, the outflow flux of O</a:t>
            </a:r>
            <a:r>
              <a:rPr lang="en-US" altLang="zh-CN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from the cusp and the polar cap (in the vicinity of the cusp) further increased by about one order of magnitude (being 10</a:t>
            </a:r>
            <a:r>
              <a:rPr lang="en-US" altLang="zh-CN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en-US" altLang="zh-CN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en-US" altLang="zh-CN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for the cusp region, see figure).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3626C18-25CA-4304-9B8D-C8F2C37863BB}"/>
              </a:ext>
            </a:extLst>
          </p:cNvPr>
          <p:cNvSpPr txBox="1"/>
          <p:nvPr/>
        </p:nvSpPr>
        <p:spPr>
          <a:xfrm>
            <a:off x="7633299" y="4867398"/>
            <a:ext cx="41959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Cusp 1 and PC1 represent the parameters measured in the cusp and the polar cap before the storm, respectively.</a:t>
            </a:r>
          </a:p>
          <a:p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Cusp 2 and PC2 are those measured after.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780921B-0468-4049-A006-456CAD6D9D7A}"/>
              </a:ext>
            </a:extLst>
          </p:cNvPr>
          <p:cNvSpPr txBox="1"/>
          <p:nvPr/>
        </p:nvSpPr>
        <p:spPr>
          <a:xfrm>
            <a:off x="4144488" y="6175169"/>
            <a:ext cx="2280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altLang="zh-CN" i="1" dirty="0">
                <a:latin typeface="Calibri" panose="020F0502020204030204" pitchFamily="34" charset="0"/>
                <a:cs typeface="Calibri" panose="020F0502020204030204" pitchFamily="34" charset="0"/>
              </a:rPr>
              <a:t>Schillings et al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., 2018]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picture containing blue, outdoor object&#10;&#10;Description automatically generated">
            <a:extLst>
              <a:ext uri="{FF2B5EF4-FFF2-40B4-BE49-F238E27FC236}">
                <a16:creationId xmlns:a16="http://schemas.microsoft.com/office/drawing/2014/main" id="{6900DC0E-A3B3-B84D-9D98-D9880DB79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878" y="0"/>
            <a:ext cx="1466121" cy="147616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52BA2B-18DE-A641-A54C-35C795ECF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9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49"/>
    </mc:Choice>
    <mc:Fallback>
      <p:transition spd="slow" advTm="72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1938</TotalTime>
  <Words>1071</Words>
  <Application>Microsoft Macintosh PowerPoint</Application>
  <PresentationFormat>Widescreen</PresentationFormat>
  <Paragraphs>192</Paragraphs>
  <Slides>14</Slides>
  <Notes>5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等线 Light</vt:lpstr>
      <vt:lpstr>Microsoft YaHei</vt:lpstr>
      <vt:lpstr>黑体</vt:lpstr>
      <vt:lpstr>Arial</vt:lpstr>
      <vt:lpstr>Calibri</vt:lpstr>
      <vt:lpstr>Calibri Light</vt:lpstr>
      <vt:lpstr>Cambria Math</vt:lpstr>
      <vt:lpstr>Wingdings</vt:lpstr>
      <vt:lpstr>Office 主题​​</vt:lpstr>
      <vt:lpstr>Atmospheric escape on Earth and beyond: Space weather as a driving force</vt:lpstr>
      <vt:lpstr>Outline</vt:lpstr>
      <vt:lpstr>Fundamental atmospheric escape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 Jeans escape on Mars</vt:lpstr>
      <vt:lpstr>Photochemical escape of O, C, and N on Mars</vt:lpstr>
      <vt:lpstr>Solar wind control of neutral escape on Mars</vt:lpstr>
      <vt:lpstr>PowerPoint Presentation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Impacts of Space Weather on the Planetary Atmospheric Escape</dc:title>
  <dc:creator>Microsoft Office User</dc:creator>
  <cp:lastModifiedBy>Cui Jun</cp:lastModifiedBy>
  <cp:revision>53</cp:revision>
  <dcterms:created xsi:type="dcterms:W3CDTF">2021-11-02T04:34:52Z</dcterms:created>
  <dcterms:modified xsi:type="dcterms:W3CDTF">2021-11-03T13:57:00Z</dcterms:modified>
</cp:coreProperties>
</file>