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7" r:id="rId3"/>
    <p:sldId id="481" r:id="rId4"/>
    <p:sldId id="516" r:id="rId5"/>
    <p:sldId id="512" r:id="rId6"/>
    <p:sldId id="261" r:id="rId7"/>
    <p:sldId id="515" r:id="rId8"/>
    <p:sldId id="478" r:id="rId9"/>
    <p:sldId id="511" r:id="rId10"/>
    <p:sldId id="483" r:id="rId11"/>
    <p:sldId id="482" r:id="rId12"/>
    <p:sldId id="484" r:id="rId13"/>
    <p:sldId id="510" r:id="rId14"/>
    <p:sldId id="486" r:id="rId15"/>
    <p:sldId id="488" r:id="rId16"/>
    <p:sldId id="490" r:id="rId17"/>
    <p:sldId id="492" r:id="rId18"/>
    <p:sldId id="498" r:id="rId19"/>
    <p:sldId id="513" r:id="rId20"/>
    <p:sldId id="501" r:id="rId21"/>
    <p:sldId id="315" r:id="rId22"/>
  </p:sldIdLst>
  <p:sldSz cx="9144000" cy="6858000" type="screen4x3"/>
  <p:notesSz cx="9947275" cy="6858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313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19FF"/>
    <a:srgbClr val="FF62FF"/>
    <a:srgbClr val="B666B6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A107856-5554-42FB-B03E-39F5DBC370BA}" styleName="中度样式 4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08"/>
    <p:restoredTop sz="94643"/>
  </p:normalViewPr>
  <p:slideViewPr>
    <p:cSldViewPr snapToGrid="0">
      <p:cViewPr varScale="1">
        <p:scale>
          <a:sx n="104" d="100"/>
          <a:sy n="104" d="100"/>
        </p:scale>
        <p:origin x="1338" y="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76"/>
    </p:cViewPr>
  </p:sorterViewPr>
  <p:notesViewPr>
    <p:cSldViewPr snapToGrid="0">
      <p:cViewPr varScale="1">
        <p:scale>
          <a:sx n="98" d="100"/>
          <a:sy n="98" d="100"/>
        </p:scale>
        <p:origin x="-1402" y="-67"/>
      </p:cViewPr>
      <p:guideLst>
        <p:guide orient="horz" pos="2160"/>
        <p:guide pos="313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pPr>
            <a:r>
              <a:rPr lang="en-US" altLang="zh-CN" sz="1862" b="0" i="0" u="none" strike="noStrike" baseline="0" dirty="0">
                <a:effectLst/>
              </a:rPr>
              <a:t>Number of papers issued per year 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c:rich>
      </c:tx>
      <c:layout>
        <c:manualLayout>
          <c:xMode val="edge"/>
          <c:yMode val="edge"/>
          <c:x val="0.22164396154270119"/>
          <c:y val="3.4294121663507933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5.2077465750169138E-2"/>
          <c:y val="0.22298547109669051"/>
          <c:w val="0.93026289974990828"/>
          <c:h val="0.639247056935571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中文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2012年</c:v>
                </c:pt>
                <c:pt idx="1">
                  <c:v>2013年</c:v>
                </c:pt>
                <c:pt idx="2">
                  <c:v>2014年</c:v>
                </c:pt>
                <c:pt idx="3">
                  <c:v>2015年</c:v>
                </c:pt>
                <c:pt idx="4">
                  <c:v>2016年</c:v>
                </c:pt>
                <c:pt idx="5">
                  <c:v>2017年</c:v>
                </c:pt>
                <c:pt idx="6">
                  <c:v>2018年</c:v>
                </c:pt>
                <c:pt idx="7">
                  <c:v>2019年</c:v>
                </c:pt>
              </c:strCache>
            </c:strRef>
          </c:cat>
          <c:val>
            <c:numRef>
              <c:f>Sheet1!$B$2:$B$9</c:f>
              <c:numCache>
                <c:formatCode>0_ </c:formatCode>
                <c:ptCount val="8"/>
                <c:pt idx="0">
                  <c:v>9</c:v>
                </c:pt>
                <c:pt idx="1">
                  <c:v>6</c:v>
                </c:pt>
                <c:pt idx="2">
                  <c:v>10</c:v>
                </c:pt>
                <c:pt idx="3">
                  <c:v>10</c:v>
                </c:pt>
                <c:pt idx="4">
                  <c:v>8</c:v>
                </c:pt>
                <c:pt idx="5">
                  <c:v>2</c:v>
                </c:pt>
                <c:pt idx="6">
                  <c:v>12</c:v>
                </c:pt>
                <c:pt idx="7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4A-4B46-AC75-39A39E0615B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英文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2012年</c:v>
                </c:pt>
                <c:pt idx="1">
                  <c:v>2013年</c:v>
                </c:pt>
                <c:pt idx="2">
                  <c:v>2014年</c:v>
                </c:pt>
                <c:pt idx="3">
                  <c:v>2015年</c:v>
                </c:pt>
                <c:pt idx="4">
                  <c:v>2016年</c:v>
                </c:pt>
                <c:pt idx="5">
                  <c:v>2017年</c:v>
                </c:pt>
                <c:pt idx="6">
                  <c:v>2018年</c:v>
                </c:pt>
                <c:pt idx="7">
                  <c:v>2019年</c:v>
                </c:pt>
              </c:strCache>
            </c:strRef>
          </c:cat>
          <c:val>
            <c:numRef>
              <c:f>Sheet1!$C$2:$C$9</c:f>
              <c:numCache>
                <c:formatCode>0_ </c:formatCode>
                <c:ptCount val="8"/>
                <c:pt idx="0">
                  <c:v>12</c:v>
                </c:pt>
                <c:pt idx="1">
                  <c:v>18</c:v>
                </c:pt>
                <c:pt idx="2">
                  <c:v>18</c:v>
                </c:pt>
                <c:pt idx="3">
                  <c:v>20</c:v>
                </c:pt>
                <c:pt idx="4">
                  <c:v>26</c:v>
                </c:pt>
                <c:pt idx="5">
                  <c:v>38</c:v>
                </c:pt>
                <c:pt idx="6">
                  <c:v>39</c:v>
                </c:pt>
                <c:pt idx="7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74A-4B46-AC75-39A39E0615B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总计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2012年</c:v>
                </c:pt>
                <c:pt idx="1">
                  <c:v>2013年</c:v>
                </c:pt>
                <c:pt idx="2">
                  <c:v>2014年</c:v>
                </c:pt>
                <c:pt idx="3">
                  <c:v>2015年</c:v>
                </c:pt>
                <c:pt idx="4">
                  <c:v>2016年</c:v>
                </c:pt>
                <c:pt idx="5">
                  <c:v>2017年</c:v>
                </c:pt>
                <c:pt idx="6">
                  <c:v>2018年</c:v>
                </c:pt>
                <c:pt idx="7">
                  <c:v>2019年</c:v>
                </c:pt>
              </c:strCache>
            </c:strRef>
          </c:cat>
          <c:val>
            <c:numRef>
              <c:f>Sheet1!$D$2:$D$9</c:f>
              <c:numCache>
                <c:formatCode>0_ </c:formatCode>
                <c:ptCount val="8"/>
                <c:pt idx="0">
                  <c:v>21</c:v>
                </c:pt>
                <c:pt idx="1">
                  <c:v>24</c:v>
                </c:pt>
                <c:pt idx="2">
                  <c:v>28</c:v>
                </c:pt>
                <c:pt idx="3">
                  <c:v>30</c:v>
                </c:pt>
                <c:pt idx="4">
                  <c:v>34</c:v>
                </c:pt>
                <c:pt idx="5">
                  <c:v>40</c:v>
                </c:pt>
                <c:pt idx="6">
                  <c:v>51</c:v>
                </c:pt>
                <c:pt idx="7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74A-4B46-AC75-39A39E0615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1396480"/>
        <c:axId val="44402944"/>
      </c:barChart>
      <c:catAx>
        <c:axId val="101396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44402944"/>
        <c:crosses val="autoZero"/>
        <c:auto val="1"/>
        <c:lblAlgn val="ctr"/>
        <c:lblOffset val="100"/>
        <c:noMultiLvlLbl val="0"/>
      </c:catAx>
      <c:valAx>
        <c:axId val="44402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_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01396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6031754980851241"/>
          <c:y val="6.6886653105893992E-2"/>
          <c:w val="0.21435673928058924"/>
          <c:h val="0.100256106494627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486" cy="34257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6514334"/>
            <a:ext cx="4310486" cy="3425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5634487" y="6514334"/>
            <a:ext cx="4310486" cy="3425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DC7788-E686-4D37-9BDE-654C6C7E45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0597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43264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21-10-19T01:27:05.612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23717 17633 0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486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634487" y="0"/>
            <a:ext cx="4310486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BEE15B-12DF-4CBA-B4F0-35F9B55E55AD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430588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94728" y="3300412"/>
            <a:ext cx="795782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4310486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634487" y="6513910"/>
            <a:ext cx="4310486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1C3288-7E0E-4C59-92CA-85BB7DC278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5082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rgbClr val="000000"/>
                </a:solidFill>
                <a:latin typeface="黑体" pitchFamily="49" charset="-122"/>
                <a:ea typeface="黑体" pitchFamily="49" charset="-122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黑体" pitchFamily="49" charset="-122"/>
                <a:ea typeface="黑体" pitchFamily="49" charset="-122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黑体" pitchFamily="49" charset="-122"/>
                <a:ea typeface="黑体" pitchFamily="49" charset="-122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黑体" pitchFamily="49" charset="-122"/>
                <a:ea typeface="黑体" pitchFamily="49" charset="-122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黑体" pitchFamily="49" charset="-122"/>
                <a:ea typeface="黑体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黑体" pitchFamily="49" charset="-122"/>
                <a:ea typeface="黑体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黑体" pitchFamily="49" charset="-122"/>
                <a:ea typeface="黑体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黑体" pitchFamily="49" charset="-122"/>
                <a:ea typeface="黑体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黑体" pitchFamily="49" charset="-122"/>
                <a:ea typeface="黑体" pitchFamily="49" charset="-122"/>
              </a:defRPr>
            </a:lvl9pPr>
          </a:lstStyle>
          <a:p>
            <a:pPr eaLnBrk="1" hangingPunct="1"/>
            <a:fld id="{504E0845-5E1F-4E81-A7EA-FD90A45E8EDC}" type="slidenum">
              <a:rPr lang="en-US" altLang="zh-CN" sz="1200" b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pPr eaLnBrk="1" hangingPunct="1"/>
              <a:t>1</a:t>
            </a:fld>
            <a:endParaRPr lang="en-US" altLang="zh-CN" sz="1200" b="0">
              <a:solidFill>
                <a:prstClr val="black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59138" y="512763"/>
            <a:ext cx="3432175" cy="2573337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zh-CN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3889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2210F-9500-4BE1-AC21-58C297EB45A8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82792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2210F-9500-4BE1-AC21-58C297EB45A8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8506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2210F-9500-4BE1-AC21-58C297EB45A8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48005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2210F-9500-4BE1-AC21-58C297EB45A8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12349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2210F-9500-4BE1-AC21-58C297EB45A8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42888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2210F-9500-4BE1-AC21-58C297EB45A8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235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2210F-9500-4BE1-AC21-58C297EB45A8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97332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2210F-9500-4BE1-AC21-58C297EB45A8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12494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2210F-9500-4BE1-AC21-58C297EB45A8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320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430588" y="857250"/>
            <a:ext cx="3086100" cy="2314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47C11-0E9D-4F50-BAF7-DA4B884E7F02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7763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2210F-9500-4BE1-AC21-58C297EB45A8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953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2210F-9500-4BE1-AC21-58C297EB45A8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953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2210F-9500-4BE1-AC21-58C297EB45A8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6442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幻灯片图像占位符 1">
            <a:extLst>
              <a:ext uri="{FF2B5EF4-FFF2-40B4-BE49-F238E27FC236}">
                <a16:creationId xmlns:a16="http://schemas.microsoft.com/office/drawing/2014/main" id="{A40E10A1-9D93-4377-A37C-54A0AB78D3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备注占位符 2">
            <a:extLst>
              <a:ext uri="{FF2B5EF4-FFF2-40B4-BE49-F238E27FC236}">
                <a16:creationId xmlns:a16="http://schemas.microsoft.com/office/drawing/2014/main" id="{68158A32-7474-4FE6-8C35-9F26F0B4623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/>
          </a:p>
        </p:txBody>
      </p:sp>
      <p:sp>
        <p:nvSpPr>
          <p:cNvPr id="27652" name="灯片编号占位符 3">
            <a:extLst>
              <a:ext uri="{FF2B5EF4-FFF2-40B4-BE49-F238E27FC236}">
                <a16:creationId xmlns:a16="http://schemas.microsoft.com/office/drawing/2014/main" id="{66162DE7-8117-4384-9C36-7278ED5B4BB0}"/>
              </a:ext>
            </a:extLst>
          </p:cNvPr>
          <p:cNvSpPr txBox="1">
            <a:spLocks noGrp="1"/>
          </p:cNvSpPr>
          <p:nvPr/>
        </p:nvSpPr>
        <p:spPr bwMode="auto">
          <a:xfrm>
            <a:off x="5684490" y="5999380"/>
            <a:ext cx="4348739" cy="315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CD34A52F-C3A3-490E-B517-F95DB8DE49C3}" type="slidenum">
              <a:rPr kumimoji="1" lang="zh-CN" altLang="en-US" sz="1200" b="0"/>
              <a:pPr algn="r" eaLnBrk="1" hangingPunct="1"/>
              <a:t>7</a:t>
            </a:fld>
            <a:endParaRPr kumimoji="1" lang="en-US" altLang="zh-CN" sz="1200" b="0"/>
          </a:p>
        </p:txBody>
      </p:sp>
    </p:spTree>
    <p:extLst>
      <p:ext uri="{BB962C8B-B14F-4D97-AF65-F5344CB8AC3E}">
        <p14:creationId xmlns:p14="http://schemas.microsoft.com/office/powerpoint/2010/main" val="17589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2210F-9500-4BE1-AC21-58C297EB45A8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8241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2210F-9500-4BE1-AC21-58C297EB45A8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35560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2210F-9500-4BE1-AC21-58C297EB45A8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7973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4"/>
            <a:ext cx="9144000" cy="64710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n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239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128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600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32" y="4"/>
            <a:ext cx="9144000" cy="64710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n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4"/>
            <a:ext cx="9144000" cy="64710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n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855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4"/>
            <a:ext cx="9144000" cy="64710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n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722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4"/>
            <a:ext cx="9144000" cy="64710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n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783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4"/>
            <a:ext cx="9144000" cy="64710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n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867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4"/>
            <a:ext cx="9144000" cy="64710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n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988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900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4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373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683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>
          <a:xfrm>
            <a:off x="0" y="4"/>
            <a:ext cx="9144000" cy="64710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n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0" y="6453328"/>
            <a:ext cx="9144000" cy="404664"/>
          </a:xfrm>
          <a:prstGeom prst="rect">
            <a:avLst/>
          </a:prstGeom>
          <a:solidFill>
            <a:srgbClr val="003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3684" y="6417376"/>
            <a:ext cx="2070807" cy="3960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76610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473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9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media12.m4a"/><Relationship Id="rId7" Type="http://schemas.openxmlformats.org/officeDocument/2006/relationships/image" Target="../media/image40.png"/><Relationship Id="rId2" Type="http://schemas.microsoft.com/office/2007/relationships/media" Target="../media/media12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3.jp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jpe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6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7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jpe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8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50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hyperlink" Target="http://data.meridianproject.ac.cn/" TargetMode="Externa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4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gif"/><Relationship Id="rId3" Type="http://schemas.openxmlformats.org/officeDocument/2006/relationships/audio" Target="../media/media3.m4a"/><Relationship Id="rId7" Type="http://schemas.openxmlformats.org/officeDocument/2006/relationships/image" Target="../media/image5.png"/><Relationship Id="rId12" Type="http://schemas.openxmlformats.org/officeDocument/2006/relationships/image" Target="../media/image10.gif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11" Type="http://schemas.openxmlformats.org/officeDocument/2006/relationships/image" Target="../media/image9.gif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.png"/><Relationship Id="rId14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3.jp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slideLayout" Target="../slideLayouts/slideLayout2.xml"/><Relationship Id="rId7" Type="http://schemas.openxmlformats.org/officeDocument/2006/relationships/customXml" Target="../ink/ink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7.emf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jpeg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12" Type="http://schemas.openxmlformats.org/officeDocument/2006/relationships/image" Target="../media/image25.jpeg"/><Relationship Id="rId17" Type="http://schemas.openxmlformats.org/officeDocument/2006/relationships/image" Target="../media/image3.png"/><Relationship Id="rId2" Type="http://schemas.openxmlformats.org/officeDocument/2006/relationships/audio" Target="../media/media7.m4a"/><Relationship Id="rId16" Type="http://schemas.openxmlformats.org/officeDocument/2006/relationships/image" Target="../media/image29.jpeg"/><Relationship Id="rId1" Type="http://schemas.microsoft.com/office/2007/relationships/media" Target="../media/media7.m4a"/><Relationship Id="rId6" Type="http://schemas.openxmlformats.org/officeDocument/2006/relationships/image" Target="../media/image19.png"/><Relationship Id="rId11" Type="http://schemas.openxmlformats.org/officeDocument/2006/relationships/image" Target="../media/image24.jpeg"/><Relationship Id="rId5" Type="http://schemas.openxmlformats.org/officeDocument/2006/relationships/image" Target="../media/image18.png"/><Relationship Id="rId15" Type="http://schemas.openxmlformats.org/officeDocument/2006/relationships/image" Target="../media/image28.jpeg"/><Relationship Id="rId10" Type="http://schemas.openxmlformats.org/officeDocument/2006/relationships/image" Target="../media/image23.jpe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2.jpeg"/><Relationship Id="rId1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0.png"/><Relationship Id="rId5" Type="http://schemas.openxmlformats.org/officeDocument/2006/relationships/image" Target="../media/image3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7.xml"/><Relationship Id="rId9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.png"/><Relationship Id="rId3" Type="http://schemas.openxmlformats.org/officeDocument/2006/relationships/audio" Target="../media/media9.m4a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microsoft.com/office/2007/relationships/media" Target="../media/media9.m4a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37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3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22219" y="4563281"/>
            <a:ext cx="7172036" cy="141949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altLang="zh-CN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Jiyao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altLang="zh-CN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(on behalf of the project team)</a:t>
            </a:r>
            <a:endParaRPr lang="zh-CN" altLang="en-US" sz="20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  <a:defRPr/>
            </a:pPr>
            <a:endParaRPr lang="en-US" altLang="zh-CN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600" dirty="0">
                <a:solidFill>
                  <a:schemeClr val="tx1"/>
                </a:solidFill>
              </a:rPr>
              <a:t>Key Laboratory for Space Weather, The Chinese Academy of Sciences, China.</a:t>
            </a:r>
            <a:endParaRPr lang="zh-CN" altLang="zh-CN" sz="1600" dirty="0">
              <a:solidFill>
                <a:schemeClr val="tx1"/>
              </a:solidFill>
            </a:endParaRPr>
          </a:p>
          <a:p>
            <a:pPr marL="0" indent="0" algn="ctr">
              <a:spcBef>
                <a:spcPts val="600"/>
              </a:spcBef>
              <a:buNone/>
              <a:defRPr/>
            </a:pP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04, Nov. </a:t>
            </a:r>
            <a:r>
              <a:rPr lang="zh-CN" altLang="zh-C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lang="zh-CN" altLang="zh-CN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87469" y="2200783"/>
            <a:ext cx="8352928" cy="199221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eaLnBrk="0" fontAlgn="base" hangingPunct="0">
              <a:lnSpc>
                <a:spcPts val="576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800" b="1" dirty="0"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Introduction on the Chinese Meridian Project (CMP)</a:t>
            </a:r>
            <a:endParaRPr lang="zh-CN" altLang="en-US" sz="4800" b="1" dirty="0">
              <a:solidFill>
                <a:srgbClr val="0000FF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dirty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[</a:t>
            </a:r>
            <a:r>
              <a:rPr lang="en-US" altLang="zh-CN" sz="2000" dirty="0">
                <a:solidFill>
                  <a:srgbClr val="FF0000"/>
                </a:solidFill>
              </a:rPr>
              <a:t>Space Environment Ground Based Comprehensive Monitoring Network]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"/>
            <a:ext cx="9144000" cy="186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0875" y="-243790"/>
            <a:ext cx="2289083" cy="2272617"/>
          </a:xfrm>
          <a:prstGeom prst="rect">
            <a:avLst/>
          </a:prstGeom>
        </p:spPr>
      </p:pic>
      <p:pic>
        <p:nvPicPr>
          <p:cNvPr id="7" name="音频 6">
            <a:hlinkClick r:id="" action="ppaction://media"/>
            <a:extLst>
              <a:ext uri="{FF2B5EF4-FFF2-40B4-BE49-F238E27FC236}">
                <a16:creationId xmlns:a16="http://schemas.microsoft.com/office/drawing/2014/main" id="{75068A25-6EE3-463A-A60D-D23EE853DA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781680"/>
      </p:ext>
    </p:extLst>
  </p:cSld>
  <p:clrMapOvr>
    <a:masterClrMapping/>
  </p:clrMapOvr>
  <p:transition spd="slow" advTm="191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直接连接符 21"/>
          <p:cNvCxnSpPr/>
          <p:nvPr/>
        </p:nvCxnSpPr>
        <p:spPr>
          <a:xfrm flipH="1" flipV="1">
            <a:off x="0" y="693303"/>
            <a:ext cx="9180000" cy="17979"/>
          </a:xfrm>
          <a:prstGeom prst="line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8"/>
          <p:cNvSpPr txBox="1"/>
          <p:nvPr/>
        </p:nvSpPr>
        <p:spPr>
          <a:xfrm>
            <a:off x="550" y="-2440"/>
            <a:ext cx="9143450" cy="123109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908" tIns="60955" rIns="121908" bIns="60955" rtlCol="0">
            <a:spAutoFit/>
          </a:bodyPr>
          <a:lstStyle/>
          <a:p>
            <a:r>
              <a:rPr lang="zh-CN" altLang="en-US" sz="3600" b="1" spc="1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    </a:t>
            </a:r>
            <a:r>
              <a:rPr lang="en-US" altLang="zh-CN" sz="3600" b="1" spc="1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3. Overview of the CMP-Phase II</a:t>
            </a:r>
            <a:endParaRPr lang="zh-CN" altLang="en-US" sz="3600" b="1" spc="100" dirty="0"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  <a:p>
            <a:r>
              <a:rPr lang="en-US" altLang="zh-CN" sz="3600" b="1" spc="1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    </a:t>
            </a:r>
            <a:r>
              <a:rPr lang="en-US" altLang="zh-CN" sz="2400" b="1" spc="100" dirty="0">
                <a:solidFill>
                  <a:srgbClr val="0000FF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General Ideas</a:t>
            </a:r>
            <a:endParaRPr lang="zh-CN" altLang="en-US" sz="2400" b="1" spc="100" dirty="0">
              <a:solidFill>
                <a:srgbClr val="0000FF"/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7049" y="-93309"/>
            <a:ext cx="920996" cy="91437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544" y="1349829"/>
            <a:ext cx="8064896" cy="3415964"/>
          </a:xfrm>
          <a:prstGeom prst="rect">
            <a:avLst/>
          </a:prstGeom>
        </p:spPr>
      </p:pic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363449" y="4829390"/>
            <a:ext cx="8372236" cy="156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t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342900" indent="-342900" eaLnBrk="1" hangingPunct="1">
              <a:spcBef>
                <a:spcPts val="1800"/>
              </a:spcBef>
              <a:buFont typeface="Wingdings" pitchFamily="2" charset="2"/>
              <a:buChar char="n"/>
            </a:pPr>
            <a:r>
              <a:rPr lang="en-US" altLang="zh-CN" dirty="0">
                <a:ea typeface="微软雅黑" panose="020B0503020204020204" pitchFamily="34" charset="-122"/>
                <a:cs typeface="Times New Roman" panose="02020603050405020304" pitchFamily="18" charset="0"/>
              </a:rPr>
              <a:t>A whole chain: to trace from sun to interplanetary, and to </a:t>
            </a:r>
            <a:r>
              <a:rPr lang="en-US" altLang="zh-CN" dirty="0" err="1">
                <a:ea typeface="微软雅黑" panose="020B0503020204020204" pitchFamily="34" charset="-122"/>
                <a:cs typeface="Times New Roman" panose="02020603050405020304" pitchFamily="18" charset="0"/>
              </a:rPr>
              <a:t>geospace</a:t>
            </a:r>
            <a:r>
              <a:rPr lang="en-US" altLang="zh-CN" dirty="0"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</a:p>
          <a:p>
            <a:pPr marL="342900" indent="-342900" eaLnBrk="1" hangingPunct="1">
              <a:spcBef>
                <a:spcPts val="1800"/>
              </a:spcBef>
              <a:buFont typeface="Wingdings" pitchFamily="2" charset="2"/>
              <a:buChar char="n"/>
            </a:pPr>
            <a:r>
              <a:rPr lang="en-US" altLang="zh-CN" dirty="0"/>
              <a:t>Networks: to capture the propagation of disturbances in the </a:t>
            </a:r>
            <a:r>
              <a:rPr lang="en-US" altLang="zh-CN" dirty="0" err="1"/>
              <a:t>geospace</a:t>
            </a:r>
            <a:r>
              <a:rPr lang="en-US" altLang="zh-CN" dirty="0"/>
              <a:t>. </a:t>
            </a:r>
          </a:p>
          <a:p>
            <a:pPr marL="342900" indent="-342900" eaLnBrk="1" hangingPunct="1">
              <a:spcBef>
                <a:spcPts val="1800"/>
              </a:spcBef>
              <a:buFont typeface="Wingdings" pitchFamily="2" charset="2"/>
              <a:buChar char="n"/>
            </a:pPr>
            <a:r>
              <a:rPr lang="en-US" altLang="zh-CN" dirty="0">
                <a:ea typeface="微软雅黑" panose="020B0503020204020204" pitchFamily="34" charset="-122"/>
                <a:cs typeface="Times New Roman" panose="02020603050405020304" pitchFamily="18" charset="0"/>
              </a:rPr>
              <a:t>Key regions: </a:t>
            </a:r>
            <a:r>
              <a:rPr lang="en-US" altLang="zh-CN" dirty="0"/>
              <a:t>comprehensive observation with multiple instruments </a:t>
            </a:r>
            <a:r>
              <a:rPr lang="en-US" altLang="zh-CN" dirty="0"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539552" y="2583673"/>
            <a:ext cx="5203222" cy="4616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vert="horz" wrap="square">
            <a:spAutoFit/>
          </a:bodyPr>
          <a:lstStyle/>
          <a:p>
            <a:pPr>
              <a:defRPr/>
            </a:pP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Solar</a:t>
            </a:r>
            <a:r>
              <a:rPr lang="zh-CN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</a:t>
            </a:r>
            <a:r>
              <a:rPr lang="en-US" altLang="zh-CN" sz="2400" b="1" dirty="0">
                <a:solidFill>
                  <a:schemeClr val="accent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Interplanetary</a:t>
            </a:r>
            <a:r>
              <a:rPr lang="zh-CN" altLang="en-US" sz="2400" b="1" dirty="0">
                <a:solidFill>
                  <a:schemeClr val="accent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Geospace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7092280" y="1605178"/>
            <a:ext cx="1706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Magnetosphere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7452320" y="2676783"/>
            <a:ext cx="1283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Ionosphere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5742774" y="3540879"/>
            <a:ext cx="3170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Middle and upper atmosphere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直接连接符 29"/>
          <p:cNvCxnSpPr/>
          <p:nvPr/>
        </p:nvCxnSpPr>
        <p:spPr>
          <a:xfrm flipH="1">
            <a:off x="7164288" y="2828431"/>
            <a:ext cx="36004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 flipH="1" flipV="1">
            <a:off x="6990948" y="3460357"/>
            <a:ext cx="173340" cy="16104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D464EF24-EBDB-49F4-A7C7-AD52115BF1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938935"/>
      </p:ext>
    </p:extLst>
  </p:cSld>
  <p:clrMapOvr>
    <a:masterClrMapping/>
  </p:clrMapOvr>
  <p:transition spd="slow" advTm="320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直接连接符 21"/>
          <p:cNvCxnSpPr/>
          <p:nvPr/>
        </p:nvCxnSpPr>
        <p:spPr>
          <a:xfrm flipH="1" flipV="1">
            <a:off x="0" y="693303"/>
            <a:ext cx="9180000" cy="17979"/>
          </a:xfrm>
          <a:prstGeom prst="line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8"/>
          <p:cNvSpPr txBox="1"/>
          <p:nvPr/>
        </p:nvSpPr>
        <p:spPr>
          <a:xfrm>
            <a:off x="550" y="-2440"/>
            <a:ext cx="9179450" cy="677098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908" tIns="60955" rIns="121908" bIns="60955" rtlCol="0">
            <a:spAutoFit/>
          </a:bodyPr>
          <a:lstStyle/>
          <a:p>
            <a:r>
              <a:rPr lang="zh-CN" altLang="en-US" sz="3600" b="1" spc="1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    </a:t>
            </a:r>
            <a:r>
              <a:rPr lang="en-US" altLang="zh-CN" sz="3600" b="1" spc="1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Monitoring layout </a:t>
            </a:r>
            <a:endParaRPr lang="zh-CN" altLang="en-US" sz="3600" b="1" spc="100" dirty="0"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7049" y="-93309"/>
            <a:ext cx="920996" cy="914371"/>
          </a:xfrm>
          <a:prstGeom prst="rect">
            <a:avLst/>
          </a:prstGeom>
        </p:spPr>
      </p:pic>
      <p:sp>
        <p:nvSpPr>
          <p:cNvPr id="32" name="任意多边形 31"/>
          <p:cNvSpPr/>
          <p:nvPr/>
        </p:nvSpPr>
        <p:spPr>
          <a:xfrm>
            <a:off x="504037" y="1036099"/>
            <a:ext cx="8272329" cy="4705904"/>
          </a:xfrm>
          <a:custGeom>
            <a:avLst/>
            <a:gdLst>
              <a:gd name="connsiteX0" fmla="*/ 0 w 5072098"/>
              <a:gd name="connsiteY0" fmla="*/ 0 h 1665259"/>
              <a:gd name="connsiteX1" fmla="*/ 5072098 w 5072098"/>
              <a:gd name="connsiteY1" fmla="*/ 0 h 1665259"/>
              <a:gd name="connsiteX2" fmla="*/ 5072098 w 5072098"/>
              <a:gd name="connsiteY2" fmla="*/ 1665259 h 1665259"/>
              <a:gd name="connsiteX3" fmla="*/ 0 w 5072098"/>
              <a:gd name="connsiteY3" fmla="*/ 1665259 h 1665259"/>
              <a:gd name="connsiteX4" fmla="*/ 0 w 5072098"/>
              <a:gd name="connsiteY4" fmla="*/ 0 h 1665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72098" h="1665259">
                <a:moveTo>
                  <a:pt x="0" y="0"/>
                </a:moveTo>
                <a:lnTo>
                  <a:pt x="5072098" y="0"/>
                </a:lnTo>
                <a:lnTo>
                  <a:pt x="5072098" y="1665259"/>
                </a:lnTo>
                <a:lnTo>
                  <a:pt x="0" y="166525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chemeClr val="tx1"/>
            </a:solidFill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91440" rIns="91440" bIns="91440" numCol="1" spcCol="1270" anchor="t" anchorCtr="0">
            <a:spAutoFit/>
          </a:bodyPr>
          <a:lstStyle/>
          <a:p>
            <a:pPr marL="57150" lvl="0" indent="-342900">
              <a:spcBef>
                <a:spcPts val="1800"/>
              </a:spcBef>
              <a:spcAft>
                <a:spcPct val="35000"/>
              </a:spcAft>
              <a:buSzPct val="100000"/>
              <a:buFont typeface="Wingdings" panose="05000000000000000000" pitchFamily="2" charset="2"/>
              <a:buChar char="l"/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One Chain: </a:t>
            </a:r>
            <a:br>
              <a:rPr lang="en-US" altLang="zh-CN" sz="2400" b="1" dirty="0">
                <a:solidFill>
                  <a:srgbClr val="123C9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From the Sun 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Interplanetary 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Geospace</a:t>
            </a:r>
            <a:endParaRPr lang="en-US" altLang="zh-CN" sz="24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57150" lvl="0" indent="-342900">
              <a:spcBef>
                <a:spcPts val="1800"/>
              </a:spcBef>
              <a:spcAft>
                <a:spcPct val="35000"/>
              </a:spcAft>
              <a:buSzPct val="100000"/>
              <a:buFont typeface="Wingdings" panose="05000000000000000000" pitchFamily="2" charset="2"/>
              <a:buChar char="l"/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Three Networks:</a:t>
            </a:r>
            <a:br>
              <a:rPr lang="en-US" altLang="zh-CN" sz="2400" b="1" dirty="0">
                <a:solidFill>
                  <a:srgbClr val="123C9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en-US" altLang="zh-CN" sz="2400" b="1" dirty="0">
                <a:solidFill>
                  <a:srgbClr val="123C9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Upper Atmosphere + Ionosphere + Magnetosphere </a:t>
            </a:r>
          </a:p>
          <a:p>
            <a:pPr marL="57150" lvl="0" indent="-342900">
              <a:spcBef>
                <a:spcPts val="1200"/>
              </a:spcBef>
              <a:buSzPct val="100000"/>
              <a:buFont typeface="Wingdings" panose="05000000000000000000" pitchFamily="2" charset="2"/>
              <a:buChar char="l"/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Four Focuses:</a:t>
            </a:r>
            <a:endParaRPr lang="en-US" altLang="zh-CN" sz="2400" b="1" dirty="0">
              <a:solidFill>
                <a:srgbClr val="123C9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57188" lvl="0">
              <a:spcBef>
                <a:spcPts val="1200"/>
              </a:spcBef>
              <a:buSzPct val="100000"/>
              <a:defRPr/>
            </a:pP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High-latitude: Polar regions</a:t>
            </a:r>
          </a:p>
          <a:p>
            <a:pPr marL="357188" lvl="0">
              <a:spcBef>
                <a:spcPts val="1200"/>
              </a:spcBef>
              <a:buSzPct val="100000"/>
              <a:defRPr/>
            </a:pP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Mid-latitude: North area of China</a:t>
            </a:r>
          </a:p>
          <a:p>
            <a:pPr marL="357188" lvl="0">
              <a:spcBef>
                <a:spcPts val="1200"/>
              </a:spcBef>
              <a:buSzPct val="100000"/>
              <a:defRPr/>
            </a:pP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Low-latitude: South of China (Hainan)</a:t>
            </a:r>
          </a:p>
          <a:p>
            <a:pPr marL="357188" lvl="0">
              <a:spcBef>
                <a:spcPts val="1200"/>
              </a:spcBef>
              <a:buSzPct val="100000"/>
              <a:defRPr/>
            </a:pP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High-land: Tibetan Plateau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3709" y="5886996"/>
            <a:ext cx="8047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Conventional automatic instruments + some international advanced equipment.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4CBD68DD-BCE6-492A-824E-72F472C35F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543067"/>
      </p:ext>
    </p:extLst>
  </p:cSld>
  <p:clrMapOvr>
    <a:masterClrMapping/>
  </p:clrMapOvr>
  <p:transition spd="slow" advTm="335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框 28"/>
          <p:cNvSpPr txBox="1"/>
          <p:nvPr/>
        </p:nvSpPr>
        <p:spPr>
          <a:xfrm>
            <a:off x="550" y="-2440"/>
            <a:ext cx="9179450" cy="677098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908" tIns="60955" rIns="121908" bIns="60955" rtlCol="0">
            <a:spAutoFit/>
          </a:bodyPr>
          <a:lstStyle/>
          <a:p>
            <a:r>
              <a:rPr lang="zh-CN" altLang="en-US" sz="3600" b="1" spc="1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    </a:t>
            </a:r>
            <a:r>
              <a:rPr lang="en-US" altLang="zh-CN" sz="3600" b="1" spc="1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Monitoring layout </a:t>
            </a:r>
            <a:endParaRPr lang="zh-CN" altLang="en-US" sz="3600" b="1" spc="100" dirty="0"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22" name="直接连接符 21"/>
          <p:cNvCxnSpPr/>
          <p:nvPr/>
        </p:nvCxnSpPr>
        <p:spPr>
          <a:xfrm flipH="1" flipV="1">
            <a:off x="0" y="693303"/>
            <a:ext cx="9180000" cy="17979"/>
          </a:xfrm>
          <a:prstGeom prst="line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7049" y="-93309"/>
            <a:ext cx="920996" cy="914371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6729950" y="4388181"/>
            <a:ext cx="85904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www.1ppt.com/excel/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www.1ppt.com/kejian/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www.1ppt.com/shiti/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www.1ppt.com/jiaoan/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论坛：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www.1ppt.cn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003" y="875813"/>
            <a:ext cx="7646392" cy="54053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6834" y="861055"/>
            <a:ext cx="7645441" cy="542864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8791" y="852510"/>
            <a:ext cx="7487790" cy="5428648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67013" y="1374545"/>
            <a:ext cx="1561778" cy="1323439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 Networks</a:t>
            </a:r>
          </a:p>
          <a:p>
            <a:pPr lvl="0" algn="ctr">
              <a:defRPr/>
            </a:pP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on</a:t>
            </a:r>
          </a:p>
          <a:p>
            <a:pPr lvl="0" algn="ctr">
              <a:defRPr/>
            </a:pP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two-cross network</a:t>
            </a:r>
            <a:endParaRPr lang="zh-CN" altLang="en-US" sz="2000" b="1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7" name="文本框 12"/>
          <p:cNvSpPr txBox="1"/>
          <p:nvPr/>
        </p:nvSpPr>
        <p:spPr>
          <a:xfrm>
            <a:off x="67012" y="3121712"/>
            <a:ext cx="1532401" cy="2616101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 Focuses</a:t>
            </a:r>
          </a:p>
          <a:p>
            <a:pPr algn="ctr">
              <a:spcBef>
                <a:spcPts val="1200"/>
              </a:spcBef>
              <a:defRPr/>
            </a:pPr>
            <a:r>
              <a:rPr lang="en-US" altLang="zh-CN" sz="14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Polar regions</a:t>
            </a:r>
          </a:p>
          <a:p>
            <a:pPr algn="ctr">
              <a:spcBef>
                <a:spcPts val="1200"/>
              </a:spcBef>
              <a:defRPr/>
            </a:pPr>
            <a:r>
              <a:rPr lang="en-US" altLang="zh-CN" sz="14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North of China</a:t>
            </a:r>
          </a:p>
          <a:p>
            <a:pPr algn="ctr">
              <a:spcBef>
                <a:spcPts val="1200"/>
              </a:spcBef>
              <a:defRPr/>
            </a:pPr>
            <a:r>
              <a:rPr lang="en-US" altLang="zh-CN" sz="14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South of China</a:t>
            </a:r>
          </a:p>
          <a:p>
            <a:pPr algn="ctr">
              <a:spcBef>
                <a:spcPts val="1200"/>
              </a:spcBef>
              <a:defRPr/>
            </a:pPr>
            <a:r>
              <a:rPr lang="en-US" altLang="zh-CN" sz="14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Tibetan plateau</a:t>
            </a:r>
          </a:p>
          <a:p>
            <a:pPr algn="ctr">
              <a:spcBef>
                <a:spcPts val="1200"/>
              </a:spcBef>
              <a:defRPr/>
            </a:pPr>
            <a:endParaRPr lang="en-US" altLang="zh-CN" sz="1400" b="1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1200"/>
              </a:spcBef>
              <a:defRPr/>
            </a:pPr>
            <a:r>
              <a:rPr lang="en-US" altLang="zh-CN" sz="1400" dirty="0">
                <a:latin typeface="微软雅黑" pitchFamily="34" charset="-122"/>
                <a:ea typeface="微软雅黑" pitchFamily="34" charset="-122"/>
              </a:rPr>
              <a:t>1.3 billion</a:t>
            </a:r>
            <a:endParaRPr lang="en-US" altLang="zh-CN" sz="1400" b="1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992860" y="3382168"/>
            <a:ext cx="15956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Polar region</a:t>
            </a:r>
          </a:p>
        </p:txBody>
      </p:sp>
      <p:sp>
        <p:nvSpPr>
          <p:cNvPr id="3" name="矩形 2"/>
          <p:cNvSpPr/>
          <p:nvPr/>
        </p:nvSpPr>
        <p:spPr>
          <a:xfrm>
            <a:off x="2444098" y="1890745"/>
            <a:ext cx="27004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20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North of China</a:t>
            </a:r>
          </a:p>
        </p:txBody>
      </p:sp>
      <p:sp>
        <p:nvSpPr>
          <p:cNvPr id="4" name="矩形 3"/>
          <p:cNvSpPr/>
          <p:nvPr/>
        </p:nvSpPr>
        <p:spPr>
          <a:xfrm>
            <a:off x="3611850" y="4310709"/>
            <a:ext cx="28511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20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Low lat. Near Hainan</a:t>
            </a:r>
          </a:p>
        </p:txBody>
      </p:sp>
      <p:sp>
        <p:nvSpPr>
          <p:cNvPr id="6" name="矩形 5"/>
          <p:cNvSpPr/>
          <p:nvPr/>
        </p:nvSpPr>
        <p:spPr>
          <a:xfrm>
            <a:off x="1162540" y="3072419"/>
            <a:ext cx="27295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Tibetan Plateau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627968" y="835127"/>
            <a:ext cx="9124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120°E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562975" y="2694512"/>
            <a:ext cx="8258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30°N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599414" y="1546798"/>
            <a:ext cx="8258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40°N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244860" y="803679"/>
            <a:ext cx="9124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100°E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音频 7">
            <a:hlinkClick r:id="" action="ppaction://media"/>
            <a:extLst>
              <a:ext uri="{FF2B5EF4-FFF2-40B4-BE49-F238E27FC236}">
                <a16:creationId xmlns:a16="http://schemas.microsoft.com/office/drawing/2014/main" id="{453B340B-0B78-45DE-8554-DFDAEDE3FB4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4945633"/>
      </p:ext>
    </p:extLst>
  </p:cSld>
  <p:clrMapOvr>
    <a:masterClrMapping/>
  </p:clrMapOvr>
  <p:transition spd="slow" advTm="346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5" grpId="0" animBg="1"/>
      <p:bldP spid="27" grpId="0" animBg="1"/>
      <p:bldP spid="2" grpId="0"/>
      <p:bldP spid="3" grpId="0"/>
      <p:bldP spid="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直接连接符 21"/>
          <p:cNvCxnSpPr/>
          <p:nvPr/>
        </p:nvCxnSpPr>
        <p:spPr>
          <a:xfrm flipH="1" flipV="1">
            <a:off x="0" y="693303"/>
            <a:ext cx="9180000" cy="17979"/>
          </a:xfrm>
          <a:prstGeom prst="line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8"/>
          <p:cNvSpPr txBox="1"/>
          <p:nvPr/>
        </p:nvSpPr>
        <p:spPr>
          <a:xfrm>
            <a:off x="550" y="-2440"/>
            <a:ext cx="9179450" cy="677098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908" tIns="60955" rIns="121908" bIns="60955" rtlCol="0">
            <a:spAutoFit/>
          </a:bodyPr>
          <a:lstStyle/>
          <a:p>
            <a:r>
              <a:rPr lang="zh-CN" altLang="en-US" sz="3600" b="1" spc="1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    </a:t>
            </a:r>
            <a:r>
              <a:rPr lang="en-US" altLang="zh-CN" sz="3600" b="1" spc="1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One Chain – Solar Interplanetary</a:t>
            </a:r>
            <a:endParaRPr lang="zh-CN" altLang="en-US" sz="3600" b="1" spc="100" dirty="0"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7049" y="-93309"/>
            <a:ext cx="920996" cy="914371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03781" y="5171193"/>
            <a:ext cx="8853855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Instruments: Solar Magnetic Imager, Coronagraph, Radio heliographs, interplanetary scintillation (IPS) telescopes, and Cosmic ray detector.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Joining multiple methods and frequencies, form the whole observing chain.</a:t>
            </a: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005599"/>
              </p:ext>
            </p:extLst>
          </p:nvPr>
        </p:nvGraphicFramePr>
        <p:xfrm>
          <a:off x="6089760" y="1141481"/>
          <a:ext cx="2869598" cy="38554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5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37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5997">
                <a:tc>
                  <a:txBody>
                    <a:bodyPr/>
                    <a:lstStyle/>
                    <a:p>
                      <a:r>
                        <a:rPr lang="en-US" altLang="zh-CN" sz="18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Distance</a:t>
                      </a:r>
                      <a:endParaRPr lang="zh-CN" altLang="en-US" sz="18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Method</a:t>
                      </a:r>
                      <a:endParaRPr lang="zh-CN" altLang="en-US" sz="18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921">
                <a:tc>
                  <a:txBody>
                    <a:bodyPr/>
                    <a:lstStyle/>
                    <a:p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0Rs</a:t>
                      </a:r>
                    </a:p>
                    <a:p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Solar surface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r>
                        <a:rPr lang="en-US" altLang="zh-CN" sz="16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Optical</a:t>
                      </a:r>
                      <a:endParaRPr lang="zh-CN" altLang="en-US" sz="16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2279">
                <a:tc>
                  <a:txBody>
                    <a:bodyPr/>
                    <a:lstStyle/>
                    <a:p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0.05 ~1.0Rs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CN" altLang="en-US" sz="16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3833">
                <a:tc>
                  <a:txBody>
                    <a:bodyPr/>
                    <a:lstStyle/>
                    <a:p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0.3 ~ 1.5Rs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r>
                        <a:rPr lang="en-US" altLang="zh-CN" sz="16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Radio</a:t>
                      </a:r>
                      <a:endParaRPr lang="zh-CN" altLang="en-US" sz="16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38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1 ~ 5Rs</a:t>
                      </a:r>
                      <a:endParaRPr lang="zh-CN" altLang="zh-CN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itchFamily="18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CN" altLang="en-US" sz="16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22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20 ~ 200Rs</a:t>
                      </a:r>
                      <a:endParaRPr lang="zh-CN" altLang="zh-CN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6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IPS</a:t>
                      </a:r>
                      <a:endParaRPr lang="zh-CN" altLang="en-US" sz="16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22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to ~ 215Rs</a:t>
                      </a:r>
                      <a:endParaRPr lang="zh-CN" altLang="zh-CN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6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Cosmic</a:t>
                      </a:r>
                      <a:r>
                        <a:rPr lang="en-US" altLang="zh-CN" sz="1600" b="0" baseline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ray</a:t>
                      </a:r>
                      <a:endParaRPr lang="zh-CN" altLang="en-US" sz="16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3" name="直接箭头连接符 2"/>
          <p:cNvCxnSpPr/>
          <p:nvPr/>
        </p:nvCxnSpPr>
        <p:spPr>
          <a:xfrm flipV="1">
            <a:off x="1723291" y="2110154"/>
            <a:ext cx="3094892" cy="1090246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1723291" y="3088078"/>
            <a:ext cx="647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GHz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243491" y="2184559"/>
            <a:ext cx="7024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MHz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70" y="1124857"/>
            <a:ext cx="5691499" cy="3872046"/>
          </a:xfrm>
          <a:prstGeom prst="rect">
            <a:avLst/>
          </a:prstGeom>
        </p:spPr>
      </p:pic>
      <p:sp>
        <p:nvSpPr>
          <p:cNvPr id="12" name="椭圆 11"/>
          <p:cNvSpPr/>
          <p:nvPr/>
        </p:nvSpPr>
        <p:spPr>
          <a:xfrm rot="20264392">
            <a:off x="1092288" y="2267925"/>
            <a:ext cx="774852" cy="201476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 rot="4315504">
            <a:off x="2077046" y="1916019"/>
            <a:ext cx="774852" cy="180620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 rot="4315504">
            <a:off x="3315115" y="1476967"/>
            <a:ext cx="774852" cy="18750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1243235" y="3161715"/>
            <a:ext cx="7008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GHz</a:t>
            </a:r>
            <a:endParaRPr lang="zh-CN" altLang="en-US" sz="2000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963018" y="2613449"/>
            <a:ext cx="10615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30MHz</a:t>
            </a:r>
            <a:endParaRPr lang="zh-CN" altLang="en-US" sz="2000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523879" y="4047599"/>
            <a:ext cx="10599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Optical</a:t>
            </a:r>
            <a:endParaRPr lang="zh-CN" altLang="en-US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577950" y="3176795"/>
            <a:ext cx="8883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Radio</a:t>
            </a:r>
            <a:endParaRPr lang="zh-CN" altLang="en-US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993451" y="2628014"/>
            <a:ext cx="15263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IPS &amp;</a:t>
            </a:r>
          </a:p>
          <a:p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Cosmic ray</a:t>
            </a:r>
            <a:endParaRPr lang="zh-CN" altLang="en-US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1" name="直接箭头连接符 20"/>
          <p:cNvCxnSpPr/>
          <p:nvPr/>
        </p:nvCxnSpPr>
        <p:spPr>
          <a:xfrm flipV="1">
            <a:off x="2850359" y="2078499"/>
            <a:ext cx="1739062" cy="62513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/>
          <p:cNvSpPr/>
          <p:nvPr/>
        </p:nvSpPr>
        <p:spPr>
          <a:xfrm>
            <a:off x="4388647" y="2086011"/>
            <a:ext cx="6735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KHz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3284163" y="2449900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箭头连接符 13"/>
          <p:cNvCxnSpPr/>
          <p:nvPr/>
        </p:nvCxnSpPr>
        <p:spPr>
          <a:xfrm flipV="1">
            <a:off x="1552817" y="2541315"/>
            <a:ext cx="1739062" cy="625130"/>
          </a:xfrm>
          <a:prstGeom prst="straightConnector1">
            <a:avLst/>
          </a:prstGeom>
          <a:ln w="3810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音频 6">
            <a:hlinkClick r:id="" action="ppaction://media"/>
            <a:extLst>
              <a:ext uri="{FF2B5EF4-FFF2-40B4-BE49-F238E27FC236}">
                <a16:creationId xmlns:a16="http://schemas.microsoft.com/office/drawing/2014/main" id="{F0C4B859-C140-4F45-AAC6-0C062C9B19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67172"/>
      </p:ext>
    </p:extLst>
  </p:cSld>
  <p:clrMapOvr>
    <a:masterClrMapping/>
  </p:clrMapOvr>
  <p:transition spd="slow" advTm="312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直接连接符 21"/>
          <p:cNvCxnSpPr/>
          <p:nvPr/>
        </p:nvCxnSpPr>
        <p:spPr>
          <a:xfrm flipH="1" flipV="1">
            <a:off x="0" y="693303"/>
            <a:ext cx="9180000" cy="17979"/>
          </a:xfrm>
          <a:prstGeom prst="line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8"/>
          <p:cNvSpPr txBox="1"/>
          <p:nvPr/>
        </p:nvSpPr>
        <p:spPr>
          <a:xfrm>
            <a:off x="550" y="-2440"/>
            <a:ext cx="9179450" cy="677098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908" tIns="60955" rIns="121908" bIns="60955" rtlCol="0">
            <a:spAutoFit/>
          </a:bodyPr>
          <a:lstStyle/>
          <a:p>
            <a:r>
              <a:rPr lang="zh-CN" altLang="en-US" sz="3600" b="1" spc="1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    </a:t>
            </a:r>
            <a:r>
              <a:rPr lang="en-US" altLang="zh-CN" sz="3600" b="1" spc="1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Three Networks</a:t>
            </a:r>
            <a:endParaRPr lang="zh-CN" altLang="en-US" sz="3600" b="1" spc="100" dirty="0"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7049" y="-93309"/>
            <a:ext cx="920996" cy="914371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60485" y="4943323"/>
            <a:ext cx="827746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Upper Atmosphere: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Lidars</a:t>
            </a:r>
            <a:r>
              <a:rPr lang="en-US" altLang="zh-CN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Meteor radars, MST radars, Airglow imagers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Ionosphere: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Ionosondes</a:t>
            </a:r>
            <a:r>
              <a:rPr lang="en-US" altLang="zh-CN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TEC and scintillation monitors, Doppler shift monitors. 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Magnetosphere: </a:t>
            </a:r>
            <a:r>
              <a:rPr lang="en-US" altLang="zh-CN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Magnetometers, Wave monitors, Electric field monitors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l"/>
            </a:pPr>
            <a:endParaRPr lang="en-US" altLang="zh-CN" sz="20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3" name="直接箭头连接符 2"/>
          <p:cNvCxnSpPr/>
          <p:nvPr/>
        </p:nvCxnSpPr>
        <p:spPr>
          <a:xfrm flipV="1">
            <a:off x="1837591" y="1872767"/>
            <a:ext cx="3094892" cy="1090246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1837591" y="2850691"/>
            <a:ext cx="620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GHz</a:t>
            </a:r>
            <a:endParaRPr lang="zh-CN" altLang="en-US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357791" y="1947172"/>
            <a:ext cx="659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MHz</a:t>
            </a:r>
            <a:endParaRPr lang="zh-CN" altLang="en-US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/>
          <a:srcRect r="4887"/>
          <a:stretch/>
        </p:blipFill>
        <p:spPr>
          <a:xfrm>
            <a:off x="3041328" y="811702"/>
            <a:ext cx="5605412" cy="396240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5636036" y="832285"/>
            <a:ext cx="3001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Whole territory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Mid to small scale</a:t>
            </a:r>
            <a:endParaRPr lang="zh-CN" altLang="en-US" sz="2400" dirty="0">
              <a:latin typeface="Times New Roman" panose="02020603050405020304" pitchFamily="18" charset="0"/>
              <a:ea typeface="华文行楷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5" name="Picture 10" descr="图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28" y="811702"/>
            <a:ext cx="26035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文本框 15"/>
          <p:cNvSpPr txBox="1"/>
          <p:nvPr/>
        </p:nvSpPr>
        <p:spPr>
          <a:xfrm>
            <a:off x="6298942" y="2750511"/>
            <a:ext cx="2213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FFCC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Magnetosphere</a:t>
            </a:r>
            <a:endParaRPr lang="zh-CN" altLang="en-US" sz="2400" b="1" dirty="0">
              <a:solidFill>
                <a:srgbClr val="FFCC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111359" y="3326575"/>
            <a:ext cx="1650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Ionosphere</a:t>
            </a:r>
            <a:endParaRPr lang="zh-CN" altLang="en-US" sz="2400" b="1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371363" y="3810638"/>
            <a:ext cx="2627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4349E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Upper atmosphere</a:t>
            </a:r>
            <a:endParaRPr lang="zh-CN" altLang="en-US" sz="2400" b="1" dirty="0">
              <a:solidFill>
                <a:srgbClr val="4349E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12606" y="982766"/>
            <a:ext cx="461473" cy="239283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en-US" altLang="zh-CN" sz="1400" dirty="0">
                <a:solidFill>
                  <a:srgbClr val="FF0000"/>
                </a:solidFill>
              </a:rPr>
              <a:t>Sun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147354" y="1271900"/>
            <a:ext cx="1184449" cy="225994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en-US" altLang="zh-CN" sz="1400" dirty="0">
                <a:solidFill>
                  <a:srgbClr val="FF0000"/>
                </a:solidFill>
              </a:rPr>
              <a:t>Interplanetary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147354" y="1738967"/>
            <a:ext cx="1282461" cy="219125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en-US" altLang="zh-CN" sz="1400" dirty="0">
                <a:solidFill>
                  <a:srgbClr val="FF0000"/>
                </a:solidFill>
              </a:rPr>
              <a:t>Magnetosphere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247064" y="2199165"/>
            <a:ext cx="1024917" cy="218172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en-US" altLang="zh-CN" sz="1400" dirty="0">
                <a:solidFill>
                  <a:srgbClr val="FF0000"/>
                </a:solidFill>
              </a:rPr>
              <a:t>Ionosphere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252757" y="2574730"/>
            <a:ext cx="1024917" cy="218172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en-US" altLang="zh-CN" sz="1400" dirty="0">
                <a:solidFill>
                  <a:srgbClr val="FF0000"/>
                </a:solidFill>
              </a:rPr>
              <a:t>Atmosphere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5F015861-04E0-43D9-A51E-B420DC778D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80481"/>
      </p:ext>
    </p:extLst>
  </p:cSld>
  <p:clrMapOvr>
    <a:masterClrMapping/>
  </p:clrMapOvr>
  <p:transition spd="slow" advTm="370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直接连接符 21"/>
          <p:cNvCxnSpPr/>
          <p:nvPr/>
        </p:nvCxnSpPr>
        <p:spPr>
          <a:xfrm flipH="1" flipV="1">
            <a:off x="0" y="693303"/>
            <a:ext cx="9180000" cy="17979"/>
          </a:xfrm>
          <a:prstGeom prst="line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8"/>
          <p:cNvSpPr txBox="1"/>
          <p:nvPr/>
        </p:nvSpPr>
        <p:spPr>
          <a:xfrm>
            <a:off x="550" y="-2440"/>
            <a:ext cx="9179450" cy="677098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908" tIns="60955" rIns="121908" bIns="60955" rtlCol="0">
            <a:spAutoFit/>
          </a:bodyPr>
          <a:lstStyle/>
          <a:p>
            <a:r>
              <a:rPr lang="zh-CN" altLang="en-US" sz="3600" b="1" spc="1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    </a:t>
            </a:r>
            <a:r>
              <a:rPr lang="en-US" altLang="zh-CN" sz="3600" b="1" spc="1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Focus 1: Polar Regions</a:t>
            </a:r>
            <a:endParaRPr lang="zh-CN" altLang="en-US" sz="3600" b="1" spc="100" dirty="0"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7049" y="-93309"/>
            <a:ext cx="920996" cy="914371"/>
          </a:xfrm>
          <a:prstGeom prst="rect">
            <a:avLst/>
          </a:prstGeom>
        </p:spPr>
      </p:pic>
      <p:pic>
        <p:nvPicPr>
          <p:cNvPr id="11" name="图片 1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39" y="1078933"/>
            <a:ext cx="6264696" cy="3490917"/>
          </a:xfrm>
          <a:prstGeom prst="rect">
            <a:avLst/>
          </a:prstGeom>
          <a:noFill/>
        </p:spPr>
      </p:pic>
      <p:sp>
        <p:nvSpPr>
          <p:cNvPr id="12" name="矩形 11"/>
          <p:cNvSpPr/>
          <p:nvPr/>
        </p:nvSpPr>
        <p:spPr>
          <a:xfrm>
            <a:off x="363448" y="4907122"/>
            <a:ext cx="8604705" cy="1477328"/>
          </a:xfrm>
          <a:prstGeom prst="rect">
            <a:avLst/>
          </a:prstGeom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000" dirty="0" err="1">
                <a:latin typeface="Times New Roman" panose="02020603050405020304" pitchFamily="18" charset="0"/>
                <a:ea typeface="Microsoft YaHei" charset="-122"/>
                <a:cs typeface="Times New Roman" panose="02020603050405020304" pitchFamily="18" charset="0"/>
              </a:rPr>
              <a:t>Longyearbyen</a:t>
            </a:r>
            <a:r>
              <a:rPr lang="zh-CN" altLang="en-US" sz="2000" dirty="0">
                <a:latin typeface="Times New Roman" panose="02020603050405020304" pitchFamily="18" charset="0"/>
                <a:ea typeface="Microsoft YaHei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ea typeface="Microsoft YaHei" charset="-122"/>
                <a:cs typeface="Times New Roman" panose="02020603050405020304" pitchFamily="18" charset="0"/>
              </a:rPr>
              <a:t>and </a:t>
            </a:r>
            <a:r>
              <a:rPr lang="en-US" altLang="zh-CN" sz="2000" dirty="0" err="1">
                <a:latin typeface="Times New Roman" panose="02020603050405020304" pitchFamily="18" charset="0"/>
                <a:ea typeface="Microsoft YaHei" charset="-122"/>
                <a:cs typeface="Times New Roman" panose="02020603050405020304" pitchFamily="18" charset="0"/>
              </a:rPr>
              <a:t>Zhongshan</a:t>
            </a:r>
            <a:r>
              <a:rPr lang="en-US" altLang="zh-CN" sz="2000" dirty="0">
                <a:latin typeface="Times New Roman" panose="02020603050405020304" pitchFamily="18" charset="0"/>
                <a:ea typeface="Microsoft YaHei" charset="-122"/>
                <a:cs typeface="Times New Roman" panose="02020603050405020304" pitchFamily="18" charset="0"/>
              </a:rPr>
              <a:t>,</a:t>
            </a:r>
            <a:r>
              <a:rPr lang="zh-CN" altLang="en-US" sz="2000" dirty="0">
                <a:latin typeface="Times New Roman" panose="02020603050405020304" pitchFamily="18" charset="0"/>
                <a:ea typeface="Microsoft YaHei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ea typeface="Microsoft YaHei" charset="-122"/>
                <a:cs typeface="Times New Roman" panose="02020603050405020304" pitchFamily="18" charset="0"/>
              </a:rPr>
              <a:t>roughly in conjunction positions.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Times New Roman" panose="02020603050405020304" pitchFamily="18" charset="0"/>
                <a:ea typeface="Microsoft YaHei" charset="-122"/>
                <a:cs typeface="Times New Roman" panose="02020603050405020304" pitchFamily="18" charset="0"/>
              </a:rPr>
              <a:t>By adding </a:t>
            </a:r>
            <a:r>
              <a:rPr lang="en-US" altLang="zh-CN" sz="2000" dirty="0" err="1">
                <a:latin typeface="Times New Roman" panose="02020603050405020304" pitchFamily="18" charset="0"/>
                <a:ea typeface="Microsoft YaHei" charset="-122"/>
                <a:cs typeface="Times New Roman" panose="02020603050405020304" pitchFamily="18" charset="0"/>
              </a:rPr>
              <a:t>Changcheng</a:t>
            </a:r>
            <a:r>
              <a:rPr lang="en-US" altLang="zh-CN" sz="2000" dirty="0">
                <a:latin typeface="Times New Roman" panose="02020603050405020304" pitchFamily="18" charset="0"/>
                <a:ea typeface="Microsoft YaHei" charset="-122"/>
                <a:cs typeface="Times New Roman" panose="02020603050405020304" pitchFamily="18" charset="0"/>
              </a:rPr>
              <a:t>, polar detection is expanded to the west hemisphere.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Times New Roman" panose="02020603050405020304" pitchFamily="18" charset="0"/>
                <a:ea typeface="Microsoft YaHei" charset="-122"/>
                <a:cs typeface="Times New Roman" panose="02020603050405020304" pitchFamily="18" charset="0"/>
              </a:rPr>
              <a:t>Latitudinal propagation can be monitored by two </a:t>
            </a:r>
            <a:r>
              <a:rPr lang="en-US" altLang="zh-CN" sz="2000" dirty="0" err="1">
                <a:latin typeface="Times New Roman" panose="02020603050405020304" pitchFamily="18" charset="0"/>
                <a:ea typeface="Microsoft YaHei" charset="-122"/>
                <a:cs typeface="Times New Roman" panose="02020603050405020304" pitchFamily="18" charset="0"/>
              </a:rPr>
              <a:t>latitudinally</a:t>
            </a:r>
            <a:r>
              <a:rPr lang="en-US" altLang="zh-CN" sz="2000" dirty="0">
                <a:latin typeface="Times New Roman" panose="02020603050405020304" pitchFamily="18" charset="0"/>
                <a:ea typeface="Microsoft YaHei" charset="-122"/>
                <a:cs typeface="Times New Roman" panose="02020603050405020304" pitchFamily="18" charset="0"/>
              </a:rPr>
              <a:t> separated stations, </a:t>
            </a:r>
            <a:r>
              <a:rPr lang="en-US" altLang="zh-CN" sz="2000" dirty="0" err="1">
                <a:latin typeface="Times New Roman" panose="02020603050405020304" pitchFamily="18" charset="0"/>
                <a:ea typeface="Microsoft YaHei" charset="-122"/>
                <a:cs typeface="Times New Roman" panose="02020603050405020304" pitchFamily="18" charset="0"/>
              </a:rPr>
              <a:t>Changcheng</a:t>
            </a:r>
            <a:r>
              <a:rPr lang="en-US" altLang="zh-CN" sz="2000" dirty="0">
                <a:latin typeface="Times New Roman" panose="02020603050405020304" pitchFamily="18" charset="0"/>
                <a:ea typeface="Microsoft YaHei" charset="-122"/>
                <a:cs typeface="Times New Roman" panose="02020603050405020304" pitchFamily="18" charset="0"/>
              </a:rPr>
              <a:t> and </a:t>
            </a:r>
            <a:r>
              <a:rPr lang="en-US" altLang="zh-CN" sz="2000" dirty="0" err="1">
                <a:latin typeface="Times New Roman" panose="02020603050405020304" pitchFamily="18" charset="0"/>
                <a:ea typeface="Microsoft YaHei" charset="-122"/>
                <a:cs typeface="Times New Roman" panose="02020603050405020304" pitchFamily="18" charset="0"/>
              </a:rPr>
              <a:t>Zhongshan</a:t>
            </a:r>
            <a:r>
              <a:rPr lang="en-US" altLang="zh-CN" sz="2000" dirty="0">
                <a:latin typeface="Times New Roman" panose="02020603050405020304" pitchFamily="18" charset="0"/>
                <a:ea typeface="Microsoft YaHei" charset="-122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13" name="内容占位符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0151901"/>
              </p:ext>
            </p:extLst>
          </p:nvPr>
        </p:nvGraphicFramePr>
        <p:xfrm>
          <a:off x="5533620" y="866165"/>
          <a:ext cx="3430869" cy="1833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8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13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6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66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400" b="1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b="1" kern="1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宋体"/>
                          <a:cs typeface="Times New Roman"/>
                        </a:rPr>
                        <a:t>Mlat</a:t>
                      </a:r>
                      <a:r>
                        <a:rPr lang="en-US" altLang="zh-CN" sz="1400" b="1" kern="1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宋体"/>
                          <a:cs typeface="Times New Roman"/>
                        </a:rPr>
                        <a:t>.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b="1" kern="100" dirty="0" err="1">
                          <a:effectLst/>
                          <a:latin typeface="Calibri"/>
                          <a:ea typeface="宋体"/>
                          <a:cs typeface="Times New Roman"/>
                        </a:rPr>
                        <a:t>Mlon</a:t>
                      </a:r>
                      <a:r>
                        <a:rPr lang="en-US" altLang="zh-CN" sz="1400" b="1" kern="100" dirty="0">
                          <a:effectLst/>
                          <a:latin typeface="Calibri"/>
                          <a:ea typeface="宋体"/>
                          <a:cs typeface="Times New Roman"/>
                        </a:rPr>
                        <a:t>.</a:t>
                      </a:r>
                      <a:endParaRPr lang="zh-CN" sz="1400" b="1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6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b="1" kern="100" dirty="0" err="1">
                          <a:solidFill>
                            <a:srgbClr val="C00000"/>
                          </a:solidFill>
                          <a:effectLst/>
                          <a:latin typeface="宋体"/>
                          <a:cs typeface="宋体"/>
                        </a:rPr>
                        <a:t>Changcheng</a:t>
                      </a:r>
                      <a:endParaRPr lang="zh-CN" sz="1800" b="1" kern="100" dirty="0">
                        <a:solidFill>
                          <a:srgbClr val="C00000"/>
                        </a:solidFill>
                        <a:effectLst/>
                        <a:latin typeface="宋体"/>
                        <a:cs typeface="宋体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cs typeface="宋体"/>
                        </a:rPr>
                        <a:t>-47.75</a:t>
                      </a:r>
                      <a:endParaRPr lang="zh-CN" sz="1800" b="1" kern="100" dirty="0">
                        <a:solidFill>
                          <a:srgbClr val="C00000"/>
                        </a:solidFill>
                        <a:effectLst/>
                        <a:latin typeface="宋体"/>
                        <a:cs typeface="宋体"/>
                      </a:endParaRPr>
                    </a:p>
                  </a:txBody>
                  <a:tcPr marL="68580" marR="6858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cs typeface="宋体"/>
                        </a:rPr>
                        <a:t>11.48</a:t>
                      </a:r>
                      <a:endParaRPr lang="zh-CN" sz="1800" b="1" kern="100" dirty="0">
                        <a:solidFill>
                          <a:srgbClr val="C00000"/>
                        </a:solidFill>
                        <a:effectLst/>
                        <a:latin typeface="宋体"/>
                        <a:cs typeface="宋体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6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b="1" kern="100" dirty="0" err="1">
                          <a:solidFill>
                            <a:srgbClr val="000000"/>
                          </a:solidFill>
                          <a:effectLst/>
                          <a:latin typeface="宋体"/>
                          <a:cs typeface="宋体"/>
                        </a:rPr>
                        <a:t>Zhongshan</a:t>
                      </a:r>
                      <a:endParaRPr lang="zh-CN" sz="1800" b="1" kern="100" dirty="0">
                        <a:solidFill>
                          <a:srgbClr val="000000"/>
                        </a:solidFill>
                        <a:effectLst/>
                        <a:latin typeface="宋体"/>
                        <a:cs typeface="宋体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cs typeface="宋体"/>
                        </a:rPr>
                        <a:t>-74.63</a:t>
                      </a:r>
                      <a:endParaRPr lang="zh-CN" sz="1800" b="1" kern="100" dirty="0">
                        <a:solidFill>
                          <a:schemeClr val="bg1"/>
                        </a:solidFill>
                        <a:effectLst/>
                        <a:latin typeface="宋体"/>
                        <a:cs typeface="宋体"/>
                      </a:endParaRPr>
                    </a:p>
                  </a:txBody>
                  <a:tcPr marL="68580" marR="6858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宋体"/>
                        </a:rPr>
                        <a:t>96.66</a:t>
                      </a:r>
                      <a:endParaRPr lang="zh-CN" sz="1800" b="1" kern="100" dirty="0">
                        <a:solidFill>
                          <a:srgbClr val="000000"/>
                        </a:solidFill>
                        <a:effectLst/>
                        <a:latin typeface="宋体"/>
                        <a:cs typeface="宋体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66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b="1" kern="100" dirty="0">
                          <a:solidFill>
                            <a:srgbClr val="000000"/>
                          </a:solidFill>
                          <a:effectLst/>
                          <a:latin typeface="宋体"/>
                          <a:cs typeface="宋体"/>
                        </a:rPr>
                        <a:t>Yellow</a:t>
                      </a:r>
                      <a:r>
                        <a:rPr lang="en-US" altLang="zh-CN" sz="1400" b="1" kern="100" baseline="0" dirty="0">
                          <a:solidFill>
                            <a:srgbClr val="000000"/>
                          </a:solidFill>
                          <a:effectLst/>
                          <a:latin typeface="宋体"/>
                          <a:cs typeface="宋体"/>
                        </a:rPr>
                        <a:t> river</a:t>
                      </a:r>
                      <a:endParaRPr lang="zh-CN" sz="1800" b="1" kern="100" dirty="0">
                        <a:solidFill>
                          <a:srgbClr val="000000"/>
                        </a:solidFill>
                        <a:effectLst/>
                        <a:latin typeface="宋体"/>
                        <a:cs typeface="宋体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cs typeface="宋体"/>
                        </a:rPr>
                        <a:t>76.30</a:t>
                      </a:r>
                      <a:endParaRPr lang="zh-CN" sz="1800" b="1" kern="100" dirty="0">
                        <a:solidFill>
                          <a:schemeClr val="bg1"/>
                        </a:solidFill>
                        <a:effectLst/>
                        <a:latin typeface="宋体"/>
                        <a:cs typeface="宋体"/>
                      </a:endParaRPr>
                    </a:p>
                  </a:txBody>
                  <a:tcPr marL="68580" marR="6858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宋体"/>
                        </a:rPr>
                        <a:t>110.52</a:t>
                      </a:r>
                      <a:endParaRPr lang="zh-CN" sz="1800" b="1" kern="100" dirty="0">
                        <a:solidFill>
                          <a:srgbClr val="000000"/>
                        </a:solidFill>
                        <a:effectLst/>
                        <a:latin typeface="宋体"/>
                        <a:cs typeface="宋体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66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b="1" kern="100" dirty="0" err="1">
                          <a:solidFill>
                            <a:srgbClr val="C00000"/>
                          </a:solidFill>
                          <a:effectLst/>
                          <a:latin typeface="宋体"/>
                          <a:cs typeface="宋体"/>
                        </a:rPr>
                        <a:t>Longyearbyen</a:t>
                      </a:r>
                      <a:endParaRPr lang="zh-CN" sz="1800" b="1" kern="100" dirty="0">
                        <a:solidFill>
                          <a:srgbClr val="C00000"/>
                        </a:solidFill>
                        <a:effectLst/>
                        <a:latin typeface="宋体"/>
                        <a:cs typeface="宋体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cs typeface="宋体"/>
                        </a:rPr>
                        <a:t>75.12</a:t>
                      </a:r>
                      <a:endParaRPr lang="zh-CN" sz="1800" b="1" kern="100" dirty="0">
                        <a:solidFill>
                          <a:srgbClr val="C00000"/>
                        </a:solidFill>
                        <a:effectLst/>
                        <a:latin typeface="宋体"/>
                        <a:cs typeface="宋体"/>
                      </a:endParaRPr>
                    </a:p>
                  </a:txBody>
                  <a:tcPr marL="68580" marR="6858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cs typeface="宋体"/>
                        </a:rPr>
                        <a:t>113.35</a:t>
                      </a:r>
                      <a:endParaRPr lang="zh-CN" sz="1800" b="1" kern="100" dirty="0">
                        <a:solidFill>
                          <a:srgbClr val="C00000"/>
                        </a:solidFill>
                        <a:effectLst/>
                        <a:latin typeface="宋体"/>
                        <a:cs typeface="宋体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5" name="矩形 14"/>
          <p:cNvSpPr/>
          <p:nvPr/>
        </p:nvSpPr>
        <p:spPr>
          <a:xfrm>
            <a:off x="5539155" y="2875100"/>
            <a:ext cx="3429000" cy="1754326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+mj-ea"/>
              <a:buAutoNum type="circleNumDbPlain"/>
            </a:pP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Magnetometers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Wave monitors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altLang="zh-CN" dirty="0" err="1">
                <a:latin typeface="Times New Roman" panose="02020603050405020304" pitchFamily="18" charset="0"/>
                <a:ea typeface="Microsoft YaHei" charset="-122"/>
                <a:cs typeface="Times New Roman" panose="02020603050405020304" pitchFamily="18" charset="0"/>
              </a:rPr>
              <a:t>Ionosonde</a:t>
            </a:r>
            <a:endParaRPr lang="en-US" altLang="zh-CN" dirty="0">
              <a:latin typeface="Times New Roman" panose="02020603050405020304" pitchFamily="18" charset="0"/>
              <a:ea typeface="Microsoft YaHei" charset="-122"/>
              <a:cs typeface="Times New Roman" panose="02020603050405020304" pitchFamily="18" charset="0"/>
            </a:endParaRPr>
          </a:p>
          <a:p>
            <a:pPr marL="342900" indent="-342900">
              <a:buFont typeface="+mj-ea"/>
              <a:buAutoNum type="circleNumDbPlain"/>
            </a:pPr>
            <a:r>
              <a:rPr lang="en-US" altLang="zh-CN" dirty="0">
                <a:latin typeface="Times New Roman" panose="02020603050405020304" pitchFamily="18" charset="0"/>
                <a:ea typeface="Microsoft YaHei" charset="-122"/>
                <a:cs typeface="Times New Roman" panose="02020603050405020304" pitchFamily="18" charset="0"/>
              </a:rPr>
              <a:t>TEC and 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scintillation </a:t>
            </a:r>
            <a:r>
              <a:rPr lang="en-US" altLang="zh-CN" dirty="0">
                <a:latin typeface="Times New Roman" panose="02020603050405020304" pitchFamily="18" charset="0"/>
                <a:ea typeface="Microsoft YaHei" charset="-122"/>
                <a:cs typeface="Times New Roman" panose="02020603050405020304" pitchFamily="18" charset="0"/>
              </a:rPr>
              <a:t>monitor</a:t>
            </a:r>
          </a:p>
          <a:p>
            <a:pPr marL="342900" indent="-342900">
              <a:buFont typeface="+mj-ea"/>
              <a:buAutoNum type="circleNumDbPlain" startAt="5"/>
            </a:pPr>
            <a:r>
              <a:rPr lang="en-US" altLang="zh-CN" dirty="0">
                <a:latin typeface="Times New Roman" panose="02020603050405020304" pitchFamily="18" charset="0"/>
                <a:ea typeface="Microsoft YaHei" charset="-122"/>
                <a:cs typeface="Times New Roman" panose="02020603050405020304" pitchFamily="18" charset="0"/>
              </a:rPr>
              <a:t>FP interferometer</a:t>
            </a:r>
          </a:p>
          <a:p>
            <a:pPr marL="342900" indent="-342900">
              <a:buFont typeface="+mj-ea"/>
              <a:buAutoNum type="circleNumDbPlain" startAt="5"/>
            </a:pPr>
            <a:r>
              <a:rPr lang="en-US" altLang="zh-CN" dirty="0">
                <a:latin typeface="Times New Roman" panose="02020603050405020304" pitchFamily="18" charset="0"/>
                <a:ea typeface="Microsoft YaHei" charset="-122"/>
                <a:cs typeface="Times New Roman" panose="02020603050405020304" pitchFamily="18" charset="0"/>
              </a:rPr>
              <a:t>All-sky aurora imager</a:t>
            </a:r>
          </a:p>
        </p:txBody>
      </p:sp>
      <p:sp>
        <p:nvSpPr>
          <p:cNvPr id="16" name="矩形 15"/>
          <p:cNvSpPr/>
          <p:nvPr/>
        </p:nvSpPr>
        <p:spPr>
          <a:xfrm>
            <a:off x="3695073" y="1064219"/>
            <a:ext cx="1610755" cy="6339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txBody>
          <a:bodyPr wrap="square" anchor="ctr">
            <a:noAutofit/>
          </a:bodyPr>
          <a:lstStyle/>
          <a:p>
            <a:pPr algn="ctr"/>
            <a:r>
              <a:rPr lang="en-US" altLang="zh-CN" b="1" dirty="0" err="1">
                <a:latin typeface="Times New Roman" panose="02020603050405020304" pitchFamily="18" charset="0"/>
                <a:ea typeface="Microsoft YaHei" charset="-122"/>
                <a:cs typeface="Times New Roman" panose="02020603050405020304" pitchFamily="18" charset="0"/>
              </a:rPr>
              <a:t>Longyearbyen</a:t>
            </a:r>
            <a:endParaRPr lang="en-US" altLang="zh-CN" b="1" dirty="0">
              <a:latin typeface="Times New Roman" panose="02020603050405020304" pitchFamily="18" charset="0"/>
              <a:ea typeface="Microsoft YaHei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b="1" dirty="0">
                <a:latin typeface="Times New Roman" panose="02020603050405020304" pitchFamily="18" charset="0"/>
                <a:ea typeface="Microsoft YaHei" charset="-122"/>
                <a:cs typeface="Times New Roman" panose="02020603050405020304" pitchFamily="18" charset="0"/>
              </a:rPr>
              <a:t>(Norway)</a:t>
            </a:r>
          </a:p>
        </p:txBody>
      </p:sp>
      <p:sp>
        <p:nvSpPr>
          <p:cNvPr id="17" name="矩形 16"/>
          <p:cNvSpPr/>
          <p:nvPr/>
        </p:nvSpPr>
        <p:spPr>
          <a:xfrm>
            <a:off x="2470033" y="3370734"/>
            <a:ext cx="1407376" cy="42670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txBody>
          <a:bodyPr wrap="square" anchor="ctr">
            <a:noAutofit/>
          </a:bodyPr>
          <a:lstStyle/>
          <a:p>
            <a:pPr algn="ctr"/>
            <a:r>
              <a:rPr lang="en-US" altLang="zh-CN" b="1" dirty="0" err="1">
                <a:latin typeface="Times New Roman" panose="02020603050405020304" pitchFamily="18" charset="0"/>
                <a:ea typeface="Microsoft YaHei" charset="-122"/>
                <a:cs typeface="Times New Roman" panose="02020603050405020304" pitchFamily="18" charset="0"/>
              </a:rPr>
              <a:t>Changcheng</a:t>
            </a:r>
            <a:endParaRPr lang="en-US" altLang="zh-CN" b="1" dirty="0">
              <a:latin typeface="Times New Roman" panose="02020603050405020304" pitchFamily="18" charset="0"/>
              <a:ea typeface="Microsoft YaHei" charset="-122"/>
              <a:cs typeface="Times New Roman" panose="02020603050405020304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015116" y="3470381"/>
            <a:ext cx="1290712" cy="45786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anchor="ctr">
            <a:noAutofit/>
          </a:bodyPr>
          <a:lstStyle/>
          <a:p>
            <a:pPr algn="ctr"/>
            <a:r>
              <a:rPr lang="en-US" altLang="zh-CN" b="1" dirty="0" err="1">
                <a:latin typeface="Times New Roman" panose="02020603050405020304" pitchFamily="18" charset="0"/>
                <a:ea typeface="Microsoft YaHei" charset="-122"/>
                <a:cs typeface="Times New Roman" panose="02020603050405020304" pitchFamily="18" charset="0"/>
              </a:rPr>
              <a:t>Zhongshan</a:t>
            </a:r>
            <a:endParaRPr lang="en-US" altLang="zh-CN" b="1" dirty="0">
              <a:latin typeface="Times New Roman" panose="02020603050405020304" pitchFamily="18" charset="0"/>
              <a:ea typeface="Microsoft YaHei" charset="-122"/>
              <a:cs typeface="Times New Roman" panose="02020603050405020304" pitchFamily="18" charset="0"/>
            </a:endParaRP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3A86B797-AECA-490E-903D-E23FB6B0D6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106459"/>
      </p:ext>
    </p:extLst>
  </p:cSld>
  <p:clrMapOvr>
    <a:masterClrMapping/>
  </p:clrMapOvr>
  <p:transition spd="slow" advTm="279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直接连接符 21"/>
          <p:cNvCxnSpPr/>
          <p:nvPr/>
        </p:nvCxnSpPr>
        <p:spPr>
          <a:xfrm flipH="1" flipV="1">
            <a:off x="0" y="693303"/>
            <a:ext cx="9180000" cy="17979"/>
          </a:xfrm>
          <a:prstGeom prst="line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8"/>
          <p:cNvSpPr txBox="1"/>
          <p:nvPr/>
        </p:nvSpPr>
        <p:spPr>
          <a:xfrm>
            <a:off x="550" y="-2440"/>
            <a:ext cx="9179450" cy="677098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908" tIns="60955" rIns="121908" bIns="60955" rtlCol="0">
            <a:spAutoFit/>
          </a:bodyPr>
          <a:lstStyle/>
          <a:p>
            <a:r>
              <a:rPr lang="zh-CN" altLang="en-US" sz="3600" b="1" spc="1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    </a:t>
            </a:r>
            <a:r>
              <a:rPr lang="en-US" altLang="zh-CN" sz="3600" b="1" spc="1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Focus 2: Mid-Lat: North of China</a:t>
            </a:r>
            <a:endParaRPr lang="zh-CN" altLang="en-US" sz="3600" b="1" spc="100" dirty="0"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7049" y="-93309"/>
            <a:ext cx="920996" cy="914371"/>
          </a:xfrm>
          <a:prstGeom prst="rect">
            <a:avLst/>
          </a:prstGeom>
        </p:spPr>
      </p:pic>
      <p:sp>
        <p:nvSpPr>
          <p:cNvPr id="28" name="TextBox 3"/>
          <p:cNvSpPr txBox="1"/>
          <p:nvPr/>
        </p:nvSpPr>
        <p:spPr>
          <a:xfrm>
            <a:off x="187600" y="5100712"/>
            <a:ext cx="8762966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en-US" altLang="zh-CN" sz="2400" b="1" dirty="0"/>
              <a:t>Three station HF radar array: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monitor irregularities for a large area at the upstream of China’s territory.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Combined with </a:t>
            </a:r>
            <a:r>
              <a:rPr lang="en-US" altLang="zh-C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SuperDARN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mid-latitude regions is well covered.</a:t>
            </a:r>
            <a:endParaRPr lang="zh-CN" altLang="en-US" sz="2400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9" name="图片 28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00" y="873827"/>
            <a:ext cx="8762966" cy="41840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矩形 1"/>
          <p:cNvSpPr/>
          <p:nvPr/>
        </p:nvSpPr>
        <p:spPr>
          <a:xfrm>
            <a:off x="4997842" y="2356975"/>
            <a:ext cx="105028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Xinjiang 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7905708" y="2251428"/>
            <a:ext cx="6399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Jilin 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493679" y="2884546"/>
            <a:ext cx="168507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Inner Mongolia 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直接连接符 3"/>
          <p:cNvCxnSpPr>
            <a:endCxn id="2" idx="0"/>
          </p:cNvCxnSpPr>
          <p:nvPr/>
        </p:nvCxnSpPr>
        <p:spPr>
          <a:xfrm flipH="1">
            <a:off x="5522986" y="1960685"/>
            <a:ext cx="712120" cy="3962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>
            <a:endCxn id="31" idx="0"/>
          </p:cNvCxnSpPr>
          <p:nvPr/>
        </p:nvCxnSpPr>
        <p:spPr>
          <a:xfrm flipH="1">
            <a:off x="6336218" y="1899138"/>
            <a:ext cx="433836" cy="9854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>
            <a:off x="7279964" y="1899138"/>
            <a:ext cx="625744" cy="4535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音频 8">
            <a:hlinkClick r:id="" action="ppaction://media"/>
            <a:extLst>
              <a:ext uri="{FF2B5EF4-FFF2-40B4-BE49-F238E27FC236}">
                <a16:creationId xmlns:a16="http://schemas.microsoft.com/office/drawing/2014/main" id="{F76A2641-8993-4A12-B79F-509064E291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713452"/>
      </p:ext>
    </p:extLst>
  </p:cSld>
  <p:clrMapOvr>
    <a:masterClrMapping/>
  </p:clrMapOvr>
  <p:transition spd="slow" advTm="262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直接连接符 21"/>
          <p:cNvCxnSpPr/>
          <p:nvPr/>
        </p:nvCxnSpPr>
        <p:spPr>
          <a:xfrm flipH="1" flipV="1">
            <a:off x="0" y="693303"/>
            <a:ext cx="9180000" cy="17979"/>
          </a:xfrm>
          <a:prstGeom prst="line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8"/>
          <p:cNvSpPr txBox="1"/>
          <p:nvPr/>
        </p:nvSpPr>
        <p:spPr>
          <a:xfrm>
            <a:off x="550" y="-2440"/>
            <a:ext cx="9179450" cy="677098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908" tIns="60955" rIns="121908" bIns="60955" rtlCol="0">
            <a:spAutoFit/>
          </a:bodyPr>
          <a:lstStyle/>
          <a:p>
            <a:r>
              <a:rPr lang="zh-CN" altLang="en-US" sz="3600" b="1" spc="1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    </a:t>
            </a:r>
            <a:r>
              <a:rPr lang="en-US" altLang="zh-CN" sz="3600" b="1" spc="1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Focus 3: Low-Lat: South of China </a:t>
            </a:r>
            <a:r>
              <a:rPr lang="en-US" altLang="zh-CN" sz="2400" spc="1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(Hainan)</a:t>
            </a:r>
            <a:endParaRPr lang="zh-CN" altLang="en-US" sz="2400" spc="100" dirty="0"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7049" y="-93309"/>
            <a:ext cx="920996" cy="914371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364088" y="913500"/>
            <a:ext cx="7427890" cy="3572329"/>
            <a:chOff x="0" y="0"/>
            <a:chExt cx="9144001" cy="5838521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6" cstate="print"/>
            <a:srcRect l="2613" t="1" r="3625" b="19564"/>
            <a:stretch/>
          </p:blipFill>
          <p:spPr>
            <a:xfrm>
              <a:off x="0" y="0"/>
              <a:ext cx="9144001" cy="5107810"/>
            </a:xfrm>
            <a:prstGeom prst="rect">
              <a:avLst/>
            </a:prstGeom>
          </p:spPr>
        </p:pic>
        <p:sp>
          <p:nvSpPr>
            <p:cNvPr id="13" name="饼形 12"/>
            <p:cNvSpPr/>
            <p:nvPr/>
          </p:nvSpPr>
          <p:spPr>
            <a:xfrm>
              <a:off x="1161459" y="1756115"/>
              <a:ext cx="6755026" cy="4082406"/>
            </a:xfrm>
            <a:prstGeom prst="pie">
              <a:avLst>
                <a:gd name="adj1" fmla="val 10002910"/>
                <a:gd name="adj2" fmla="val 11705074"/>
              </a:avLst>
            </a:prstGeom>
            <a:solidFill>
              <a:schemeClr val="accent1">
                <a:alpha val="57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饼形 13"/>
            <p:cNvSpPr/>
            <p:nvPr/>
          </p:nvSpPr>
          <p:spPr>
            <a:xfrm rot="10800000">
              <a:off x="1161459" y="2140922"/>
              <a:ext cx="6755026" cy="3352800"/>
            </a:xfrm>
            <a:prstGeom prst="pie">
              <a:avLst>
                <a:gd name="adj1" fmla="val 10002910"/>
                <a:gd name="adj2" fmla="val 11705074"/>
              </a:avLst>
            </a:prstGeom>
            <a:solidFill>
              <a:schemeClr val="accent1">
                <a:alpha val="57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流程图: 合并 14"/>
            <p:cNvSpPr/>
            <p:nvPr/>
          </p:nvSpPr>
          <p:spPr>
            <a:xfrm>
              <a:off x="2664294" y="2382543"/>
              <a:ext cx="347731" cy="708339"/>
            </a:xfrm>
            <a:prstGeom prst="flowChartMerg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流程图: 合并 15"/>
            <p:cNvSpPr/>
            <p:nvPr/>
          </p:nvSpPr>
          <p:spPr>
            <a:xfrm>
              <a:off x="4327018" y="2742135"/>
              <a:ext cx="347731" cy="826142"/>
            </a:xfrm>
            <a:prstGeom prst="flowChartMerg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2076938" y="2513487"/>
            <a:ext cx="11628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600"/>
              </a:spcAft>
            </a:pPr>
            <a:r>
              <a:rPr lang="en-US" altLang="zh-CN" sz="1600" b="1" dirty="0">
                <a:solidFill>
                  <a:schemeClr val="bg1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VHF</a:t>
            </a:r>
            <a:r>
              <a:rPr lang="zh-CN" altLang="en-US" sz="1600" b="1" dirty="0">
                <a:solidFill>
                  <a:schemeClr val="bg1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</a:t>
            </a:r>
            <a:r>
              <a:rPr lang="en-US" altLang="zh-CN" sz="1600" b="1" dirty="0">
                <a:solidFill>
                  <a:schemeClr val="bg1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radar</a:t>
            </a:r>
          </a:p>
        </p:txBody>
      </p:sp>
      <p:sp>
        <p:nvSpPr>
          <p:cNvPr id="19" name="矩形 18"/>
          <p:cNvSpPr/>
          <p:nvPr/>
        </p:nvSpPr>
        <p:spPr>
          <a:xfrm>
            <a:off x="3362822" y="2768501"/>
            <a:ext cx="13643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600"/>
              </a:spcAft>
            </a:pPr>
            <a:r>
              <a:rPr lang="zh-CN" altLang="en-US" sz="1600" b="1" dirty="0">
                <a:solidFill>
                  <a:schemeClr val="bg1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   </a:t>
            </a:r>
            <a:r>
              <a:rPr lang="en-US" altLang="zh-CN" sz="1600" b="1" dirty="0">
                <a:solidFill>
                  <a:schemeClr val="bg1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VHF</a:t>
            </a:r>
            <a:r>
              <a:rPr lang="zh-CN" altLang="en-US" sz="1600" b="1" dirty="0">
                <a:solidFill>
                  <a:schemeClr val="bg1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</a:t>
            </a:r>
            <a:r>
              <a:rPr lang="en-US" altLang="zh-CN" sz="1600" b="1" dirty="0">
                <a:solidFill>
                  <a:schemeClr val="bg1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radar</a:t>
            </a:r>
          </a:p>
        </p:txBody>
      </p:sp>
      <p:sp>
        <p:nvSpPr>
          <p:cNvPr id="20" name="矩形 19"/>
          <p:cNvSpPr/>
          <p:nvPr/>
        </p:nvSpPr>
        <p:spPr>
          <a:xfrm>
            <a:off x="4677704" y="3101027"/>
            <a:ext cx="10154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600"/>
              </a:spcAft>
            </a:pPr>
            <a:r>
              <a:rPr lang="en-US" altLang="zh-CN" sz="1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HF radar</a:t>
            </a:r>
          </a:p>
        </p:txBody>
      </p:sp>
      <p:sp>
        <p:nvSpPr>
          <p:cNvPr id="21" name="矩形 20"/>
          <p:cNvSpPr/>
          <p:nvPr/>
        </p:nvSpPr>
        <p:spPr>
          <a:xfrm>
            <a:off x="2983216" y="3345745"/>
            <a:ext cx="20740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600"/>
              </a:spcAft>
            </a:pPr>
            <a:r>
              <a:rPr lang="en-US" altLang="zh-CN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itchFamily="18" charset="0"/>
              </a:rPr>
              <a:t>Large aperture </a:t>
            </a:r>
            <a:r>
              <a:rPr lang="en-US" altLang="zh-CN" sz="1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Lidar</a:t>
            </a:r>
            <a:endParaRPr lang="en-US" altLang="zh-CN" sz="1600" b="1" dirty="0">
              <a:solidFill>
                <a:srgbClr val="FFFF00"/>
              </a:solidFill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55924" y="4114625"/>
            <a:ext cx="8557835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Two VHF radars:  </a:t>
            </a: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to observe </a:t>
            </a:r>
            <a:r>
              <a:rPr lang="en-US" altLang="zh-CN" sz="22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ionospheric</a:t>
            </a: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irregularities.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 low-latitude HF radar:   </a:t>
            </a: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monitoring </a:t>
            </a:r>
            <a:r>
              <a:rPr lang="en-US" altLang="zh-CN" sz="22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ionospheric</a:t>
            </a: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convection 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en-US" altLang="zh-CN" sz="2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 three-station incoherent scattering radar:  </a:t>
            </a: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detects 3D plasma speed vectors and other important parameters.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 large aperture </a:t>
            </a:r>
            <a:r>
              <a:rPr lang="en-US" altLang="zh-CN" sz="2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Lidar</a:t>
            </a:r>
            <a:r>
              <a:rPr lang="en-US" altLang="zh-CN" sz="2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 </a:t>
            </a: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will detect the atmosphere up to 1000km.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en-US" altLang="zh-CN" sz="2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Sounding rockets:  </a:t>
            </a: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to carry out in-situ measurements.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1" name="图片 10" descr="海口市琼山区红旗镇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2" r="9584" b="7169"/>
          <a:stretch/>
        </p:blipFill>
        <p:spPr bwMode="auto">
          <a:xfrm>
            <a:off x="6251175" y="811848"/>
            <a:ext cx="2738999" cy="2068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矩形 26"/>
          <p:cNvSpPr/>
          <p:nvPr/>
        </p:nvSpPr>
        <p:spPr>
          <a:xfrm>
            <a:off x="7816111" y="796415"/>
            <a:ext cx="8354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600"/>
              </a:spcAft>
            </a:pPr>
            <a:r>
              <a:rPr lang="en-US" altLang="zh-CN" sz="1600" b="1" dirty="0">
                <a:solidFill>
                  <a:srgbClr val="002060"/>
                </a:solidFill>
                <a:latin typeface="Times New Roman" panose="02020603050405020304" pitchFamily="18" charset="0"/>
                <a:ea typeface="宋体" pitchFamily="2" charset="-122"/>
                <a:cs typeface="Times New Roman" pitchFamily="18" charset="0"/>
              </a:rPr>
              <a:t>Haikou</a:t>
            </a:r>
          </a:p>
        </p:txBody>
      </p:sp>
      <p:sp>
        <p:nvSpPr>
          <p:cNvPr id="25" name="矩形 24"/>
          <p:cNvSpPr/>
          <p:nvPr/>
        </p:nvSpPr>
        <p:spPr>
          <a:xfrm>
            <a:off x="6251175" y="1104134"/>
            <a:ext cx="9701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600"/>
              </a:spcAft>
            </a:pPr>
            <a:r>
              <a:rPr lang="en-US" altLang="zh-CN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宋体" pitchFamily="2" charset="-122"/>
                <a:cs typeface="Times New Roman" pitchFamily="18" charset="0"/>
              </a:rPr>
              <a:t>Danzhou</a:t>
            </a:r>
            <a:endParaRPr lang="en-US" altLang="zh-CN" sz="1600" b="1" dirty="0">
              <a:solidFill>
                <a:srgbClr val="002060"/>
              </a:solidFill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7268003" y="2421747"/>
            <a:ext cx="7200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600"/>
              </a:spcAft>
            </a:pPr>
            <a:r>
              <a:rPr lang="en-US" altLang="zh-CN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宋体" pitchFamily="2" charset="-122"/>
                <a:cs typeface="Times New Roman" pitchFamily="18" charset="0"/>
              </a:rPr>
              <a:t>Sanya</a:t>
            </a:r>
            <a:endParaRPr lang="en-US" altLang="zh-CN" sz="1600" b="1" dirty="0">
              <a:solidFill>
                <a:srgbClr val="002060"/>
              </a:solidFill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384623" y="1584482"/>
            <a:ext cx="25635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600"/>
              </a:spcAft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3-station type ISR</a:t>
            </a:r>
            <a:endParaRPr lang="en-US" altLang="zh-CN" sz="2400" b="1" dirty="0">
              <a:solidFill>
                <a:srgbClr val="FF0000"/>
              </a:solidFill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2464102" y="3049390"/>
            <a:ext cx="10154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600"/>
              </a:spcAft>
            </a:pPr>
            <a:r>
              <a:rPr lang="en-US" altLang="zh-CN" sz="1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HF radar</a:t>
            </a:r>
          </a:p>
        </p:txBody>
      </p:sp>
      <p:pic>
        <p:nvPicPr>
          <p:cNvPr id="7" name="音频 6">
            <a:hlinkClick r:id="" action="ppaction://media"/>
            <a:extLst>
              <a:ext uri="{FF2B5EF4-FFF2-40B4-BE49-F238E27FC236}">
                <a16:creationId xmlns:a16="http://schemas.microsoft.com/office/drawing/2014/main" id="{EE52F8C2-35D3-4FD9-9468-FE5367FEA5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266971"/>
      </p:ext>
    </p:extLst>
  </p:cSld>
  <p:clrMapOvr>
    <a:masterClrMapping/>
  </p:clrMapOvr>
  <p:transition spd="slow" advTm="262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直接连接符 21"/>
          <p:cNvCxnSpPr/>
          <p:nvPr/>
        </p:nvCxnSpPr>
        <p:spPr>
          <a:xfrm flipH="1" flipV="1">
            <a:off x="0" y="693303"/>
            <a:ext cx="9180000" cy="17979"/>
          </a:xfrm>
          <a:prstGeom prst="line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8"/>
          <p:cNvSpPr txBox="1"/>
          <p:nvPr/>
        </p:nvSpPr>
        <p:spPr>
          <a:xfrm>
            <a:off x="549" y="-2440"/>
            <a:ext cx="9179451" cy="677098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908" tIns="60955" rIns="121908" bIns="60955" rtlCol="0">
            <a:spAutoFit/>
          </a:bodyPr>
          <a:lstStyle/>
          <a:p>
            <a:r>
              <a:rPr lang="zh-CN" altLang="en-US" sz="3600" b="1" spc="1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    </a:t>
            </a:r>
            <a:r>
              <a:rPr lang="en-US" altLang="zh-CN" sz="3600" b="1" spc="1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Focus 4: Highland: Tibetan Plateau</a:t>
            </a:r>
            <a:endParaRPr lang="zh-CN" altLang="en-US" sz="3600" b="1" spc="100" dirty="0"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7049" y="-93309"/>
            <a:ext cx="920996" cy="914371"/>
          </a:xfrm>
          <a:prstGeom prst="rect">
            <a:avLst/>
          </a:prstGeom>
        </p:spPr>
      </p:pic>
      <p:pic>
        <p:nvPicPr>
          <p:cNvPr id="15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15472"/>
            <a:ext cx="6173655" cy="4573547"/>
          </a:xfrm>
          <a:prstGeom prst="rect">
            <a:avLst/>
          </a:prstGeom>
        </p:spPr>
      </p:pic>
      <p:graphicFrame>
        <p:nvGraphicFramePr>
          <p:cNvPr id="16" name="表格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7639681"/>
              </p:ext>
            </p:extLst>
          </p:nvPr>
        </p:nvGraphicFramePr>
        <p:xfrm>
          <a:off x="6409346" y="832564"/>
          <a:ext cx="2580830" cy="45593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808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412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</a:rPr>
                        <a:t>Instruments</a:t>
                      </a:r>
                      <a:endParaRPr lang="zh-CN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102470" marR="102470" marT="51235" marB="51235" anchor="ctr">
                    <a:solidFill>
                      <a:srgbClr val="0036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3955989"/>
                  </a:ext>
                </a:extLst>
              </a:tr>
              <a:tr h="407406">
                <a:tc>
                  <a:txBody>
                    <a:bodyPr/>
                    <a:lstStyle/>
                    <a:p>
                      <a:pPr marL="0" marR="0" lvl="3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Temperature-wind </a:t>
                      </a:r>
                      <a:r>
                        <a:rPr lang="en-US" altLang="zh-CN" sz="1400" kern="1200" dirty="0" err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Lidar</a:t>
                      </a:r>
                      <a:endParaRPr lang="zh-CN" altLang="zh-CN" sz="14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102470" marR="102470" marT="51235" marB="51235" anchor="ctr"/>
                </a:tc>
                <a:extLst>
                  <a:ext uri="{0D108BD9-81ED-4DB2-BD59-A6C34878D82A}">
                    <a16:rowId xmlns:a16="http://schemas.microsoft.com/office/drawing/2014/main" val="1149715831"/>
                  </a:ext>
                </a:extLst>
              </a:tr>
              <a:tr h="422101">
                <a:tc>
                  <a:txBody>
                    <a:bodyPr/>
                    <a:lstStyle/>
                    <a:p>
                      <a:pPr marL="0" marR="0" lvl="3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O</a:t>
                      </a:r>
                      <a:r>
                        <a:rPr lang="en-US" altLang="zh-CN" sz="1400" kern="1200" baseline="-250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</a:t>
                      </a: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 </a:t>
                      </a:r>
                      <a:r>
                        <a:rPr lang="en-US" altLang="zh-CN" sz="1400" kern="1200" dirty="0" err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Lidar</a:t>
                      </a:r>
                      <a:endParaRPr lang="zh-CN" altLang="zh-CN" sz="14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102470" marR="102470" marT="51235" marB="51235" anchor="ctr"/>
                </a:tc>
                <a:extLst>
                  <a:ext uri="{0D108BD9-81ED-4DB2-BD59-A6C34878D82A}">
                    <a16:rowId xmlns:a16="http://schemas.microsoft.com/office/drawing/2014/main" val="1797377736"/>
                  </a:ext>
                </a:extLst>
              </a:tr>
              <a:tr h="422101">
                <a:tc>
                  <a:txBody>
                    <a:bodyPr/>
                    <a:lstStyle/>
                    <a:p>
                      <a:pPr marL="0" marR="0" lvl="3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Pollution gas </a:t>
                      </a:r>
                      <a:r>
                        <a:rPr lang="en-US" altLang="zh-CN" sz="1400" kern="1200" dirty="0" err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Lidar</a:t>
                      </a:r>
                      <a:endParaRPr lang="zh-CN" altLang="zh-CN" sz="14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102470" marR="102470" marT="51235" marB="5123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2101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CO</a:t>
                      </a:r>
                      <a:r>
                        <a:rPr lang="en-US" altLang="zh-CN" sz="1400" kern="1200" baseline="-250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</a:t>
                      </a: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 </a:t>
                      </a:r>
                      <a:r>
                        <a:rPr lang="en-US" altLang="zh-CN" sz="1400" kern="1200" dirty="0" err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Lidar</a:t>
                      </a:r>
                      <a:endParaRPr lang="zh-CN" altLang="zh-CN" sz="14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102470" marR="102470" marT="51235" marB="5123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4277">
                <a:tc>
                  <a:txBody>
                    <a:bodyPr/>
                    <a:lstStyle/>
                    <a:p>
                      <a:pPr marL="0" marR="0" lvl="3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Aerosol-cloud-vapor </a:t>
                      </a:r>
                      <a:r>
                        <a:rPr lang="en-US" altLang="zh-CN" sz="1400" kern="1200" dirty="0" err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Lidar</a:t>
                      </a:r>
                      <a:endParaRPr lang="zh-CN" altLang="zh-CN" sz="14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102470" marR="102470" marT="51235" marB="51235" anchor="ctr"/>
                </a:tc>
                <a:extLst>
                  <a:ext uri="{0D108BD9-81ED-4DB2-BD59-A6C34878D82A}">
                    <a16:rowId xmlns:a16="http://schemas.microsoft.com/office/drawing/2014/main" val="3798699749"/>
                  </a:ext>
                </a:extLst>
              </a:tr>
              <a:tr h="422101">
                <a:tc>
                  <a:txBody>
                    <a:bodyPr/>
                    <a:lstStyle/>
                    <a:p>
                      <a:pPr marL="0" marR="0" lvl="3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W band cloud radar</a:t>
                      </a:r>
                      <a:endParaRPr lang="zh-CN" altLang="en-US" sz="14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102470" marR="102470" marT="51235" marB="51235" anchor="ctr"/>
                </a:tc>
                <a:extLst>
                  <a:ext uri="{0D108BD9-81ED-4DB2-BD59-A6C34878D82A}">
                    <a16:rowId xmlns:a16="http://schemas.microsoft.com/office/drawing/2014/main" val="781585122"/>
                  </a:ext>
                </a:extLst>
              </a:tr>
              <a:tr h="526245">
                <a:tc>
                  <a:txBody>
                    <a:bodyPr/>
                    <a:lstStyle/>
                    <a:p>
                      <a:pPr marL="0" marR="0" lvl="3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Tera-hertz superconductive radiation spectrometer</a:t>
                      </a:r>
                      <a:endParaRPr lang="zh-CN" altLang="zh-CN" sz="14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102470" marR="102470" marT="51235" marB="5123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4941">
                <a:tc>
                  <a:txBody>
                    <a:bodyPr/>
                    <a:lstStyle/>
                    <a:p>
                      <a:pPr marL="0" marR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MST</a:t>
                      </a:r>
                      <a:r>
                        <a:rPr lang="en-US" altLang="zh-CN" sz="1400" b="1" kern="1200" baseline="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 radar</a:t>
                      </a:r>
                      <a:endParaRPr lang="zh-CN" altLang="en-US" sz="14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102470" marR="102470" marT="51235" marB="51235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81060">
                <a:tc>
                  <a:txBody>
                    <a:bodyPr/>
                    <a:lstStyle/>
                    <a:p>
                      <a:pPr marL="0" marR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Millimeter wave/infrared imager</a:t>
                      </a:r>
                      <a:endParaRPr lang="zh-CN" altLang="en-US" sz="14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102470" marR="102470" marT="51235" marB="51235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cxnSp>
        <p:nvCxnSpPr>
          <p:cNvPr id="4" name="直接连接符 3"/>
          <p:cNvCxnSpPr/>
          <p:nvPr/>
        </p:nvCxnSpPr>
        <p:spPr>
          <a:xfrm flipH="1">
            <a:off x="2999574" y="1452785"/>
            <a:ext cx="3392680" cy="14356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H="1">
            <a:off x="4854011" y="1845892"/>
            <a:ext cx="1529697" cy="15638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H="1" flipV="1">
            <a:off x="4606183" y="2093720"/>
            <a:ext cx="1786071" cy="2136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H="1" flipV="1">
            <a:off x="3512321" y="2435551"/>
            <a:ext cx="2879933" cy="2905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H="1">
            <a:off x="5759865" y="3136307"/>
            <a:ext cx="6323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H="1">
            <a:off x="2435551" y="3512321"/>
            <a:ext cx="3956703" cy="10340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flipH="1" flipV="1">
            <a:off x="1324598" y="3136307"/>
            <a:ext cx="5067656" cy="8460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flipH="1">
            <a:off x="5759865" y="4546363"/>
            <a:ext cx="632390" cy="1025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 flipH="1" flipV="1">
            <a:off x="3743058" y="4845465"/>
            <a:ext cx="2649196" cy="2014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矩形 38">
            <a:extLst>
              <a:ext uri="{FF2B5EF4-FFF2-40B4-BE49-F238E27FC236}">
                <a16:creationId xmlns:a16="http://schemas.microsoft.com/office/drawing/2014/main" id="{FF7E7E6E-5209-F342-A542-E5496AE1D05A}"/>
              </a:ext>
            </a:extLst>
          </p:cNvPr>
          <p:cNvSpPr/>
          <p:nvPr/>
        </p:nvSpPr>
        <p:spPr>
          <a:xfrm>
            <a:off x="216854" y="5681277"/>
            <a:ext cx="86280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20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Lidar</a:t>
            </a:r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system + MST radar </a:t>
            </a:r>
            <a:r>
              <a:rPr lang="en-US" altLang="zh-CN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+ </a:t>
            </a:r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Millimeter wave/Infrared imager</a:t>
            </a:r>
            <a:endParaRPr lang="en-US" altLang="zh-CN" sz="20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C4833AFE-90A5-4B16-A256-3DD83B5563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529462"/>
      </p:ext>
    </p:extLst>
  </p:cSld>
  <p:clrMapOvr>
    <a:masterClrMapping/>
  </p:clrMapOvr>
  <p:transition spd="slow" advTm="306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/>
          <p:cNvSpPr txBox="1"/>
          <p:nvPr/>
        </p:nvSpPr>
        <p:spPr>
          <a:xfrm>
            <a:off x="288692" y="843289"/>
            <a:ext cx="811612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zh-CN" sz="2800" b="1" spc="100" dirty="0">
                <a:solidFill>
                  <a:srgbClr val="FF000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Meridian Project Trilogy:</a:t>
            </a:r>
            <a:endParaRPr lang="en-US" altLang="zh-CN" sz="28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spcBef>
                <a:spcPts val="1200"/>
              </a:spcBef>
            </a:pPr>
            <a:r>
              <a:rPr lang="en-US" altLang="zh-CN" sz="2000" b="1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    CMP-phase I               CMP-phase II                           IMCP</a:t>
            </a:r>
            <a:endParaRPr lang="zh-CN" altLang="en-US" sz="2000" b="1" dirty="0">
              <a:solidFill>
                <a:srgbClr val="0000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0" name="文本框 28"/>
          <p:cNvSpPr txBox="1"/>
          <p:nvPr/>
        </p:nvSpPr>
        <p:spPr>
          <a:xfrm>
            <a:off x="549" y="-2440"/>
            <a:ext cx="9179451" cy="677098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908" tIns="60955" rIns="121908" bIns="60955" rtlCol="0">
            <a:spAutoFit/>
          </a:bodyPr>
          <a:lstStyle/>
          <a:p>
            <a:r>
              <a:rPr lang="zh-CN" altLang="en-US" sz="3600" b="1" spc="1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    </a:t>
            </a:r>
            <a:r>
              <a:rPr lang="en-US" altLang="zh-CN" sz="3600" b="1" spc="1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4. Future plans</a:t>
            </a: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7049" y="-93309"/>
            <a:ext cx="920996" cy="914371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E074710B-77A1-4F46-B7AA-9B57407E2832}"/>
              </a:ext>
            </a:extLst>
          </p:cNvPr>
          <p:cNvGrpSpPr/>
          <p:nvPr/>
        </p:nvGrpSpPr>
        <p:grpSpPr>
          <a:xfrm>
            <a:off x="288692" y="1800321"/>
            <a:ext cx="8854363" cy="4225684"/>
            <a:chOff x="288692" y="1800321"/>
            <a:chExt cx="8854363" cy="4225684"/>
          </a:xfrm>
        </p:grpSpPr>
        <p:grpSp>
          <p:nvGrpSpPr>
            <p:cNvPr id="2" name="组合 1"/>
            <p:cNvGrpSpPr/>
            <p:nvPr/>
          </p:nvGrpSpPr>
          <p:grpSpPr>
            <a:xfrm>
              <a:off x="288692" y="1800321"/>
              <a:ext cx="8712968" cy="4225684"/>
              <a:chOff x="288692" y="1887411"/>
              <a:chExt cx="8712968" cy="4225684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0726" y="2063052"/>
                <a:ext cx="1956198" cy="2248732"/>
              </a:xfrm>
              <a:prstGeom prst="rect">
                <a:avLst/>
              </a:prstGeom>
            </p:spPr>
          </p:pic>
          <p:pic>
            <p:nvPicPr>
              <p:cNvPr id="5" name="图片 4"/>
              <p:cNvPicPr>
                <a:picLocks noChangeAspect="1"/>
              </p:cNvPicPr>
              <p:nvPr/>
            </p:nvPicPr>
            <p:blipFill rotWithShape="1">
              <a:blip r:embed="rId6"/>
              <a:srcRect l="24095" r="-24095"/>
              <a:stretch/>
            </p:blipFill>
            <p:spPr>
              <a:xfrm>
                <a:off x="2719059" y="1887411"/>
                <a:ext cx="4482401" cy="2488965"/>
              </a:xfrm>
              <a:prstGeom prst="rect">
                <a:avLst/>
              </a:prstGeom>
            </p:spPr>
          </p:pic>
          <p:grpSp>
            <p:nvGrpSpPr>
              <p:cNvPr id="36" name="组合 35"/>
              <p:cNvGrpSpPr/>
              <p:nvPr/>
            </p:nvGrpSpPr>
            <p:grpSpPr>
              <a:xfrm>
                <a:off x="6259233" y="2151544"/>
                <a:ext cx="2742427" cy="1814829"/>
                <a:chOff x="781118" y="892473"/>
                <a:chExt cx="7615771" cy="3832211"/>
              </a:xfrm>
            </p:grpSpPr>
            <p:pic>
              <p:nvPicPr>
                <p:cNvPr id="37" name="Picture 2" descr="E:\CBJLSW 备份\05南美宣传文档\4-南美实验室宣传材料\2-实验室宣传画册\第三版展板2015\图片\国际空间天气子午圈计划.pn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sharpenSoften amount="5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81118" y="892473"/>
                  <a:ext cx="7552019" cy="38322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8" name="五角星 37"/>
                <p:cNvSpPr/>
                <p:nvPr/>
              </p:nvSpPr>
              <p:spPr>
                <a:xfrm>
                  <a:off x="6484442" y="1848694"/>
                  <a:ext cx="254992" cy="254992"/>
                </a:xfrm>
                <a:prstGeom prst="star5">
                  <a:avLst/>
                </a:prstGeom>
                <a:solidFill>
                  <a:srgbClr val="FF0000"/>
                </a:solidFill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800"/>
                </a:p>
              </p:txBody>
            </p:sp>
            <p:sp>
              <p:nvSpPr>
                <p:cNvPr id="39" name="椭圆 38"/>
                <p:cNvSpPr/>
                <p:nvPr/>
              </p:nvSpPr>
              <p:spPr>
                <a:xfrm>
                  <a:off x="6165701" y="1147466"/>
                  <a:ext cx="191244" cy="19124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800"/>
                </a:p>
              </p:txBody>
            </p:sp>
            <p:sp>
              <p:nvSpPr>
                <p:cNvPr id="40" name="椭圆 39"/>
                <p:cNvSpPr/>
                <p:nvPr/>
              </p:nvSpPr>
              <p:spPr>
                <a:xfrm>
                  <a:off x="6866931" y="3187403"/>
                  <a:ext cx="191245" cy="19124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800"/>
                </a:p>
              </p:txBody>
            </p:sp>
            <p:sp>
              <p:nvSpPr>
                <p:cNvPr id="41" name="椭圆 40"/>
                <p:cNvSpPr/>
                <p:nvPr/>
              </p:nvSpPr>
              <p:spPr>
                <a:xfrm>
                  <a:off x="3169544" y="3378647"/>
                  <a:ext cx="191245" cy="19124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800"/>
                </a:p>
              </p:txBody>
            </p:sp>
            <p:sp>
              <p:nvSpPr>
                <p:cNvPr id="42" name="椭圆 41"/>
                <p:cNvSpPr/>
                <p:nvPr/>
              </p:nvSpPr>
              <p:spPr>
                <a:xfrm>
                  <a:off x="3169544" y="1147466"/>
                  <a:ext cx="191245" cy="19124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800"/>
                </a:p>
              </p:txBody>
            </p:sp>
            <p:sp>
              <p:nvSpPr>
                <p:cNvPr id="44" name="矩形 43"/>
                <p:cNvSpPr/>
                <p:nvPr/>
              </p:nvSpPr>
              <p:spPr>
                <a:xfrm>
                  <a:off x="6165702" y="1541387"/>
                  <a:ext cx="2231187" cy="753547"/>
                </a:xfrm>
                <a:prstGeom prst="rect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zh-CN" altLang="en-US" sz="800" b="1" dirty="0">
                      <a:solidFill>
                        <a:schemeClr val="bg1"/>
                      </a:solidFill>
                      <a:latin typeface="微软雅黑" pitchFamily="34" charset="-122"/>
                      <a:ea typeface="微软雅黑" pitchFamily="34" charset="-122"/>
                    </a:rPr>
                    <a:t>国际子午圈</a:t>
                  </a:r>
                  <a:endParaRPr lang="en-US" altLang="zh-CN" sz="800" b="1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endParaRPr>
                </a:p>
                <a:p>
                  <a:pPr algn="ctr">
                    <a:defRPr/>
                  </a:pPr>
                  <a:r>
                    <a:rPr lang="zh-CN" altLang="en-US" sz="800" b="1" dirty="0">
                      <a:solidFill>
                        <a:schemeClr val="bg1"/>
                      </a:solidFill>
                      <a:latin typeface="微软雅黑" pitchFamily="34" charset="-122"/>
                      <a:ea typeface="微软雅黑" pitchFamily="34" charset="-122"/>
                    </a:rPr>
                    <a:t>数据中心</a:t>
                  </a:r>
                </a:p>
              </p:txBody>
            </p:sp>
            <p:sp>
              <p:nvSpPr>
                <p:cNvPr id="48" name="圆角矩形 47"/>
                <p:cNvSpPr/>
                <p:nvPr/>
              </p:nvSpPr>
              <p:spPr>
                <a:xfrm>
                  <a:off x="2982959" y="4246015"/>
                  <a:ext cx="1221129" cy="321573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zh-CN" altLang="en-US" sz="800" b="1" dirty="0">
                      <a:solidFill>
                        <a:srgbClr val="0000CC"/>
                      </a:solidFill>
                      <a:latin typeface="微软雅黑" pitchFamily="34" charset="-122"/>
                      <a:ea typeface="微软雅黑" pitchFamily="34" charset="-122"/>
                    </a:rPr>
                    <a:t>西经</a:t>
                  </a:r>
                  <a:r>
                    <a:rPr lang="en-US" altLang="zh-CN" sz="800" b="1" dirty="0">
                      <a:solidFill>
                        <a:srgbClr val="0000CC"/>
                      </a:solidFill>
                      <a:latin typeface="微软雅黑" pitchFamily="34" charset="-122"/>
                      <a:ea typeface="微软雅黑" pitchFamily="34" charset="-122"/>
                    </a:rPr>
                    <a:t>60</a:t>
                  </a:r>
                  <a:r>
                    <a:rPr lang="zh-CN" altLang="en-US" sz="800" b="1" dirty="0">
                      <a:solidFill>
                        <a:srgbClr val="0000CC"/>
                      </a:solidFill>
                      <a:latin typeface="微软雅黑" pitchFamily="34" charset="-122"/>
                      <a:ea typeface="微软雅黑" pitchFamily="34" charset="-122"/>
                    </a:rPr>
                    <a:t>度</a:t>
                  </a:r>
                </a:p>
              </p:txBody>
            </p:sp>
            <p:sp>
              <p:nvSpPr>
                <p:cNvPr id="49" name="圆角矩形 48"/>
                <p:cNvSpPr/>
                <p:nvPr/>
              </p:nvSpPr>
              <p:spPr>
                <a:xfrm>
                  <a:off x="5423798" y="4273562"/>
                  <a:ext cx="1524286" cy="301572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zh-CN" altLang="en-US" sz="800" b="1" dirty="0">
                      <a:solidFill>
                        <a:srgbClr val="0000CC"/>
                      </a:solidFill>
                      <a:latin typeface="微软雅黑" pitchFamily="34" charset="-122"/>
                      <a:ea typeface="微软雅黑" pitchFamily="34" charset="-122"/>
                    </a:rPr>
                    <a:t>东经</a:t>
                  </a:r>
                  <a:r>
                    <a:rPr lang="en-US" altLang="zh-CN" sz="800" b="1" dirty="0">
                      <a:solidFill>
                        <a:srgbClr val="0000CC"/>
                      </a:solidFill>
                      <a:latin typeface="微软雅黑" pitchFamily="34" charset="-122"/>
                      <a:ea typeface="微软雅黑" pitchFamily="34" charset="-122"/>
                    </a:rPr>
                    <a:t>120</a:t>
                  </a:r>
                  <a:r>
                    <a:rPr lang="zh-CN" altLang="en-US" sz="800" b="1" dirty="0">
                      <a:solidFill>
                        <a:srgbClr val="0000CC"/>
                      </a:solidFill>
                      <a:latin typeface="微软雅黑" pitchFamily="34" charset="-122"/>
                      <a:ea typeface="微软雅黑" pitchFamily="34" charset="-122"/>
                    </a:rPr>
                    <a:t>度</a:t>
                  </a:r>
                </a:p>
              </p:txBody>
            </p:sp>
          </p:grpSp>
          <p:cxnSp>
            <p:nvCxnSpPr>
              <p:cNvPr id="52" name="直接箭头连接符 51"/>
              <p:cNvCxnSpPr/>
              <p:nvPr/>
            </p:nvCxnSpPr>
            <p:spPr>
              <a:xfrm>
                <a:off x="420726" y="5162499"/>
                <a:ext cx="8418474" cy="0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流程图: 联系 5"/>
              <p:cNvSpPr/>
              <p:nvPr/>
            </p:nvSpPr>
            <p:spPr>
              <a:xfrm>
                <a:off x="484575" y="5095030"/>
                <a:ext cx="144016" cy="144016"/>
              </a:xfrm>
              <a:prstGeom prst="flowChartConnector">
                <a:avLst/>
              </a:prstGeom>
              <a:solidFill>
                <a:srgbClr val="00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流程图: 联系 21"/>
              <p:cNvSpPr/>
              <p:nvPr/>
            </p:nvSpPr>
            <p:spPr>
              <a:xfrm>
                <a:off x="1832586" y="5090491"/>
                <a:ext cx="144016" cy="144016"/>
              </a:xfrm>
              <a:prstGeom prst="flowChartConnector">
                <a:avLst/>
              </a:prstGeom>
              <a:solidFill>
                <a:srgbClr val="00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流程图: 联系 22"/>
              <p:cNvSpPr/>
              <p:nvPr/>
            </p:nvSpPr>
            <p:spPr>
              <a:xfrm>
                <a:off x="3601060" y="5103875"/>
                <a:ext cx="144016" cy="144016"/>
              </a:xfrm>
              <a:prstGeom prst="flowChartConnector">
                <a:avLst/>
              </a:prstGeom>
              <a:solidFill>
                <a:srgbClr val="00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流程图: 联系 23"/>
              <p:cNvSpPr/>
              <p:nvPr/>
            </p:nvSpPr>
            <p:spPr>
              <a:xfrm>
                <a:off x="5257244" y="5090491"/>
                <a:ext cx="144016" cy="144016"/>
              </a:xfrm>
              <a:prstGeom prst="flowChartConnector">
                <a:avLst/>
              </a:prstGeom>
              <a:solidFill>
                <a:srgbClr val="00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288692" y="4802459"/>
                <a:ext cx="57606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/>
                  <a:t>2008</a:t>
                </a:r>
                <a:endParaRPr lang="zh-CN" altLang="en-US" sz="1400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1616562" y="4802459"/>
                <a:ext cx="57606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/>
                  <a:t>2012</a:t>
                </a:r>
                <a:endParaRPr lang="zh-CN" altLang="en-US" sz="1400" dirty="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3385036" y="4801878"/>
                <a:ext cx="57606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/>
                  <a:t>2019</a:t>
                </a:r>
                <a:endParaRPr lang="zh-CN" altLang="en-US" sz="1400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5041220" y="4801878"/>
                <a:ext cx="57606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/>
                  <a:t>2023</a:t>
                </a:r>
                <a:endParaRPr lang="zh-CN" altLang="en-US" sz="1400" dirty="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484575" y="5550367"/>
                <a:ext cx="170805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b="1" dirty="0">
                    <a:latin typeface="微软雅黑" pitchFamily="34" charset="-122"/>
                    <a:ea typeface="微软雅黑" pitchFamily="34" charset="-122"/>
                  </a:rPr>
                  <a:t>Construction period (CMP-I)</a:t>
                </a:r>
                <a:endParaRPr lang="zh-CN" altLang="en-US" sz="1400" b="1" dirty="0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2016884" y="5589875"/>
                <a:ext cx="158417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b="1" dirty="0">
                    <a:solidFill>
                      <a:srgbClr val="0000FF"/>
                    </a:solidFill>
                    <a:latin typeface="微软雅黑" pitchFamily="34" charset="-122"/>
                    <a:ea typeface="微软雅黑" pitchFamily="34" charset="-122"/>
                  </a:rPr>
                  <a:t>Operation period (CMP-I)</a:t>
                </a:r>
                <a:endParaRPr lang="zh-CN" altLang="en-US" sz="1400" b="1" dirty="0">
                  <a:solidFill>
                    <a:srgbClr val="0000FF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3754797" y="5572132"/>
                <a:ext cx="170805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b="1" dirty="0">
                    <a:latin typeface="微软雅黑" pitchFamily="34" charset="-122"/>
                    <a:ea typeface="微软雅黑" pitchFamily="34" charset="-122"/>
                  </a:rPr>
                  <a:t>Construction period (CMP-II)</a:t>
                </a:r>
                <a:endParaRPr lang="zh-CN" altLang="en-US" sz="1400" b="1" dirty="0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5574503" y="5541968"/>
                <a:ext cx="158417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b="1" dirty="0">
                    <a:solidFill>
                      <a:srgbClr val="0000FF"/>
                    </a:solidFill>
                    <a:latin typeface="微软雅黑" pitchFamily="34" charset="-122"/>
                    <a:ea typeface="微软雅黑" pitchFamily="34" charset="-122"/>
                  </a:rPr>
                  <a:t>Operation period of CMP</a:t>
                </a:r>
                <a:endParaRPr lang="zh-CN" altLang="en-US" sz="1400" b="1" dirty="0">
                  <a:solidFill>
                    <a:srgbClr val="0000FF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2" name="五角星 11"/>
              <p:cNvSpPr/>
              <p:nvPr/>
            </p:nvSpPr>
            <p:spPr>
              <a:xfrm>
                <a:off x="4145280" y="5057991"/>
                <a:ext cx="205873" cy="175855"/>
              </a:xfrm>
              <a:prstGeom prst="star5">
                <a:avLst/>
              </a:prstGeom>
              <a:solidFill>
                <a:srgbClr val="00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3961100" y="5247891"/>
                <a:ext cx="64772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dirty="0">
                    <a:solidFill>
                      <a:srgbClr val="0000FF"/>
                    </a:solidFill>
                  </a:rPr>
                  <a:t>Now</a:t>
                </a:r>
                <a:endParaRPr lang="zh-CN" altLang="en-US" sz="1600" b="1" dirty="0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90D93E10-6155-46E4-B0C9-0C54437E4D31}"/>
                </a:ext>
              </a:extLst>
            </p:cNvPr>
            <p:cNvSpPr txBox="1"/>
            <p:nvPr/>
          </p:nvSpPr>
          <p:spPr>
            <a:xfrm>
              <a:off x="6222288" y="4064000"/>
              <a:ext cx="29207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/>
                <a:t>International Meridian Circle Project</a:t>
              </a:r>
              <a:endParaRPr lang="zh-CN" altLang="en-US" sz="1400" b="1" dirty="0"/>
            </a:p>
          </p:txBody>
        </p:sp>
      </p:grpSp>
      <p:pic>
        <p:nvPicPr>
          <p:cNvPr id="14" name="音频 13">
            <a:hlinkClick r:id="" action="ppaction://media"/>
            <a:extLst>
              <a:ext uri="{FF2B5EF4-FFF2-40B4-BE49-F238E27FC236}">
                <a16:creationId xmlns:a16="http://schemas.microsoft.com/office/drawing/2014/main" id="{FB7E27B3-AD3E-4F8D-A68F-8B0C7C97C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359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162"/>
    </mc:Choice>
    <mc:Fallback>
      <p:transition spd="slow" advTm="57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01468" y="579001"/>
            <a:ext cx="7365076" cy="5155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Contents</a:t>
            </a:r>
          </a:p>
          <a:p>
            <a:pPr algn="ctr"/>
            <a:endParaRPr lang="en-US" altLang="zh-CN" sz="2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1800"/>
              </a:spcBef>
              <a:buFont typeface="Wingdings" pitchFamily="2" charset="2"/>
              <a:buChar char="n"/>
            </a:pPr>
            <a:r>
              <a:rPr lang="en-US" altLang="zh-CN" sz="3200" b="1" spc="100" dirty="0">
                <a:solidFill>
                  <a:srgbClr val="FF000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Scientific objectives of the 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Chinese Meridian Project </a:t>
            </a:r>
          </a:p>
          <a:p>
            <a:pPr marL="457200" indent="-457200">
              <a:spcBef>
                <a:spcPts val="1800"/>
              </a:spcBef>
              <a:buFont typeface="Wingdings" pitchFamily="2" charset="2"/>
              <a:buChar char="n"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Chinese Meridian Project: Phase I</a:t>
            </a:r>
          </a:p>
          <a:p>
            <a:pPr marL="457200" indent="-457200">
              <a:spcBef>
                <a:spcPts val="1800"/>
              </a:spcBef>
              <a:buFont typeface="Wingdings" pitchFamily="2" charset="2"/>
              <a:buChar char="n"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Chinese Meridian Project: Phase II </a:t>
            </a:r>
          </a:p>
          <a:p>
            <a:pPr marL="457200" indent="-457200">
              <a:spcBef>
                <a:spcPts val="1200"/>
              </a:spcBef>
              <a:buFont typeface="Wingdings" pitchFamily="2" charset="2"/>
              <a:buChar char="n"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Future plans</a:t>
            </a:r>
          </a:p>
          <a:p>
            <a:pPr marL="457200" indent="-457200">
              <a:spcBef>
                <a:spcPts val="1200"/>
              </a:spcBef>
              <a:buFont typeface="Wingdings" pitchFamily="2" charset="2"/>
              <a:buChar char="n"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Summary</a:t>
            </a:r>
          </a:p>
        </p:txBody>
      </p:sp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CBFE6696-DFF2-49D1-9EF9-95ECEFD351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417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25615"/>
      </p:ext>
    </p:extLst>
  </p:cSld>
  <p:clrMapOvr>
    <a:masterClrMapping/>
  </p:clrMapOvr>
  <p:transition spd="slow" advTm="259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直接连接符 21"/>
          <p:cNvCxnSpPr/>
          <p:nvPr/>
        </p:nvCxnSpPr>
        <p:spPr>
          <a:xfrm flipH="1" flipV="1">
            <a:off x="0" y="693303"/>
            <a:ext cx="9180000" cy="17979"/>
          </a:xfrm>
          <a:prstGeom prst="line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8"/>
          <p:cNvSpPr txBox="1"/>
          <p:nvPr/>
        </p:nvSpPr>
        <p:spPr>
          <a:xfrm>
            <a:off x="549" y="-2440"/>
            <a:ext cx="9179451" cy="677098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908" tIns="60955" rIns="121908" bIns="60955" rtlCol="0">
            <a:spAutoFit/>
          </a:bodyPr>
          <a:lstStyle/>
          <a:p>
            <a:r>
              <a:rPr lang="zh-CN" altLang="en-US" sz="3600" b="1" spc="1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    </a:t>
            </a:r>
            <a:r>
              <a:rPr lang="en-US" altLang="zh-CN" sz="3600" b="1" spc="1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5. Summary</a:t>
            </a:r>
            <a:endParaRPr lang="zh-CN" altLang="en-US" sz="3600" b="1" spc="100" dirty="0"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7049" y="-93309"/>
            <a:ext cx="920996" cy="914371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62029" y="1437750"/>
            <a:ext cx="8286329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3000"/>
              </a:spcBef>
              <a:buFont typeface="Wingdings" pitchFamily="2" charset="2"/>
              <a:buChar char="n"/>
            </a:pPr>
            <a:r>
              <a:rPr lang="en-US" altLang="zh-CN" sz="2400" dirty="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The Chinese Meridian Project phase I is currently running well, and has made important progresses in research.</a:t>
            </a:r>
          </a:p>
          <a:p>
            <a:pPr marL="342900" indent="-342900">
              <a:spcBef>
                <a:spcPts val="3000"/>
              </a:spcBef>
              <a:buFont typeface="Wingdings" pitchFamily="2" charset="2"/>
              <a:buChar char="n"/>
            </a:pPr>
            <a:r>
              <a:rPr lang="en-US" altLang="zh-CN" sz="2400" dirty="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The second phase of the project is during the construction period. It will be put into operation after 2023.</a:t>
            </a:r>
          </a:p>
          <a:p>
            <a:pPr marL="342900" indent="-342900">
              <a:spcBef>
                <a:spcPts val="3000"/>
              </a:spcBef>
              <a:buFont typeface="Wingdings" pitchFamily="2" charset="2"/>
              <a:buChar char="n"/>
            </a:pPr>
            <a:r>
              <a:rPr lang="en-US" altLang="zh-CN" sz="2400" dirty="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IMCP is very worth looking forward to.</a:t>
            </a:r>
          </a:p>
          <a:p>
            <a:pPr>
              <a:spcBef>
                <a:spcPts val="3000"/>
              </a:spcBef>
            </a:pPr>
            <a:endParaRPr lang="en-US" altLang="zh-CN" sz="2400" dirty="0">
              <a:latin typeface="Times New Roman" panose="02020603050405020304" pitchFamily="18" charset="0"/>
              <a:ea typeface="华文行楷" panose="0201080004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ts val="3000"/>
              </a:spcBef>
            </a:pPr>
            <a:r>
              <a:rPr lang="en-US" altLang="zh-CN" sz="2400" dirty="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Data of CMP phase I: </a:t>
            </a:r>
            <a:r>
              <a:rPr lang="en-US" altLang="zh-CN" sz="2400" dirty="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hlinkClick r:id="rId6"/>
              </a:rPr>
              <a:t>http://data.meridianproject.ac.cn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  <a:ea typeface="华文行楷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4F425084-1074-4010-BA78-1B54F7C5BB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096420"/>
      </p:ext>
    </p:extLst>
  </p:cSld>
  <p:clrMapOvr>
    <a:masterClrMapping/>
  </p:clrMapOvr>
  <p:transition spd="slow" advTm="373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图片 2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696" y="950942"/>
            <a:ext cx="5688632" cy="26864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56" name="TextBox 12"/>
          <p:cNvSpPr txBox="1"/>
          <p:nvPr/>
        </p:nvSpPr>
        <p:spPr>
          <a:xfrm>
            <a:off x="1835696" y="3687246"/>
            <a:ext cx="5688632" cy="1046430"/>
          </a:xfrm>
          <a:prstGeom prst="rect">
            <a:avLst/>
          </a:prstGeom>
          <a:noFill/>
        </p:spPr>
        <p:txBody>
          <a:bodyPr wrap="square" lIns="121908" tIns="60955" rIns="121908" bIns="60955" rtlCol="0">
            <a:spAutoFit/>
          </a:bodyPr>
          <a:lstStyle/>
          <a:p>
            <a:pPr algn="ctr"/>
            <a:r>
              <a:rPr lang="en-US" altLang="zh-CN" sz="6000" dirty="0">
                <a:solidFill>
                  <a:srgbClr val="C00000"/>
                </a:solidFill>
                <a:latin typeface="Times New Roman" panose="02020603050405020304" pitchFamily="18" charset="0"/>
                <a:ea typeface="隶书" pitchFamily="49" charset="-122"/>
                <a:cs typeface="Times New Roman" panose="02020603050405020304" pitchFamily="18" charset="0"/>
              </a:rPr>
              <a:t>Thanks</a:t>
            </a:r>
            <a:r>
              <a:rPr lang="zh-CN" altLang="en-US" sz="6000" dirty="0">
                <a:solidFill>
                  <a:srgbClr val="C00000"/>
                </a:solidFill>
                <a:latin typeface="Times New Roman" panose="02020603050405020304" pitchFamily="18" charset="0"/>
                <a:ea typeface="隶书" pitchFamily="49" charset="-122"/>
                <a:cs typeface="Times New Roman" panose="02020603050405020304" pitchFamily="18" charset="0"/>
              </a:rPr>
              <a:t>！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0229" y="5085806"/>
            <a:ext cx="7663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International cooperation is welcome!</a:t>
            </a: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51F2DE72-EA0B-4FA6-8860-726454281A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440219"/>
      </p:ext>
    </p:extLst>
  </p:cSld>
  <p:clrMapOvr>
    <a:masterClrMapping/>
  </p:clrMapOvr>
  <p:transition advTm="54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直接连接符 21"/>
          <p:cNvCxnSpPr/>
          <p:nvPr/>
        </p:nvCxnSpPr>
        <p:spPr>
          <a:xfrm flipH="1" flipV="1">
            <a:off x="0" y="693303"/>
            <a:ext cx="9180000" cy="17979"/>
          </a:xfrm>
          <a:prstGeom prst="line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8"/>
          <p:cNvSpPr txBox="1"/>
          <p:nvPr/>
        </p:nvSpPr>
        <p:spPr>
          <a:xfrm>
            <a:off x="550" y="-2440"/>
            <a:ext cx="9179450" cy="677098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908" tIns="60955" rIns="121908" bIns="60955" rtlCol="0">
            <a:spAutoFit/>
          </a:bodyPr>
          <a:lstStyle/>
          <a:p>
            <a:r>
              <a:rPr lang="zh-CN" altLang="en-US" sz="3600" b="1" spc="1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    </a:t>
            </a:r>
            <a:r>
              <a:rPr lang="en-US" altLang="zh-CN" sz="3600" b="1" spc="1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1. Scientific objectives of CMP</a:t>
            </a:r>
            <a:endParaRPr lang="zh-CN" altLang="en-US" sz="3600" b="1" spc="100" dirty="0"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7049" y="-93309"/>
            <a:ext cx="920996" cy="914371"/>
          </a:xfrm>
          <a:prstGeom prst="rect">
            <a:avLst/>
          </a:prstGeom>
        </p:spPr>
      </p:pic>
      <p:sp>
        <p:nvSpPr>
          <p:cNvPr id="15" name="文本框 28"/>
          <p:cNvSpPr txBox="1"/>
          <p:nvPr/>
        </p:nvSpPr>
        <p:spPr>
          <a:xfrm>
            <a:off x="190110" y="825181"/>
            <a:ext cx="8929750" cy="861764"/>
          </a:xfrm>
          <a:prstGeom prst="rect">
            <a:avLst/>
          </a:prstGeom>
          <a:noFill/>
        </p:spPr>
        <p:txBody>
          <a:bodyPr wrap="square" lIns="121908" tIns="60955" rIns="121908" bIns="60955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F0000"/>
                </a:solidFill>
              </a:rPr>
              <a:t>Disastrous space weather events </a:t>
            </a:r>
          </a:p>
          <a:p>
            <a:pPr algn="ctr"/>
            <a:r>
              <a:rPr lang="en-US" altLang="zh-CN" sz="2400" b="1" dirty="0">
                <a:solidFill>
                  <a:srgbClr val="FF0000"/>
                </a:solidFill>
              </a:rPr>
              <a:t>have serious impacts on modern society </a:t>
            </a:r>
            <a:endParaRPr lang="zh-CN" altLang="en-US" sz="2400" b="1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auto">
          <a:xfrm>
            <a:off x="466682" y="5439572"/>
            <a:ext cx="8496621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342900" indent="-342900" eaLnBrk="1" hangingPunct="1">
              <a:spcAft>
                <a:spcPts val="1200"/>
              </a:spcAft>
              <a:buFont typeface="Wingdings" pitchFamily="2" charset="2"/>
              <a:buChar char="n"/>
            </a:pPr>
            <a:r>
              <a:rPr lang="en-US" altLang="zh-CN" sz="2000" b="1" dirty="0">
                <a:solidFill>
                  <a:srgbClr val="E60000"/>
                </a:solidFill>
                <a:latin typeface="+mj-lt"/>
                <a:ea typeface="黑体" pitchFamily="49" charset="-122"/>
              </a:rPr>
              <a:t>The only way is to improve the ability of space weather monitoring.</a:t>
            </a:r>
          </a:p>
          <a:p>
            <a:pPr marL="342900" indent="-342900" eaLnBrk="1" hangingPunct="1">
              <a:spcAft>
                <a:spcPts val="1200"/>
              </a:spcAft>
              <a:buFont typeface="Wingdings" pitchFamily="2" charset="2"/>
              <a:buChar char="n"/>
            </a:pPr>
            <a:r>
              <a:rPr lang="en-US" altLang="zh-CN" sz="2000" b="1" dirty="0">
                <a:solidFill>
                  <a:srgbClr val="E60000"/>
                </a:solidFill>
                <a:latin typeface="+mj-lt"/>
                <a:ea typeface="黑体" pitchFamily="49" charset="-122"/>
              </a:rPr>
              <a:t>Ground-based monitoring network is one of the most important solutions. </a:t>
            </a:r>
            <a:endParaRPr lang="zh-CN" altLang="en-US" sz="2000" b="1" dirty="0">
              <a:solidFill>
                <a:srgbClr val="E60000"/>
              </a:solidFill>
              <a:latin typeface="+mj-lt"/>
              <a:ea typeface="黑体" pitchFamily="49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518295" y="1691755"/>
            <a:ext cx="8051953" cy="2836623"/>
            <a:chOff x="-136719" y="1586194"/>
            <a:chExt cx="9137875" cy="3349263"/>
          </a:xfrm>
        </p:grpSpPr>
        <p:pic>
          <p:nvPicPr>
            <p:cNvPr id="24" name="图片 1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6719" y="1586194"/>
              <a:ext cx="2312265" cy="1342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图片 3" descr="03CBFD3D-ED22-4D3D-B6C7-6599E70DB889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8859" y="1586194"/>
              <a:ext cx="2143142" cy="1342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图片 5" descr="604D1A96-BAC9-4996-B706-4D94659DE9B2.png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1148" y="1586194"/>
              <a:ext cx="2146868" cy="1342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图片 8" descr="F8AC6CD4-E055-48B3-9118-5F8D5E646D50.png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9454" y="1586194"/>
              <a:ext cx="2071702" cy="1342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0876" y="3322196"/>
              <a:ext cx="2042983" cy="1532237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91657" y="3340211"/>
              <a:ext cx="2069576" cy="1552182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90564" y="3360777"/>
              <a:ext cx="2026010" cy="1574680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54094" y="3373609"/>
              <a:ext cx="1947062" cy="1544220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518295" y="4667789"/>
            <a:ext cx="1893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/>
              <a:t>Satellite </a:t>
            </a:r>
          </a:p>
          <a:p>
            <a:pPr algn="ctr"/>
            <a:r>
              <a:rPr lang="en-US" altLang="zh-CN" b="1" dirty="0"/>
              <a:t>failure &amp; loss </a:t>
            </a:r>
            <a:endParaRPr lang="zh-CN" altLang="en-US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2647638" y="4680845"/>
            <a:ext cx="1893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/>
              <a:t>Communication</a:t>
            </a:r>
          </a:p>
          <a:p>
            <a:pPr algn="ctr"/>
            <a:r>
              <a:rPr lang="en-US" altLang="zh-CN" b="1" dirty="0"/>
              <a:t>Interruption</a:t>
            </a:r>
            <a:endParaRPr lang="zh-CN" altLang="en-US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4759563" y="4693901"/>
            <a:ext cx="1893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/>
              <a:t>Navigation </a:t>
            </a:r>
          </a:p>
          <a:p>
            <a:pPr algn="ctr"/>
            <a:r>
              <a:rPr lang="en-US" altLang="zh-CN" b="1" dirty="0"/>
              <a:t>failure </a:t>
            </a:r>
            <a:endParaRPr lang="zh-CN" altLang="en-US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6453055" y="4706957"/>
            <a:ext cx="2595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/>
              <a:t>Power network </a:t>
            </a:r>
          </a:p>
          <a:p>
            <a:pPr algn="ctr"/>
            <a:r>
              <a:rPr lang="en-US" altLang="zh-CN" b="1" dirty="0"/>
              <a:t>accident or collapse </a:t>
            </a:r>
            <a:endParaRPr lang="zh-CN" altLang="en-US" b="1" dirty="0"/>
          </a:p>
        </p:txBody>
      </p:sp>
      <p:pic>
        <p:nvPicPr>
          <p:cNvPr id="9" name="音频 8">
            <a:hlinkClick r:id="" action="ppaction://media"/>
            <a:extLst>
              <a:ext uri="{FF2B5EF4-FFF2-40B4-BE49-F238E27FC236}">
                <a16:creationId xmlns:a16="http://schemas.microsoft.com/office/drawing/2014/main" id="{D6BB85C2-4A48-41FE-9912-46FED613B4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6023590"/>
      </p:ext>
    </p:extLst>
  </p:cSld>
  <p:clrMapOvr>
    <a:masterClrMapping/>
  </p:clrMapOvr>
  <p:transition spd="slow" advTm="444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直接连接符 21"/>
          <p:cNvCxnSpPr/>
          <p:nvPr/>
        </p:nvCxnSpPr>
        <p:spPr>
          <a:xfrm flipH="1" flipV="1">
            <a:off x="0" y="693303"/>
            <a:ext cx="9180000" cy="17979"/>
          </a:xfrm>
          <a:prstGeom prst="line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8"/>
          <p:cNvSpPr txBox="1"/>
          <p:nvPr/>
        </p:nvSpPr>
        <p:spPr>
          <a:xfrm>
            <a:off x="550" y="-2440"/>
            <a:ext cx="9179450" cy="677098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908" tIns="60955" rIns="121908" bIns="60955" rtlCol="0">
            <a:spAutoFit/>
          </a:bodyPr>
          <a:lstStyle/>
          <a:p>
            <a:r>
              <a:rPr lang="zh-CN" altLang="en-US" sz="3600" b="1" spc="1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    </a:t>
            </a:r>
            <a:r>
              <a:rPr lang="en-US" altLang="zh-CN" sz="3600" b="1" spc="1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1. Scientific objectives of CMP</a:t>
            </a:r>
            <a:endParaRPr lang="zh-CN" altLang="en-US" sz="3600" b="1" spc="100" dirty="0"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7049" y="-93309"/>
            <a:ext cx="920996" cy="914371"/>
          </a:xfrm>
          <a:prstGeom prst="rect">
            <a:avLst/>
          </a:prstGeom>
        </p:spPr>
      </p:pic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539534" y="1498465"/>
            <a:ext cx="4271704" cy="466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endParaRPr lang="zh-CN" altLang="en-US" sz="2200" u="sng" dirty="0">
              <a:solidFill>
                <a:srgbClr val="E60000"/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19" name="直接连接符 18"/>
          <p:cNvSpPr/>
          <p:nvPr/>
        </p:nvSpPr>
        <p:spPr>
          <a:xfrm>
            <a:off x="285719" y="2686147"/>
            <a:ext cx="5456057" cy="0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任意多边形 19"/>
          <p:cNvSpPr/>
          <p:nvPr/>
        </p:nvSpPr>
        <p:spPr>
          <a:xfrm>
            <a:off x="214282" y="1554132"/>
            <a:ext cx="5491926" cy="1000132"/>
          </a:xfrm>
          <a:custGeom>
            <a:avLst/>
            <a:gdLst>
              <a:gd name="connsiteX0" fmla="*/ 0 w 5072098"/>
              <a:gd name="connsiteY0" fmla="*/ 0 h 1665259"/>
              <a:gd name="connsiteX1" fmla="*/ 5072098 w 5072098"/>
              <a:gd name="connsiteY1" fmla="*/ 0 h 1665259"/>
              <a:gd name="connsiteX2" fmla="*/ 5072098 w 5072098"/>
              <a:gd name="connsiteY2" fmla="*/ 1665259 h 1665259"/>
              <a:gd name="connsiteX3" fmla="*/ 0 w 5072098"/>
              <a:gd name="connsiteY3" fmla="*/ 1665259 h 1665259"/>
              <a:gd name="connsiteX4" fmla="*/ 0 w 5072098"/>
              <a:gd name="connsiteY4" fmla="*/ 0 h 1665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72098" h="1665259">
                <a:moveTo>
                  <a:pt x="0" y="0"/>
                </a:moveTo>
                <a:lnTo>
                  <a:pt x="5072098" y="0"/>
                </a:lnTo>
                <a:lnTo>
                  <a:pt x="5072098" y="1665259"/>
                </a:lnTo>
                <a:lnTo>
                  <a:pt x="0" y="166525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91440" rIns="91440" bIns="91440" numCol="1" spcCol="1270" anchor="t" anchorCtr="0">
            <a:noAutofit/>
          </a:bodyPr>
          <a:lstStyle/>
          <a:p>
            <a:pPr lvl="0">
              <a:lnSpc>
                <a:spcPct val="90000"/>
              </a:lnSpc>
              <a:spcBef>
                <a:spcPts val="1800"/>
              </a:spcBef>
              <a:spcAft>
                <a:spcPct val="35000"/>
              </a:spcAft>
              <a:buSzPct val="100000"/>
              <a:defRPr/>
            </a:pPr>
            <a:r>
              <a:rPr lang="en-US" altLang="zh-CN" sz="2000" b="1" dirty="0">
                <a:solidFill>
                  <a:srgbClr val="FF0000"/>
                </a:solidFill>
              </a:rPr>
              <a:t>(1) Regional Features: </a:t>
            </a:r>
            <a:r>
              <a:rPr lang="en-US" altLang="zh-CN" sz="2000" b="1" dirty="0">
                <a:solidFill>
                  <a:srgbClr val="123C9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To reveal the regional features of space environment above China, and their relationship to global space variations.</a:t>
            </a:r>
            <a:endParaRPr lang="zh-CN" altLang="en-US" sz="20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直接连接符 20"/>
          <p:cNvSpPr/>
          <p:nvPr/>
        </p:nvSpPr>
        <p:spPr>
          <a:xfrm>
            <a:off x="285719" y="4158308"/>
            <a:ext cx="5456057" cy="0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6" name="任意多边形 25"/>
          <p:cNvSpPr/>
          <p:nvPr/>
        </p:nvSpPr>
        <p:spPr>
          <a:xfrm>
            <a:off x="214282" y="3169193"/>
            <a:ext cx="5491926" cy="970448"/>
          </a:xfrm>
          <a:custGeom>
            <a:avLst/>
            <a:gdLst>
              <a:gd name="connsiteX0" fmla="*/ 0 w 5072098"/>
              <a:gd name="connsiteY0" fmla="*/ 0 h 1665259"/>
              <a:gd name="connsiteX1" fmla="*/ 5072098 w 5072098"/>
              <a:gd name="connsiteY1" fmla="*/ 0 h 1665259"/>
              <a:gd name="connsiteX2" fmla="*/ 5072098 w 5072098"/>
              <a:gd name="connsiteY2" fmla="*/ 1665259 h 1665259"/>
              <a:gd name="connsiteX3" fmla="*/ 0 w 5072098"/>
              <a:gd name="connsiteY3" fmla="*/ 1665259 h 1665259"/>
              <a:gd name="connsiteX4" fmla="*/ 0 w 5072098"/>
              <a:gd name="connsiteY4" fmla="*/ 0 h 1665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72098" h="1665259">
                <a:moveTo>
                  <a:pt x="0" y="0"/>
                </a:moveTo>
                <a:lnTo>
                  <a:pt x="5072098" y="0"/>
                </a:lnTo>
                <a:lnTo>
                  <a:pt x="5072098" y="1665259"/>
                </a:lnTo>
                <a:lnTo>
                  <a:pt x="0" y="166525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91440" rIns="91440" bIns="91440" numCol="1" spcCol="1270" anchor="t" anchorCtr="0">
            <a:noAutofit/>
          </a:bodyPr>
          <a:lstStyle/>
          <a:p>
            <a:pPr>
              <a:lnSpc>
                <a:spcPct val="90000"/>
              </a:lnSpc>
              <a:spcBef>
                <a:spcPts val="1800"/>
              </a:spcBef>
              <a:spcAft>
                <a:spcPct val="35000"/>
              </a:spcAft>
              <a:buSzPct val="100000"/>
              <a:defRPr/>
            </a:pPr>
            <a:r>
              <a:rPr lang="en-US" altLang="zh-CN" sz="2000" b="1" dirty="0">
                <a:solidFill>
                  <a:srgbClr val="FF0000"/>
                </a:solidFill>
              </a:rPr>
              <a:t>(2) Coupling Mechanism: </a:t>
            </a:r>
            <a:r>
              <a:rPr lang="en-US" altLang="zh-CN" sz="2000" b="1" dirty="0">
                <a:solidFill>
                  <a:srgbClr val="123C9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To study coupling processes and mechanisms between space spheres at different heights.</a:t>
            </a:r>
            <a:endParaRPr lang="zh-CN" altLang="en-US" sz="20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8" name="任意多边形 27"/>
          <p:cNvSpPr/>
          <p:nvPr/>
        </p:nvSpPr>
        <p:spPr>
          <a:xfrm>
            <a:off x="214282" y="4529194"/>
            <a:ext cx="5491926" cy="1206301"/>
          </a:xfrm>
          <a:custGeom>
            <a:avLst/>
            <a:gdLst>
              <a:gd name="connsiteX0" fmla="*/ 0 w 5072098"/>
              <a:gd name="connsiteY0" fmla="*/ 0 h 1665259"/>
              <a:gd name="connsiteX1" fmla="*/ 5072098 w 5072098"/>
              <a:gd name="connsiteY1" fmla="*/ 0 h 1665259"/>
              <a:gd name="connsiteX2" fmla="*/ 5072098 w 5072098"/>
              <a:gd name="connsiteY2" fmla="*/ 1665259 h 1665259"/>
              <a:gd name="connsiteX3" fmla="*/ 0 w 5072098"/>
              <a:gd name="connsiteY3" fmla="*/ 1665259 h 1665259"/>
              <a:gd name="connsiteX4" fmla="*/ 0 w 5072098"/>
              <a:gd name="connsiteY4" fmla="*/ 0 h 1665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72098" h="1665259">
                <a:moveTo>
                  <a:pt x="0" y="0"/>
                </a:moveTo>
                <a:lnTo>
                  <a:pt x="5072098" y="0"/>
                </a:lnTo>
                <a:lnTo>
                  <a:pt x="5072098" y="1665259"/>
                </a:lnTo>
                <a:lnTo>
                  <a:pt x="0" y="166525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91440" rIns="91440" bIns="91440" numCol="1" spcCol="1270" anchor="t" anchorCtr="0">
            <a:noAutofit/>
          </a:bodyPr>
          <a:lstStyle/>
          <a:p>
            <a:pPr>
              <a:lnSpc>
                <a:spcPct val="90000"/>
              </a:lnSpc>
              <a:spcBef>
                <a:spcPts val="1800"/>
              </a:spcBef>
              <a:spcAft>
                <a:spcPct val="35000"/>
              </a:spcAft>
              <a:buSzPct val="100000"/>
              <a:defRPr/>
            </a:pPr>
            <a:r>
              <a:rPr lang="en-US" altLang="zh-CN" sz="2000" b="1" dirty="0">
                <a:solidFill>
                  <a:srgbClr val="FF0000"/>
                </a:solidFill>
              </a:rPr>
              <a:t>(3) Propagation Characteristics: </a:t>
            </a:r>
            <a:r>
              <a:rPr lang="en-US" altLang="zh-CN" sz="2000" b="1" dirty="0">
                <a:solidFill>
                  <a:srgbClr val="123C9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To monitor the propagation and dissipation processes of violent disturbances caused by solar activities and eruptions.</a:t>
            </a:r>
            <a:endParaRPr lang="zh-CN" altLang="en-US" sz="2000" b="1" dirty="0">
              <a:solidFill>
                <a:srgbClr val="123C9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0" name="直接连接符 29"/>
          <p:cNvSpPr/>
          <p:nvPr/>
        </p:nvSpPr>
        <p:spPr>
          <a:xfrm>
            <a:off x="285719" y="5857734"/>
            <a:ext cx="5456057" cy="0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70590" y="2267766"/>
            <a:ext cx="5170120" cy="2760844"/>
          </a:xfrm>
          <a:prstGeom prst="rect">
            <a:avLst/>
          </a:prstGeom>
        </p:spPr>
      </p:pic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8EE9A3C5-7925-4EB9-A899-A44DFB11B1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23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682202"/>
      </p:ext>
    </p:extLst>
  </p:cSld>
  <p:clrMapOvr>
    <a:masterClrMapping/>
  </p:clrMapOvr>
  <p:transition spd="slow" advTm="450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323528" y="1226485"/>
            <a:ext cx="8210409" cy="4825647"/>
            <a:chOff x="467544" y="1596935"/>
            <a:chExt cx="8210409" cy="4825647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2446" y="2764444"/>
              <a:ext cx="1956198" cy="224873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/>
            <a:srcRect l="24095" r="-24095"/>
            <a:stretch/>
          </p:blipFill>
          <p:spPr>
            <a:xfrm>
              <a:off x="4195552" y="2588803"/>
              <a:ext cx="4482401" cy="2488965"/>
            </a:xfrm>
            <a:prstGeom prst="rect">
              <a:avLst/>
            </a:prstGeom>
          </p:spPr>
        </p:pic>
        <p:cxnSp>
          <p:nvCxnSpPr>
            <p:cNvPr id="52" name="直接箭头连接符 51"/>
            <p:cNvCxnSpPr/>
            <p:nvPr/>
          </p:nvCxnSpPr>
          <p:spPr>
            <a:xfrm>
              <a:off x="599578" y="5733256"/>
              <a:ext cx="7984087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467544" y="1596935"/>
              <a:ext cx="8116121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800"/>
                </a:spcAft>
              </a:pPr>
              <a:r>
                <a:rPr lang="en-US" altLang="zh-CN" sz="2000" b="1" dirty="0">
                  <a:solidFill>
                    <a:srgbClr val="0000FF"/>
                  </a:solidFill>
                  <a:latin typeface="微软雅黑" pitchFamily="34" charset="-122"/>
                  <a:ea typeface="微软雅黑" pitchFamily="34" charset="-122"/>
                </a:rPr>
                <a:t>Tow steps of the Chinese Meridian Project construction:</a:t>
              </a:r>
            </a:p>
            <a:p>
              <a:pPr algn="ctr">
                <a:spcAft>
                  <a:spcPts val="1800"/>
                </a:spcAft>
              </a:pPr>
              <a:r>
                <a:rPr lang="en-US" altLang="zh-CN" sz="2000" dirty="0">
                  <a:solidFill>
                    <a:srgbClr val="0000FF"/>
                  </a:solidFill>
                  <a:latin typeface="微软雅黑" pitchFamily="34" charset="-122"/>
                  <a:ea typeface="微软雅黑" pitchFamily="34" charset="-122"/>
                </a:rPr>
                <a:t>CMP-phase I     and     CMP-phase II</a:t>
              </a:r>
              <a:endParaRPr lang="zh-CN" altLang="en-US" sz="2000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052445" y="5085184"/>
              <a:ext cx="28798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微软雅黑" pitchFamily="34" charset="-122"/>
                  <a:ea typeface="微软雅黑" pitchFamily="34" charset="-122"/>
                </a:rPr>
                <a:t>CMP-phase I </a:t>
              </a:r>
              <a:r>
                <a:rPr lang="en-US" altLang="zh-CN" sz="1200" dirty="0">
                  <a:latin typeface="微软雅黑" pitchFamily="34" charset="-122"/>
                  <a:ea typeface="微软雅黑" pitchFamily="34" charset="-122"/>
                </a:rPr>
                <a:t>(0.167 billion)</a:t>
              </a:r>
              <a:endParaRPr lang="zh-CN" altLang="en-US" sz="12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640531" y="5085184"/>
              <a:ext cx="32105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微软雅黑" pitchFamily="34" charset="-122"/>
                  <a:ea typeface="微软雅黑" pitchFamily="34" charset="-122"/>
                </a:rPr>
                <a:t>CMP-phase II  </a:t>
              </a:r>
              <a:r>
                <a:rPr lang="en-US" altLang="zh-CN" sz="1200" dirty="0">
                  <a:latin typeface="微软雅黑" pitchFamily="34" charset="-122"/>
                  <a:ea typeface="微软雅黑" pitchFamily="34" charset="-122"/>
                </a:rPr>
                <a:t>(1.3 billion)</a:t>
              </a:r>
              <a:endParaRPr lang="zh-CN" altLang="en-US" sz="12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" name="流程图: 联系 5"/>
            <p:cNvSpPr/>
            <p:nvPr/>
          </p:nvSpPr>
          <p:spPr>
            <a:xfrm>
              <a:off x="663427" y="5665787"/>
              <a:ext cx="144016" cy="144016"/>
            </a:xfrm>
            <a:prstGeom prst="flowChartConnector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流程图: 联系 21"/>
            <p:cNvSpPr/>
            <p:nvPr/>
          </p:nvSpPr>
          <p:spPr>
            <a:xfrm>
              <a:off x="2133364" y="5661248"/>
              <a:ext cx="144016" cy="144016"/>
            </a:xfrm>
            <a:prstGeom prst="flowChartConnector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流程图: 联系 22"/>
            <p:cNvSpPr/>
            <p:nvPr/>
          </p:nvSpPr>
          <p:spPr>
            <a:xfrm>
              <a:off x="4389542" y="5674632"/>
              <a:ext cx="144016" cy="144016"/>
            </a:xfrm>
            <a:prstGeom prst="flowChartConnector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流程图: 联系 23"/>
            <p:cNvSpPr/>
            <p:nvPr/>
          </p:nvSpPr>
          <p:spPr>
            <a:xfrm>
              <a:off x="6324414" y="5661248"/>
              <a:ext cx="144016" cy="144016"/>
            </a:xfrm>
            <a:prstGeom prst="flowChartConnector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67544" y="5373216"/>
              <a:ext cx="5760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/>
                <a:t>2008</a:t>
              </a:r>
              <a:endParaRPr lang="zh-CN" altLang="en-US" sz="14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917340" y="5373216"/>
              <a:ext cx="5760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/>
                <a:t>2012</a:t>
              </a:r>
              <a:endParaRPr lang="zh-CN" altLang="en-US" sz="14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173518" y="5372635"/>
              <a:ext cx="5760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/>
                <a:t>2019</a:t>
              </a:r>
              <a:endParaRPr lang="zh-CN" altLang="en-US" sz="14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108390" y="5372635"/>
              <a:ext cx="5760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/>
                <a:t>2023</a:t>
              </a:r>
              <a:endParaRPr lang="zh-CN" altLang="en-US" sz="14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63427" y="5859854"/>
              <a:ext cx="17080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latin typeface="微软雅黑" pitchFamily="34" charset="-122"/>
                  <a:ea typeface="微软雅黑" pitchFamily="34" charset="-122"/>
                </a:rPr>
                <a:t>Construction period (CMP-I)</a:t>
              </a:r>
              <a:endParaRPr lang="zh-CN" altLang="en-US" sz="1400" b="1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570223" y="5899362"/>
              <a:ext cx="15841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rgbClr val="0000FF"/>
                  </a:solidFill>
                  <a:latin typeface="微软雅黑" pitchFamily="34" charset="-122"/>
                  <a:ea typeface="微软雅黑" pitchFamily="34" charset="-122"/>
                </a:rPr>
                <a:t>Operation period (CMP-I)</a:t>
              </a:r>
              <a:endParaRPr lang="zh-CN" altLang="en-US" sz="1400" b="1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4442808" y="5511169"/>
            <a:ext cx="1708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latin typeface="微软雅黑" pitchFamily="34" charset="-122"/>
                <a:ea typeface="微软雅黑" pitchFamily="34" charset="-122"/>
              </a:rPr>
              <a:t>Construction period (CMP-II)</a:t>
            </a:r>
            <a:endParaRPr lang="zh-CN" altLang="en-US" sz="14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515075" y="5541968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Operation period of CMP</a:t>
            </a:r>
            <a:endParaRPr lang="zh-CN" altLang="en-US" sz="1400" b="1" dirty="0">
              <a:solidFill>
                <a:srgbClr val="0000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五角星 1"/>
          <p:cNvSpPr/>
          <p:nvPr/>
        </p:nvSpPr>
        <p:spPr>
          <a:xfrm>
            <a:off x="4705531" y="5229835"/>
            <a:ext cx="249646" cy="22037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5242477" y="6013668"/>
            <a:ext cx="1915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We are here now.</a:t>
            </a:r>
            <a:endParaRPr lang="zh-CN" altLang="en-US" dirty="0"/>
          </a:p>
        </p:txBody>
      </p:sp>
      <p:cxnSp>
        <p:nvCxnSpPr>
          <p:cNvPr id="12" name="直接箭头连接符 11"/>
          <p:cNvCxnSpPr/>
          <p:nvPr/>
        </p:nvCxnSpPr>
        <p:spPr>
          <a:xfrm flipH="1" flipV="1">
            <a:off x="4955178" y="5450206"/>
            <a:ext cx="1245242" cy="680628"/>
          </a:xfrm>
          <a:prstGeom prst="straightConnector1">
            <a:avLst/>
          </a:prstGeom>
          <a:ln w="22225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8"/>
          <p:cNvSpPr txBox="1"/>
          <p:nvPr/>
        </p:nvSpPr>
        <p:spPr>
          <a:xfrm>
            <a:off x="550" y="-2440"/>
            <a:ext cx="9143450" cy="677098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908" tIns="60955" rIns="121908" bIns="60955" rtlCol="0">
            <a:spAutoFit/>
          </a:bodyPr>
          <a:lstStyle/>
          <a:p>
            <a:r>
              <a:rPr lang="zh-CN" altLang="en-US" sz="3600" b="1" spc="1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    </a:t>
            </a:r>
            <a:r>
              <a:rPr lang="en-US" altLang="zh-CN" sz="3600" b="1" spc="1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Construction Process of CMP</a:t>
            </a: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7049" y="-93309"/>
            <a:ext cx="920996" cy="91437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墨迹 10">
                <a:extLst>
                  <a:ext uri="{FF2B5EF4-FFF2-40B4-BE49-F238E27FC236}">
                    <a16:creationId xmlns:a16="http://schemas.microsoft.com/office/drawing/2014/main" id="{75956AB6-3C5E-4CB4-AB28-BA7E41D937E9}"/>
                  </a:ext>
                </a:extLst>
              </p14:cNvPr>
              <p14:cNvContentPartPr/>
              <p14:nvPr/>
            </p14:nvContentPartPr>
            <p14:xfrm>
              <a:off x="8538120" y="6347880"/>
              <a:ext cx="360" cy="360"/>
            </p14:xfrm>
          </p:contentPart>
        </mc:Choice>
        <mc:Fallback xmlns="">
          <p:pic>
            <p:nvPicPr>
              <p:cNvPr id="11" name="墨迹 10">
                <a:extLst>
                  <a:ext uri="{FF2B5EF4-FFF2-40B4-BE49-F238E27FC236}">
                    <a16:creationId xmlns:a16="http://schemas.microsoft.com/office/drawing/2014/main" id="{75956AB6-3C5E-4CB4-AB28-BA7E41D937E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528760" y="6338520"/>
                <a:ext cx="19080" cy="19080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音频 13">
            <a:hlinkClick r:id="" action="ppaction://media"/>
            <a:extLst>
              <a:ext uri="{FF2B5EF4-FFF2-40B4-BE49-F238E27FC236}">
                <a16:creationId xmlns:a16="http://schemas.microsoft.com/office/drawing/2014/main" id="{19F7AB83-07D4-4B8F-9089-D0EC52ABEF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69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775"/>
    </mc:Choice>
    <mc:Fallback xmlns="">
      <p:transition spd="slow" advTm="51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直接连接符 21"/>
          <p:cNvCxnSpPr/>
          <p:nvPr/>
        </p:nvCxnSpPr>
        <p:spPr>
          <a:xfrm flipH="1" flipV="1">
            <a:off x="0" y="693303"/>
            <a:ext cx="9180000" cy="17979"/>
          </a:xfrm>
          <a:prstGeom prst="line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8"/>
          <p:cNvSpPr txBox="1"/>
          <p:nvPr/>
        </p:nvSpPr>
        <p:spPr>
          <a:xfrm>
            <a:off x="550" y="-2440"/>
            <a:ext cx="9143450" cy="677098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908" tIns="60955" rIns="121908" bIns="60955" rtlCol="0">
            <a:spAutoFit/>
          </a:bodyPr>
          <a:lstStyle/>
          <a:p>
            <a:r>
              <a:rPr lang="zh-CN" altLang="en-US" sz="3600" b="1" spc="1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    </a:t>
            </a:r>
            <a:r>
              <a:rPr lang="en-US" altLang="zh-CN" sz="3600" b="1" spc="1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2. Overview of the CMP-Phase I</a:t>
            </a:r>
            <a:endParaRPr lang="zh-CN" altLang="en-US" sz="3600" b="1" spc="100" dirty="0"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64" name="副标题 2"/>
          <p:cNvSpPr>
            <a:spLocks/>
          </p:cNvSpPr>
          <p:nvPr/>
        </p:nvSpPr>
        <p:spPr bwMode="auto">
          <a:xfrm>
            <a:off x="125411" y="1183076"/>
            <a:ext cx="3760153" cy="4566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ts val="1200"/>
              </a:spcBef>
              <a:buSzPct val="80000"/>
              <a:buFont typeface="Wingdings" pitchFamily="2" charset="2"/>
              <a:buChar char="n"/>
              <a:defRPr/>
            </a:pP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15 observation stations: along 120°E and 30°N, monitoring space environment</a:t>
            </a:r>
          </a:p>
          <a:p>
            <a:pPr marL="342900" indent="-342900">
              <a:spcBef>
                <a:spcPts val="1200"/>
              </a:spcBef>
              <a:buSzPct val="80000"/>
              <a:buFont typeface="Wingdings" pitchFamily="2" charset="2"/>
              <a:buChar char="n"/>
              <a:defRPr/>
            </a:pPr>
            <a:r>
              <a:rPr lang="en-US" altLang="zh-CN" sz="2400" dirty="0"/>
              <a:t>87 conventional automatic instruments are installed</a:t>
            </a:r>
            <a:endParaRPr lang="en-US" altLang="zh-CN" sz="2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1200"/>
              </a:spcBef>
              <a:buSzPct val="80000"/>
              <a:buFont typeface="Wingdings" pitchFamily="2" charset="2"/>
              <a:buChar char="n"/>
              <a:defRPr/>
            </a:pP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Construction period: 2008-2012</a:t>
            </a:r>
          </a:p>
          <a:p>
            <a:pPr marL="342900" indent="-342900">
              <a:spcBef>
                <a:spcPts val="1200"/>
              </a:spcBef>
              <a:buSzPct val="80000"/>
              <a:buFont typeface="Wingdings" pitchFamily="2" charset="2"/>
              <a:buChar char="n"/>
              <a:defRPr/>
            </a:pP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2012-now: Operation period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7049" y="-93309"/>
            <a:ext cx="920996" cy="914371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617" y="764049"/>
            <a:ext cx="5119806" cy="56794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直接连接符 3"/>
          <p:cNvCxnSpPr/>
          <p:nvPr/>
        </p:nvCxnSpPr>
        <p:spPr>
          <a:xfrm>
            <a:off x="7998864" y="821062"/>
            <a:ext cx="100840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7400658" y="4349809"/>
            <a:ext cx="160660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>
            <a:off x="8297966" y="821062"/>
            <a:ext cx="0" cy="3537293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H="1">
            <a:off x="5515611" y="2597917"/>
            <a:ext cx="0" cy="66581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>
            <a:off x="5515611" y="2922660"/>
            <a:ext cx="2782355" cy="0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6209306" y="2882696"/>
            <a:ext cx="1228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3000km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7106614" y="1742594"/>
            <a:ext cx="1228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4000km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7809828" y="5758769"/>
            <a:ext cx="1024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Antarctic</a:t>
            </a:r>
          </a:p>
        </p:txBody>
      </p:sp>
      <p:sp>
        <p:nvSpPr>
          <p:cNvPr id="2" name="矩形 1"/>
          <p:cNvSpPr/>
          <p:nvPr/>
        </p:nvSpPr>
        <p:spPr>
          <a:xfrm>
            <a:off x="6720054" y="737146"/>
            <a:ext cx="9124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120°E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018255" y="2266036"/>
            <a:ext cx="8258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30°N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音频 10">
            <a:hlinkClick r:id="" action="ppaction://media"/>
            <a:extLst>
              <a:ext uri="{FF2B5EF4-FFF2-40B4-BE49-F238E27FC236}">
                <a16:creationId xmlns:a16="http://schemas.microsoft.com/office/drawing/2014/main" id="{D44F8251-4DA1-4670-9F94-D2FF00481E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85937"/>
      </p:ext>
    </p:extLst>
  </p:cSld>
  <p:clrMapOvr>
    <a:masterClrMapping/>
  </p:clrMapOvr>
  <p:transition spd="slow" advTm="423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直接连接符 19"/>
          <p:cNvCxnSpPr/>
          <p:nvPr/>
        </p:nvCxnSpPr>
        <p:spPr>
          <a:xfrm rot="10800000" flipV="1">
            <a:off x="-7342" y="685404"/>
            <a:ext cx="9144000" cy="6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28"/>
          <p:cNvSpPr txBox="1"/>
          <p:nvPr/>
        </p:nvSpPr>
        <p:spPr>
          <a:xfrm>
            <a:off x="550" y="-2440"/>
            <a:ext cx="9179450" cy="677098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908" tIns="60955" rIns="121908" bIns="60955" rtlCol="0">
            <a:spAutoFit/>
          </a:bodyPr>
          <a:lstStyle/>
          <a:p>
            <a:r>
              <a:rPr lang="zh-CN" altLang="en-US" sz="3600" b="1" spc="1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    </a:t>
            </a:r>
            <a:r>
              <a:rPr lang="en-US" altLang="zh-CN" sz="3600" b="1" spc="1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Framework &amp; Instruments</a:t>
            </a:r>
            <a:endParaRPr lang="zh-CN" altLang="en-US" sz="3600" b="1" spc="100" dirty="0"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5" name="曲线连接符 38">
            <a:extLst>
              <a:ext uri="{FF2B5EF4-FFF2-40B4-BE49-F238E27FC236}">
                <a16:creationId xmlns:a16="http://schemas.microsoft.com/office/drawing/2014/main" id="{FD714F3A-5FE2-4B8B-B9FB-794B92CAE774}"/>
              </a:ext>
            </a:extLst>
          </p:cNvPr>
          <p:cNvCxnSpPr/>
          <p:nvPr/>
        </p:nvCxnSpPr>
        <p:spPr>
          <a:xfrm>
            <a:off x="3447240" y="2952506"/>
            <a:ext cx="3226" cy="1325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圆角矩形 87">
            <a:extLst>
              <a:ext uri="{FF2B5EF4-FFF2-40B4-BE49-F238E27FC236}">
                <a16:creationId xmlns:a16="http://schemas.microsoft.com/office/drawing/2014/main" id="{A3D8C806-5E7D-4631-A77A-187F00FC50E9}"/>
              </a:ext>
            </a:extLst>
          </p:cNvPr>
          <p:cNvSpPr/>
          <p:nvPr/>
        </p:nvSpPr>
        <p:spPr>
          <a:xfrm>
            <a:off x="167578" y="1200474"/>
            <a:ext cx="3205963" cy="5043571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9879CB"/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514"/>
              </a:solidFill>
              <a:effectLst/>
              <a:uLnTx/>
              <a:uFillTx/>
              <a:latin typeface=""/>
            </a:endParaRPr>
          </a:p>
        </p:txBody>
      </p:sp>
      <p:sp>
        <p:nvSpPr>
          <p:cNvPr id="7" name="TextBox 49">
            <a:extLst>
              <a:ext uri="{FF2B5EF4-FFF2-40B4-BE49-F238E27FC236}">
                <a16:creationId xmlns:a16="http://schemas.microsoft.com/office/drawing/2014/main" id="{B9D22585-9EF8-4DB2-A825-014BF980A6EF}"/>
              </a:ext>
            </a:extLst>
          </p:cNvPr>
          <p:cNvSpPr txBox="1"/>
          <p:nvPr/>
        </p:nvSpPr>
        <p:spPr>
          <a:xfrm>
            <a:off x="651648" y="949514"/>
            <a:ext cx="2443316" cy="646331"/>
          </a:xfrm>
          <a:prstGeom prst="rect">
            <a:avLst/>
          </a:prstGeom>
          <a:solidFill>
            <a:srgbClr val="FFFFFF">
              <a:lumMod val="8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Space Environment Monitoring System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srgbClr val="000514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圆角矩形 89">
            <a:extLst>
              <a:ext uri="{FF2B5EF4-FFF2-40B4-BE49-F238E27FC236}">
                <a16:creationId xmlns:a16="http://schemas.microsoft.com/office/drawing/2014/main" id="{817F85DC-87D5-4978-98B1-B8482320CD05}"/>
              </a:ext>
            </a:extLst>
          </p:cNvPr>
          <p:cNvSpPr/>
          <p:nvPr/>
        </p:nvSpPr>
        <p:spPr>
          <a:xfrm>
            <a:off x="4571262" y="974241"/>
            <a:ext cx="4302816" cy="218368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9879CB"/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514"/>
              </a:solidFill>
              <a:effectLst/>
              <a:uLnTx/>
              <a:uFillTx/>
              <a:latin typeface=""/>
            </a:endParaRPr>
          </a:p>
        </p:txBody>
      </p:sp>
      <p:sp>
        <p:nvSpPr>
          <p:cNvPr id="9" name="圆角矩形 90">
            <a:extLst>
              <a:ext uri="{FF2B5EF4-FFF2-40B4-BE49-F238E27FC236}">
                <a16:creationId xmlns:a16="http://schemas.microsoft.com/office/drawing/2014/main" id="{CA0943C2-4DF9-4F0F-B6A4-1D43A8B63302}"/>
              </a:ext>
            </a:extLst>
          </p:cNvPr>
          <p:cNvSpPr/>
          <p:nvPr/>
        </p:nvSpPr>
        <p:spPr>
          <a:xfrm>
            <a:off x="4567316" y="4012189"/>
            <a:ext cx="4302817" cy="2143592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9879CB"/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514"/>
              </a:solidFill>
              <a:effectLst/>
              <a:uLnTx/>
              <a:uFillTx/>
              <a:latin typeface=""/>
            </a:endParaRPr>
          </a:p>
        </p:txBody>
      </p:sp>
      <p:sp>
        <p:nvSpPr>
          <p:cNvPr id="10" name="TextBox 54">
            <a:extLst>
              <a:ext uri="{FF2B5EF4-FFF2-40B4-BE49-F238E27FC236}">
                <a16:creationId xmlns:a16="http://schemas.microsoft.com/office/drawing/2014/main" id="{4FEC99D6-1A77-4BE2-A891-4C74AB0C4525}"/>
              </a:ext>
            </a:extLst>
          </p:cNvPr>
          <p:cNvSpPr txBox="1"/>
          <p:nvPr/>
        </p:nvSpPr>
        <p:spPr>
          <a:xfrm>
            <a:off x="5103223" y="785835"/>
            <a:ext cx="3056708" cy="646331"/>
          </a:xfrm>
          <a:prstGeom prst="rect">
            <a:avLst/>
          </a:prstGeom>
          <a:solidFill>
            <a:srgbClr val="FFFFFF">
              <a:lumMod val="8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Data and Communication System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srgbClr val="000514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TextBox 55">
            <a:extLst>
              <a:ext uri="{FF2B5EF4-FFF2-40B4-BE49-F238E27FC236}">
                <a16:creationId xmlns:a16="http://schemas.microsoft.com/office/drawing/2014/main" id="{98B168F5-8D18-4065-8946-A78B4A7D6F23}"/>
              </a:ext>
            </a:extLst>
          </p:cNvPr>
          <p:cNvSpPr txBox="1"/>
          <p:nvPr/>
        </p:nvSpPr>
        <p:spPr>
          <a:xfrm>
            <a:off x="5444095" y="3770412"/>
            <a:ext cx="2707117" cy="646331"/>
          </a:xfrm>
          <a:prstGeom prst="rect">
            <a:avLst/>
          </a:prstGeom>
          <a:solidFill>
            <a:srgbClr val="FFFFFF">
              <a:lumMod val="8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Research and Forecast System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srgbClr val="000514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2" name="图片 20" descr="图1 子午工程数据中心演示大厅 - 美图看看 2.2.7">
            <a:extLst>
              <a:ext uri="{FF2B5EF4-FFF2-40B4-BE49-F238E27FC236}">
                <a16:creationId xmlns:a16="http://schemas.microsoft.com/office/drawing/2014/main" id="{92D346A0-DA7B-444E-839A-D6546C8B39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475" y="1833645"/>
            <a:ext cx="1649436" cy="101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2" descr="密云行星际闪烁监测仪50米天线.jpg - 美图看看 2.2.7">
            <a:extLst>
              <a:ext uri="{FF2B5EF4-FFF2-40B4-BE49-F238E27FC236}">
                <a16:creationId xmlns:a16="http://schemas.microsoft.com/office/drawing/2014/main" id="{BE451A67-78BD-4B12-938A-24621AB35C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10" y="5428850"/>
            <a:ext cx="1201523" cy="776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3" descr="4-北京双波长激光雷达系统接收望远镜.jpg - 美图看看 2.2.7">
            <a:extLst>
              <a:ext uri="{FF2B5EF4-FFF2-40B4-BE49-F238E27FC236}">
                <a16:creationId xmlns:a16="http://schemas.microsoft.com/office/drawing/2014/main" id="{747DA227-E03E-4E09-901E-257FD572B4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66" y="4536866"/>
            <a:ext cx="1201523" cy="762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18" descr="磁通门经纬仪新.jpg - 美图看看 2.2.7">
            <a:extLst>
              <a:ext uri="{FF2B5EF4-FFF2-40B4-BE49-F238E27FC236}">
                <a16:creationId xmlns:a16="http://schemas.microsoft.com/office/drawing/2014/main" id="{3511EA08-7649-49CD-B659-0A938CCCA0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321" y="5428849"/>
            <a:ext cx="1221645" cy="776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4" descr="IMG_0018">
            <a:extLst>
              <a:ext uri="{FF2B5EF4-FFF2-40B4-BE49-F238E27FC236}">
                <a16:creationId xmlns:a16="http://schemas.microsoft.com/office/drawing/2014/main" id="{3F55817A-6F7E-4755-932B-9C985D8B9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851" y="4536862"/>
            <a:ext cx="1186731" cy="781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DSC01906">
            <a:extLst>
              <a:ext uri="{FF2B5EF4-FFF2-40B4-BE49-F238E27FC236}">
                <a16:creationId xmlns:a16="http://schemas.microsoft.com/office/drawing/2014/main" id="{BA976256-5C5A-4B89-A559-3524955CD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88" y="2763292"/>
            <a:ext cx="1186501" cy="80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5" descr="1海南VHF雷达天线阵">
            <a:extLst>
              <a:ext uri="{FF2B5EF4-FFF2-40B4-BE49-F238E27FC236}">
                <a16:creationId xmlns:a16="http://schemas.microsoft.com/office/drawing/2014/main" id="{D8E813F2-46C8-456F-9BF5-3B7606618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39" y="2763292"/>
            <a:ext cx="1221645" cy="80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7" descr="DSC_00141">
            <a:extLst>
              <a:ext uri="{FF2B5EF4-FFF2-40B4-BE49-F238E27FC236}">
                <a16:creationId xmlns:a16="http://schemas.microsoft.com/office/drawing/2014/main" id="{7CDD3D6C-72DC-41C4-8CFD-487A065A5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65" y="3677882"/>
            <a:ext cx="1201525" cy="723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0" descr="IMG_3170">
            <a:extLst>
              <a:ext uri="{FF2B5EF4-FFF2-40B4-BE49-F238E27FC236}">
                <a16:creationId xmlns:a16="http://schemas.microsoft.com/office/drawing/2014/main" id="{A418E1E1-955E-47AA-9BF4-C12D98D73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590" y="3677884"/>
            <a:ext cx="1197990" cy="73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" descr="IMG_0010">
            <a:extLst>
              <a:ext uri="{FF2B5EF4-FFF2-40B4-BE49-F238E27FC236}">
                <a16:creationId xmlns:a16="http://schemas.microsoft.com/office/drawing/2014/main" id="{D9339011-C7AD-4C1F-8ABD-761E7287D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808" y="4794847"/>
            <a:ext cx="1810668" cy="1118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D57C9FFF-28A7-43A7-9EE2-BDE32E7490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/>
          <a:srcRect/>
          <a:stretch/>
        </p:blipFill>
        <p:spPr bwMode="auto">
          <a:xfrm>
            <a:off x="4894506" y="4794847"/>
            <a:ext cx="1836308" cy="1118854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0099CC">
                <a:gamma/>
                <a:shade val="60000"/>
                <a:invGamma/>
              </a:srgbClr>
            </a:prstShdw>
          </a:effectLst>
        </p:spPr>
      </p:pic>
      <p:sp>
        <p:nvSpPr>
          <p:cNvPr id="25" name="右箭头 104">
            <a:extLst>
              <a:ext uri="{FF2B5EF4-FFF2-40B4-BE49-F238E27FC236}">
                <a16:creationId xmlns:a16="http://schemas.microsoft.com/office/drawing/2014/main" id="{9591C5A0-16DA-45C8-B937-491BF93C55E5}"/>
              </a:ext>
            </a:extLst>
          </p:cNvPr>
          <p:cNvSpPr/>
          <p:nvPr/>
        </p:nvSpPr>
        <p:spPr>
          <a:xfrm>
            <a:off x="3575474" y="1765331"/>
            <a:ext cx="652063" cy="1060715"/>
          </a:xfrm>
          <a:prstGeom prst="rightArrow">
            <a:avLst/>
          </a:prstGeom>
          <a:solidFill>
            <a:srgbClr val="9879CB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"/>
            </a:endParaRPr>
          </a:p>
        </p:txBody>
      </p:sp>
      <p:sp>
        <p:nvSpPr>
          <p:cNvPr id="26" name="下箭头 105">
            <a:extLst>
              <a:ext uri="{FF2B5EF4-FFF2-40B4-BE49-F238E27FC236}">
                <a16:creationId xmlns:a16="http://schemas.microsoft.com/office/drawing/2014/main" id="{9A49D15D-C8E3-4EAD-BC0E-3FD1C68DBF49}"/>
              </a:ext>
            </a:extLst>
          </p:cNvPr>
          <p:cNvSpPr/>
          <p:nvPr/>
        </p:nvSpPr>
        <p:spPr>
          <a:xfrm>
            <a:off x="6197575" y="3270817"/>
            <a:ext cx="1194891" cy="451692"/>
          </a:xfrm>
          <a:prstGeom prst="downArrow">
            <a:avLst/>
          </a:prstGeom>
          <a:solidFill>
            <a:srgbClr val="A886E0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"/>
            </a:endParaRPr>
          </a:p>
        </p:txBody>
      </p:sp>
      <p:sp>
        <p:nvSpPr>
          <p:cNvPr id="27" name="左箭头 106">
            <a:extLst>
              <a:ext uri="{FF2B5EF4-FFF2-40B4-BE49-F238E27FC236}">
                <a16:creationId xmlns:a16="http://schemas.microsoft.com/office/drawing/2014/main" id="{3BCE64CF-0855-418A-A99A-B25585E27618}"/>
              </a:ext>
            </a:extLst>
          </p:cNvPr>
          <p:cNvSpPr/>
          <p:nvPr/>
        </p:nvSpPr>
        <p:spPr>
          <a:xfrm>
            <a:off x="3529123" y="4433592"/>
            <a:ext cx="615289" cy="1202144"/>
          </a:xfrm>
          <a:prstGeom prst="leftArrow">
            <a:avLst/>
          </a:prstGeom>
          <a:solidFill>
            <a:srgbClr val="A886E0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"/>
            </a:endParaRPr>
          </a:p>
        </p:txBody>
      </p:sp>
      <p:pic>
        <p:nvPicPr>
          <p:cNvPr id="29" name="Picture 34" descr="a1">
            <a:extLst>
              <a:ext uri="{FF2B5EF4-FFF2-40B4-BE49-F238E27FC236}">
                <a16:creationId xmlns:a16="http://schemas.microsoft.com/office/drawing/2014/main" id="{C8416DA6-E3A2-4EDA-AAB8-E15811E3DCE5}"/>
              </a:ext>
            </a:extLst>
          </p:cNvPr>
          <p:cNvPicPr>
            <a:picLocks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821637" y="1833644"/>
            <a:ext cx="2031325" cy="994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71">
            <a:extLst>
              <a:ext uri="{FF2B5EF4-FFF2-40B4-BE49-F238E27FC236}">
                <a16:creationId xmlns:a16="http://schemas.microsoft.com/office/drawing/2014/main" id="{7D2746BA-8DFE-456C-AAE8-C7E2168A6880}"/>
              </a:ext>
            </a:extLst>
          </p:cNvPr>
          <p:cNvSpPr txBox="1"/>
          <p:nvPr/>
        </p:nvSpPr>
        <p:spPr>
          <a:xfrm>
            <a:off x="179513" y="1602994"/>
            <a:ext cx="31432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Magnetometers,</a:t>
            </a:r>
          </a:p>
          <a:p>
            <a:pPr algn="ctr"/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Radio Detectors</a:t>
            </a:r>
          </a:p>
          <a:p>
            <a:pPr algn="ctr"/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Optical Instruments</a:t>
            </a:r>
            <a:endParaRPr lang="en-US" altLang="zh-CN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  <a:p>
            <a:pPr algn="ctr"/>
            <a:r>
              <a:rPr lang="en-US" altLang="zh-CN" dirty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87 instruments</a:t>
            </a:r>
            <a:endParaRPr lang="zh-CN" altLang="en-US" dirty="0">
              <a:solidFill>
                <a:srgbClr val="FF0000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97049" y="-93309"/>
            <a:ext cx="920996" cy="914371"/>
          </a:xfrm>
          <a:prstGeom prst="rect">
            <a:avLst/>
          </a:prstGeom>
        </p:spPr>
      </p:pic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1031C167-A4AE-4F78-9FB3-6E50D46594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942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072"/>
    </mc:Choice>
    <mc:Fallback>
      <p:transition spd="slow" advTm="33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直接连接符 21"/>
          <p:cNvCxnSpPr/>
          <p:nvPr/>
        </p:nvCxnSpPr>
        <p:spPr>
          <a:xfrm flipH="1" flipV="1">
            <a:off x="0" y="693303"/>
            <a:ext cx="9180000" cy="17979"/>
          </a:xfrm>
          <a:prstGeom prst="line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8"/>
          <p:cNvSpPr txBox="1"/>
          <p:nvPr/>
        </p:nvSpPr>
        <p:spPr>
          <a:xfrm>
            <a:off x="550" y="-2440"/>
            <a:ext cx="9143450" cy="677098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908" tIns="60955" rIns="121908" bIns="60955" rtlCol="0">
            <a:spAutoFit/>
          </a:bodyPr>
          <a:lstStyle/>
          <a:p>
            <a:r>
              <a:rPr lang="zh-CN" altLang="en-US" sz="3600" b="1" spc="1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    </a:t>
            </a:r>
            <a:r>
              <a:rPr lang="en-US" altLang="zh-CN" sz="3600" b="1" spc="1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Research Progress </a:t>
            </a:r>
            <a:r>
              <a:rPr lang="en-US" altLang="zh-CN" sz="2800" b="1" spc="1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of operation of CMP-I</a:t>
            </a:r>
            <a:endParaRPr lang="zh-CN" altLang="en-US" sz="2800" b="1" spc="100" dirty="0"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7049" y="-93309"/>
            <a:ext cx="920996" cy="914371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615462" y="812864"/>
            <a:ext cx="8071338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2012 to 2021, more than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 papers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were published.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Nature Physics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Nature Communications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PNAS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JGR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Space Weather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Ann. </a:t>
            </a:r>
            <a:r>
              <a:rPr lang="en-US" altLang="zh-C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Geophy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Science China</a:t>
            </a:r>
          </a:p>
        </p:txBody>
      </p:sp>
      <p:pic>
        <p:nvPicPr>
          <p:cNvPr id="25" name="图片 10" descr="封面文章.png"/>
          <p:cNvPicPr>
            <a:picLocks noChangeAspect="1"/>
          </p:cNvPicPr>
          <p:nvPr/>
        </p:nvPicPr>
        <p:blipFill>
          <a:blip r:embed="rId6" cstate="print"/>
          <a:srcRect l="28737" t="5901" r="29526" b="5901"/>
          <a:stretch>
            <a:fillRect/>
          </a:stretch>
        </p:blipFill>
        <p:spPr bwMode="auto">
          <a:xfrm>
            <a:off x="7409619" y="1538318"/>
            <a:ext cx="1114890" cy="1418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 cstate="print"/>
          <a:srcRect l="4401" t="2985" r="7571" b="3731"/>
          <a:stretch>
            <a:fillRect/>
          </a:stretch>
        </p:blipFill>
        <p:spPr bwMode="auto">
          <a:xfrm>
            <a:off x="5836196" y="1488692"/>
            <a:ext cx="1069564" cy="14761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" name="Picture 4" descr="H:\Jgrbcover.jpeg"/>
          <p:cNvPicPr>
            <a:picLocks noChangeAspect="1" noChangeArrowheads="1"/>
          </p:cNvPicPr>
          <p:nvPr/>
        </p:nvPicPr>
        <p:blipFill rotWithShape="1">
          <a:blip r:embed="rId8" cstate="print"/>
          <a:srcRect l="14591" t="10336" b="14011"/>
          <a:stretch/>
        </p:blipFill>
        <p:spPr bwMode="auto">
          <a:xfrm>
            <a:off x="4119196" y="1492247"/>
            <a:ext cx="1133143" cy="14855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12" name="图表 11">
            <a:extLst>
              <a:ext uri="{FF2B5EF4-FFF2-40B4-BE49-F238E27FC236}">
                <a16:creationId xmlns:a16="http://schemas.microsoft.com/office/drawing/2014/main" id="{854956BB-2A26-47A8-8B16-11C322C300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3153632"/>
              </p:ext>
            </p:extLst>
          </p:nvPr>
        </p:nvGraphicFramePr>
        <p:xfrm>
          <a:off x="525948" y="3855065"/>
          <a:ext cx="7910696" cy="25922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C03F8B4E-0E7D-479E-9010-7793F65175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358779"/>
      </p:ext>
    </p:extLst>
  </p:cSld>
  <p:clrMapOvr>
    <a:masterClrMapping/>
  </p:clrMapOvr>
  <p:transition spd="slow" advTm="223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8"/>
          <p:cNvSpPr txBox="1"/>
          <p:nvPr/>
        </p:nvSpPr>
        <p:spPr>
          <a:xfrm>
            <a:off x="550" y="-2440"/>
            <a:ext cx="9143450" cy="677098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908" tIns="60955" rIns="121908" bIns="60955" rtlCol="0">
            <a:spAutoFit/>
          </a:bodyPr>
          <a:lstStyle/>
          <a:p>
            <a:r>
              <a:rPr lang="zh-CN" altLang="en-US" sz="3600" b="1" spc="1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    </a:t>
            </a:r>
            <a:r>
              <a:rPr lang="en-US" altLang="zh-CN" sz="3600" b="1" spc="1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Research Progress </a:t>
            </a:r>
            <a:r>
              <a:rPr lang="en-US" altLang="zh-CN" sz="2800" b="1" spc="1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of operation of CMP-I</a:t>
            </a:r>
            <a:endParaRPr lang="zh-CN" altLang="en-US" sz="2800" b="1" spc="100" dirty="0"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22" name="直接连接符 21"/>
          <p:cNvCxnSpPr/>
          <p:nvPr/>
        </p:nvCxnSpPr>
        <p:spPr>
          <a:xfrm flipH="1" flipV="1">
            <a:off x="0" y="693303"/>
            <a:ext cx="9180000" cy="17979"/>
          </a:xfrm>
          <a:prstGeom prst="line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7049" y="-93309"/>
            <a:ext cx="920996" cy="914371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43227" y="805536"/>
            <a:ext cx="87871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1066800">
              <a:spcBef>
                <a:spcPct val="0"/>
              </a:spcBef>
              <a:spcAft>
                <a:spcPts val="1800"/>
              </a:spcAft>
              <a:buSzPct val="100000"/>
              <a:buFont typeface="Wingdings" panose="05000000000000000000" pitchFamily="2" charset="2"/>
              <a:buChar char="n"/>
            </a:pP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Disturbance propagation and evolution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94123" y="1242489"/>
            <a:ext cx="2467162" cy="1599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8" cstate="print"/>
          <a:srcRect l="6311" b="49032"/>
          <a:stretch/>
        </p:blipFill>
        <p:spPr bwMode="auto">
          <a:xfrm>
            <a:off x="2605602" y="3226492"/>
            <a:ext cx="1920122" cy="1363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" name="文本框 33"/>
          <p:cNvSpPr txBox="1"/>
          <p:nvPr/>
        </p:nvSpPr>
        <p:spPr>
          <a:xfrm>
            <a:off x="469452" y="1294642"/>
            <a:ext cx="2136149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900"/>
              </a:spcBef>
            </a:pP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Unusual northward propagation of large-scale TID.</a:t>
            </a:r>
          </a:p>
          <a:p>
            <a:pPr>
              <a:spcBef>
                <a:spcPts val="1800"/>
              </a:spcBef>
            </a:pPr>
            <a:r>
              <a:rPr lang="en-US" altLang="zh-CN" sz="14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F. Ding, Ann. G.,  2013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469452" y="3243576"/>
            <a:ext cx="2043578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 sodium (Na) layer in low thermosphere observed by 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Lidar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1800"/>
              </a:spcBef>
            </a:pPr>
            <a:r>
              <a:rPr lang="en-US" altLang="zh-CN" sz="1400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Jihong</a:t>
            </a:r>
            <a:r>
              <a:rPr lang="en-US" altLang="zh-CN" sz="14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Wang, GRL, 2012</a:t>
            </a:r>
          </a:p>
        </p:txBody>
      </p:sp>
      <p:sp>
        <p:nvSpPr>
          <p:cNvPr id="39" name="任意多边形 38"/>
          <p:cNvSpPr/>
          <p:nvPr/>
        </p:nvSpPr>
        <p:spPr>
          <a:xfrm>
            <a:off x="3212790" y="1930724"/>
            <a:ext cx="976836" cy="646089"/>
          </a:xfrm>
          <a:custGeom>
            <a:avLst/>
            <a:gdLst>
              <a:gd name="connsiteX0" fmla="*/ 0 w 1440180"/>
              <a:gd name="connsiteY0" fmla="*/ 0 h 1059180"/>
              <a:gd name="connsiteX1" fmla="*/ 396240 w 1440180"/>
              <a:gd name="connsiteY1" fmla="*/ 533400 h 1059180"/>
              <a:gd name="connsiteX2" fmla="*/ 868680 w 1440180"/>
              <a:gd name="connsiteY2" fmla="*/ 891540 h 1059180"/>
              <a:gd name="connsiteX3" fmla="*/ 1440180 w 1440180"/>
              <a:gd name="connsiteY3" fmla="*/ 1059180 h 1059180"/>
              <a:gd name="connsiteX4" fmla="*/ 1440180 w 1440180"/>
              <a:gd name="connsiteY4" fmla="*/ 1059180 h 1059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0180" h="1059180">
                <a:moveTo>
                  <a:pt x="0" y="0"/>
                </a:moveTo>
                <a:cubicBezTo>
                  <a:pt x="125730" y="192405"/>
                  <a:pt x="251460" y="384810"/>
                  <a:pt x="396240" y="533400"/>
                </a:cubicBezTo>
                <a:cubicBezTo>
                  <a:pt x="541020" y="681990"/>
                  <a:pt x="694690" y="803910"/>
                  <a:pt x="868680" y="891540"/>
                </a:cubicBezTo>
                <a:cubicBezTo>
                  <a:pt x="1042670" y="979170"/>
                  <a:pt x="1440180" y="1059180"/>
                  <a:pt x="1440180" y="1059180"/>
                </a:cubicBezTo>
                <a:lnTo>
                  <a:pt x="1440180" y="1059180"/>
                </a:lnTo>
              </a:path>
            </a:pathLst>
          </a:cu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任意多边形 39"/>
          <p:cNvSpPr/>
          <p:nvPr/>
        </p:nvSpPr>
        <p:spPr>
          <a:xfrm>
            <a:off x="3363286" y="1678310"/>
            <a:ext cx="976836" cy="646089"/>
          </a:xfrm>
          <a:custGeom>
            <a:avLst/>
            <a:gdLst>
              <a:gd name="connsiteX0" fmla="*/ 0 w 1440180"/>
              <a:gd name="connsiteY0" fmla="*/ 0 h 1059180"/>
              <a:gd name="connsiteX1" fmla="*/ 396240 w 1440180"/>
              <a:gd name="connsiteY1" fmla="*/ 533400 h 1059180"/>
              <a:gd name="connsiteX2" fmla="*/ 868680 w 1440180"/>
              <a:gd name="connsiteY2" fmla="*/ 891540 h 1059180"/>
              <a:gd name="connsiteX3" fmla="*/ 1440180 w 1440180"/>
              <a:gd name="connsiteY3" fmla="*/ 1059180 h 1059180"/>
              <a:gd name="connsiteX4" fmla="*/ 1440180 w 1440180"/>
              <a:gd name="connsiteY4" fmla="*/ 1059180 h 1059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0180" h="1059180">
                <a:moveTo>
                  <a:pt x="0" y="0"/>
                </a:moveTo>
                <a:cubicBezTo>
                  <a:pt x="125730" y="192405"/>
                  <a:pt x="251460" y="384810"/>
                  <a:pt x="396240" y="533400"/>
                </a:cubicBezTo>
                <a:cubicBezTo>
                  <a:pt x="541020" y="681990"/>
                  <a:pt x="694690" y="803910"/>
                  <a:pt x="868680" y="891540"/>
                </a:cubicBezTo>
                <a:cubicBezTo>
                  <a:pt x="1042670" y="979170"/>
                  <a:pt x="1440180" y="1059180"/>
                  <a:pt x="1440180" y="1059180"/>
                </a:cubicBezTo>
                <a:lnTo>
                  <a:pt x="1440180" y="1059180"/>
                </a:lnTo>
              </a:path>
            </a:pathLst>
          </a:cu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任意多边形 40"/>
          <p:cNvSpPr/>
          <p:nvPr/>
        </p:nvSpPr>
        <p:spPr>
          <a:xfrm>
            <a:off x="3497612" y="1430658"/>
            <a:ext cx="976836" cy="646089"/>
          </a:xfrm>
          <a:custGeom>
            <a:avLst/>
            <a:gdLst>
              <a:gd name="connsiteX0" fmla="*/ 0 w 1440180"/>
              <a:gd name="connsiteY0" fmla="*/ 0 h 1059180"/>
              <a:gd name="connsiteX1" fmla="*/ 396240 w 1440180"/>
              <a:gd name="connsiteY1" fmla="*/ 533400 h 1059180"/>
              <a:gd name="connsiteX2" fmla="*/ 868680 w 1440180"/>
              <a:gd name="connsiteY2" fmla="*/ 891540 h 1059180"/>
              <a:gd name="connsiteX3" fmla="*/ 1440180 w 1440180"/>
              <a:gd name="connsiteY3" fmla="*/ 1059180 h 1059180"/>
              <a:gd name="connsiteX4" fmla="*/ 1440180 w 1440180"/>
              <a:gd name="connsiteY4" fmla="*/ 1059180 h 1059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0180" h="1059180">
                <a:moveTo>
                  <a:pt x="0" y="0"/>
                </a:moveTo>
                <a:cubicBezTo>
                  <a:pt x="125730" y="192405"/>
                  <a:pt x="251460" y="384810"/>
                  <a:pt x="396240" y="533400"/>
                </a:cubicBezTo>
                <a:cubicBezTo>
                  <a:pt x="541020" y="681990"/>
                  <a:pt x="694690" y="803910"/>
                  <a:pt x="868680" y="891540"/>
                </a:cubicBezTo>
                <a:cubicBezTo>
                  <a:pt x="1042670" y="979170"/>
                  <a:pt x="1440180" y="1059180"/>
                  <a:pt x="1440180" y="1059180"/>
                </a:cubicBezTo>
                <a:lnTo>
                  <a:pt x="1440180" y="1059180"/>
                </a:lnTo>
              </a:path>
            </a:pathLst>
          </a:cu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2" name="直接箭头连接符 41"/>
          <p:cNvCxnSpPr/>
          <p:nvPr/>
        </p:nvCxnSpPr>
        <p:spPr>
          <a:xfrm flipV="1">
            <a:off x="3427104" y="1520580"/>
            <a:ext cx="785818" cy="85725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4698813" y="3227624"/>
            <a:ext cx="2353896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900"/>
              </a:spcBef>
            </a:pP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Ionosphere irregularities large than 150km observed by a airglow imager.</a:t>
            </a:r>
          </a:p>
          <a:p>
            <a:pPr>
              <a:spcBef>
                <a:spcPts val="1800"/>
              </a:spcBef>
            </a:pPr>
            <a:r>
              <a:rPr lang="en-US" altLang="zh-CN" sz="1400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Longchang</a:t>
            </a:r>
            <a:r>
              <a:rPr lang="en-US" altLang="zh-CN" sz="14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Sun, JGR, 2015</a:t>
            </a:r>
          </a:p>
        </p:txBody>
      </p:sp>
      <p:pic>
        <p:nvPicPr>
          <p:cNvPr id="27" name="Picture 6"/>
          <p:cNvPicPr>
            <a:picLocks noChangeAspect="1" noChangeArrowheads="1"/>
          </p:cNvPicPr>
          <p:nvPr/>
        </p:nvPicPr>
        <p:blipFill rotWithShape="1">
          <a:blip r:embed="rId9" cstate="print"/>
          <a:srcRect l="7570" b="9669"/>
          <a:stretch/>
        </p:blipFill>
        <p:spPr bwMode="auto">
          <a:xfrm>
            <a:off x="7316198" y="3075556"/>
            <a:ext cx="1691074" cy="1514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文本框 36"/>
          <p:cNvSpPr txBox="1"/>
          <p:nvPr/>
        </p:nvSpPr>
        <p:spPr>
          <a:xfrm>
            <a:off x="467682" y="5039412"/>
            <a:ext cx="2395159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Coupling between 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plasmasphere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and ionosphere during storm.</a:t>
            </a:r>
          </a:p>
          <a:p>
            <a:pPr>
              <a:spcBef>
                <a:spcPts val="1800"/>
              </a:spcBef>
            </a:pPr>
            <a:r>
              <a:rPr lang="en-US" altLang="zh-CN" sz="14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Chi Wang, JGR, 2012</a:t>
            </a: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10" cstate="print"/>
          <a:srcRect l="9689"/>
          <a:stretch/>
        </p:blipFill>
        <p:spPr bwMode="auto">
          <a:xfrm>
            <a:off x="2820111" y="5026708"/>
            <a:ext cx="1716679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" name="Picture 4" descr="E:\Project Meridian\子午研究进展2017&amp;图\图 8 2011年日本大地震期间的地震波和电离层多普勒频移数据（Hao et al., 2012）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48631" y="4956349"/>
            <a:ext cx="2473466" cy="1464680"/>
          </a:xfrm>
          <a:prstGeom prst="rect">
            <a:avLst/>
          </a:prstGeom>
          <a:noFill/>
        </p:spPr>
      </p:pic>
      <p:sp>
        <p:nvSpPr>
          <p:cNvPr id="44" name="文本框 43"/>
          <p:cNvSpPr txBox="1"/>
          <p:nvPr/>
        </p:nvSpPr>
        <p:spPr>
          <a:xfrm>
            <a:off x="4698814" y="4830396"/>
            <a:ext cx="1982573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900"/>
              </a:spcBef>
            </a:pP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Perturbations in ionosphere over China after the earthquake of Japan in 2011.</a:t>
            </a:r>
          </a:p>
          <a:p>
            <a:pPr>
              <a:spcBef>
                <a:spcPts val="900"/>
              </a:spcBef>
            </a:pPr>
            <a:r>
              <a:rPr lang="en-US" altLang="zh-CN" sz="16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Y</a:t>
            </a:r>
            <a:r>
              <a:rPr lang="en-US" altLang="zh-CN" sz="14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Q. </a:t>
            </a:r>
            <a:r>
              <a:rPr lang="en-US" altLang="zh-CN" sz="1400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Hao</a:t>
            </a:r>
            <a:r>
              <a:rPr lang="en-US" altLang="zh-CN" sz="14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JGR, 2012</a:t>
            </a:r>
          </a:p>
        </p:txBody>
      </p:sp>
      <p:sp>
        <p:nvSpPr>
          <p:cNvPr id="45" name="矩形 44"/>
          <p:cNvSpPr/>
          <p:nvPr/>
        </p:nvSpPr>
        <p:spPr>
          <a:xfrm>
            <a:off x="141799" y="2786736"/>
            <a:ext cx="87871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1066800">
              <a:spcBef>
                <a:spcPct val="0"/>
              </a:spcBef>
              <a:spcAft>
                <a:spcPts val="1800"/>
              </a:spcAft>
              <a:buSzPct val="100000"/>
              <a:buFont typeface="Wingdings" panose="05000000000000000000" pitchFamily="2" charset="2"/>
              <a:buChar char="n"/>
            </a:pP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Regional characteristics near 120°E meridian line</a:t>
            </a:r>
          </a:p>
        </p:txBody>
      </p:sp>
      <p:sp>
        <p:nvSpPr>
          <p:cNvPr id="46" name="矩形 45"/>
          <p:cNvSpPr/>
          <p:nvPr/>
        </p:nvSpPr>
        <p:spPr>
          <a:xfrm>
            <a:off x="148919" y="4631205"/>
            <a:ext cx="87871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1066800">
              <a:spcBef>
                <a:spcPts val="600"/>
              </a:spcBef>
              <a:spcAft>
                <a:spcPts val="1800"/>
              </a:spcAft>
              <a:buSzPct val="100000"/>
              <a:buFont typeface="Wingdings" pitchFamily="2" charset="2"/>
              <a:buChar char="n"/>
            </a:pP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Coupling between different spheres</a:t>
            </a:r>
            <a:endParaRPr lang="en-US" altLang="zh-CN" sz="1600" b="1" dirty="0">
              <a:solidFill>
                <a:srgbClr val="4349E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7" name="图片 46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0" t="10734" r="21627" b="17067"/>
          <a:stretch/>
        </p:blipFill>
        <p:spPr bwMode="auto">
          <a:xfrm>
            <a:off x="6819548" y="1158681"/>
            <a:ext cx="2182239" cy="171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文本框 47"/>
          <p:cNvSpPr txBox="1"/>
          <p:nvPr/>
        </p:nvSpPr>
        <p:spPr>
          <a:xfrm>
            <a:off x="4806527" y="1207552"/>
            <a:ext cx="2013022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900"/>
              </a:spcBef>
            </a:pPr>
            <a:r>
              <a:rPr lang="en-US" altLang="zh-CN" sz="1600" dirty="0"/>
              <a:t>Long distance propagation of GW over 1000 km 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observed  by airglow image network.</a:t>
            </a:r>
          </a:p>
          <a:p>
            <a:pPr>
              <a:spcBef>
                <a:spcPts val="1800"/>
              </a:spcBef>
            </a:pPr>
            <a:r>
              <a:rPr lang="en-US" altLang="zh-CN" sz="1400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Jiyao</a:t>
            </a:r>
            <a:r>
              <a:rPr lang="en-US" altLang="zh-CN" sz="14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Xu, JGR,  2015</a:t>
            </a:r>
          </a:p>
        </p:txBody>
      </p:sp>
      <p:pic>
        <p:nvPicPr>
          <p:cNvPr id="9" name="音频 8">
            <a:hlinkClick r:id="" action="ppaction://media"/>
            <a:extLst>
              <a:ext uri="{FF2B5EF4-FFF2-40B4-BE49-F238E27FC236}">
                <a16:creationId xmlns:a16="http://schemas.microsoft.com/office/drawing/2014/main" id="{3FC6079A-0035-4936-8D25-637D5EB4FBE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659272"/>
      </p:ext>
    </p:extLst>
  </p:cSld>
  <p:clrMapOvr>
    <a:masterClrMapping/>
  </p:clrMapOvr>
  <p:transition spd="slow" advTm="758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7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19.2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18696</TotalTime>
  <Words>1375</Words>
  <Application>Microsoft Office PowerPoint</Application>
  <PresentationFormat>全屏显示(4:3)</PresentationFormat>
  <Paragraphs>281</Paragraphs>
  <Slides>21</Slides>
  <Notes>18</Notes>
  <HiddenSlides>0</HiddenSlides>
  <MMClips>22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3" baseType="lpstr">
      <vt:lpstr>Arial Unicode MS</vt:lpstr>
      <vt:lpstr>黑体</vt:lpstr>
      <vt:lpstr>华文行楷</vt:lpstr>
      <vt:lpstr>隶书</vt:lpstr>
      <vt:lpstr>宋体</vt:lpstr>
      <vt:lpstr>Microsoft YaHei</vt:lpstr>
      <vt:lpstr>Microsoft YaHei</vt:lpstr>
      <vt:lpstr>Arial</vt:lpstr>
      <vt:lpstr>Calibri</vt:lpstr>
      <vt:lpstr>Times New Roman</vt:lpstr>
      <vt:lpstr>Wingdings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yaoyuan</dc:creator>
  <cp:lastModifiedBy>admin</cp:lastModifiedBy>
  <cp:revision>734</cp:revision>
  <cp:lastPrinted>2017-11-15T02:06:59Z</cp:lastPrinted>
  <dcterms:created xsi:type="dcterms:W3CDTF">2017-09-15T06:16:23Z</dcterms:created>
  <dcterms:modified xsi:type="dcterms:W3CDTF">2021-10-19T09:13:36Z</dcterms:modified>
</cp:coreProperties>
</file>