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Default Extension="emf" ContentType="image/x-emf"/>
  <Override PartName="/ppt/notesSlides/notesSlide17.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7" r:id="rId2"/>
    <p:sldId id="258" r:id="rId3"/>
    <p:sldId id="259" r:id="rId4"/>
    <p:sldId id="287" r:id="rId5"/>
    <p:sldId id="260" r:id="rId6"/>
    <p:sldId id="289" r:id="rId7"/>
    <p:sldId id="290" r:id="rId8"/>
    <p:sldId id="294" r:id="rId9"/>
    <p:sldId id="288" r:id="rId10"/>
    <p:sldId id="261" r:id="rId11"/>
    <p:sldId id="262" r:id="rId12"/>
    <p:sldId id="263" r:id="rId13"/>
    <p:sldId id="264" r:id="rId14"/>
    <p:sldId id="265" r:id="rId15"/>
    <p:sldId id="266" r:id="rId16"/>
    <p:sldId id="268" r:id="rId17"/>
    <p:sldId id="269" r:id="rId18"/>
    <p:sldId id="270" r:id="rId19"/>
    <p:sldId id="271" r:id="rId20"/>
    <p:sldId id="293" r:id="rId21"/>
    <p:sldId id="273"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0000FF"/>
    <a:srgbClr val="1EF2FA"/>
    <a:srgbClr val="FF9900"/>
    <a:srgbClr val="E3E0A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7" autoAdjust="0"/>
    <p:restoredTop sz="87916" autoAdjust="0"/>
  </p:normalViewPr>
  <p:slideViewPr>
    <p:cSldViewPr snapToGrid="0">
      <p:cViewPr>
        <p:scale>
          <a:sx n="66" d="100"/>
          <a:sy n="66" d="100"/>
        </p:scale>
        <p:origin x="-858" y="-6"/>
      </p:cViewPr>
      <p:guideLst>
        <p:guide orient="horz" pos="2160"/>
        <p:guide pos="3840"/>
      </p:guideLst>
    </p:cSldViewPr>
  </p:slideViewPr>
  <p:notesTextViewPr>
    <p:cViewPr>
      <p:scale>
        <a:sx n="1" d="1"/>
        <a:sy n="1" d="1"/>
      </p:scale>
      <p:origin x="0" y="0"/>
    </p:cViewPr>
  </p:notesTextViewPr>
  <p:sorterViewPr>
    <p:cViewPr>
      <p:scale>
        <a:sx n="66" d="100"/>
        <a:sy n="66" d="100"/>
      </p:scale>
      <p:origin x="0" y="66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8B6C7D-2086-4DD7-9AB1-D0E7AA415A72}" type="datetimeFigureOut">
              <a:rPr lang="zh-CN" altLang="en-US" smtClean="0"/>
              <a:pPr/>
              <a:t>2021/10/29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81031B-4982-4F8F-8BD2-96D4609A4C2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181031B-4982-4F8F-8BD2-96D4609A4C23}" type="slidenum">
              <a:rPr lang="zh-CN" altLang="en-US" smtClean="0"/>
              <a:pPr/>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pic>
        <p:nvPicPr>
          <p:cNvPr id="7" name="图片 6" descr="用户大会_01"/>
          <p:cNvPicPr>
            <a:picLocks noChangeAspect="1"/>
          </p:cNvPicPr>
          <p:nvPr userDrawn="1"/>
        </p:nvPicPr>
        <p:blipFill>
          <a:blip r:embed="rId2"/>
          <a:stretch>
            <a:fillRect/>
          </a:stretch>
        </p:blipFill>
        <p:spPr>
          <a:xfrm>
            <a:off x="0" y="0"/>
            <a:ext cx="12192000" cy="136525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2021/10/29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audio" Target="../media/audio10.wav"/><Relationship Id="rId6" Type="http://schemas.openxmlformats.org/officeDocument/2006/relationships/image" Target="../media/image14.jpe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13.emf"/><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audio" Target="../media/audio11.wav"/><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2.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3.wav"/><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4.wav"/><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5.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audio" Target="../media/audio16.wav"/><Relationship Id="rId6" Type="http://schemas.openxmlformats.org/officeDocument/2006/relationships/image" Target="../media/image28.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27.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audio" Target="../media/audio17.wav"/><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image" Target="../media/image32.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7.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audio" Target="../media/audio18.wav"/><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9.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20.wav"/><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21.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4.wav"/><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6.wav"/><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audio" Target="../media/audio7.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audio" Target="../media/audio8.wav"/><Relationship Id="rId5" Type="http://schemas.openxmlformats.org/officeDocument/2006/relationships/image" Target="../media/image4.png"/><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media/audio9.wav"/><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sp>
        <p:nvSpPr>
          <p:cNvPr id="4" name="标题 15"/>
          <p:cNvSpPr>
            <a:spLocks noGrp="1"/>
          </p:cNvSpPr>
          <p:nvPr>
            <p:ph type="ctrTitle"/>
          </p:nvPr>
        </p:nvSpPr>
        <p:spPr>
          <a:xfrm>
            <a:off x="0" y="1422400"/>
            <a:ext cx="12192000" cy="1171576"/>
          </a:xfrm>
        </p:spPr>
        <p:txBody>
          <a:bodyPr>
            <a:noAutofit/>
          </a:bodyPr>
          <a:lstStyle/>
          <a:p>
            <a:r>
              <a:rPr lang="en-US" sz="3600" b="1" dirty="0" smtClean="0">
                <a:solidFill>
                  <a:srgbClr val="0000FF"/>
                </a:solidFill>
                <a:latin typeface="Times New Roman" pitchFamily="18" charset="0"/>
                <a:cs typeface="Times New Roman" pitchFamily="18" charset="0"/>
              </a:rPr>
              <a:t>Characteristics of lightning activity detected by FY-4A Lightning Mapping Imager (LMI)</a:t>
            </a:r>
            <a:endParaRPr lang="zh-CN" altLang="en-US" sz="3600" dirty="0">
              <a:solidFill>
                <a:srgbClr val="0000FF"/>
              </a:solidFill>
              <a:latin typeface="Times New Roman" pitchFamily="18" charset="0"/>
              <a:cs typeface="Times New Roman" pitchFamily="18" charset="0"/>
            </a:endParaRPr>
          </a:p>
        </p:txBody>
      </p:sp>
      <p:sp>
        <p:nvSpPr>
          <p:cNvPr id="5" name="Rectangle 3"/>
          <p:cNvSpPr>
            <a:spLocks noGrp="1" noChangeArrowheads="1"/>
          </p:cNvSpPr>
          <p:nvPr>
            <p:ph type="subTitle" idx="1"/>
          </p:nvPr>
        </p:nvSpPr>
        <p:spPr>
          <a:xfrm>
            <a:off x="355600" y="4584700"/>
            <a:ext cx="11341100" cy="1612900"/>
          </a:xfrm>
        </p:spPr>
        <p:txBody>
          <a:bodyPr>
            <a:noAutofit/>
          </a:bodyPr>
          <a:lstStyle/>
          <a:p>
            <a:pPr marL="385763" indent="-385763">
              <a:lnSpc>
                <a:spcPct val="110000"/>
              </a:lnSpc>
              <a:spcBef>
                <a:spcPct val="0"/>
              </a:spcBef>
            </a:pPr>
            <a:r>
              <a:rPr lang="en-US" altLang="zh-CN" sz="1800" b="1" dirty="0" err="1" smtClean="0">
                <a:solidFill>
                  <a:srgbClr val="C00000"/>
                </a:solidFill>
                <a:latin typeface="Times New Roman" pitchFamily="18" charset="0"/>
                <a:ea typeface="+mj-ea"/>
                <a:cs typeface="Times New Roman" pitchFamily="18" charset="0"/>
              </a:rPr>
              <a:t>Dongjie</a:t>
            </a:r>
            <a:r>
              <a:rPr lang="en-US" altLang="zh-CN" sz="1800" b="1" dirty="0" smtClean="0">
                <a:solidFill>
                  <a:srgbClr val="C00000"/>
                </a:solidFill>
                <a:latin typeface="Times New Roman" pitchFamily="18" charset="0"/>
                <a:ea typeface="+mj-ea"/>
                <a:cs typeface="Times New Roman" pitchFamily="18" charset="0"/>
              </a:rPr>
              <a:t> Cao</a:t>
            </a:r>
            <a:r>
              <a:rPr lang="en-US" altLang="zh-CN" sz="1800" b="1" baseline="30000" dirty="0" smtClean="0">
                <a:solidFill>
                  <a:srgbClr val="C00000"/>
                </a:solidFill>
                <a:latin typeface="Times New Roman" pitchFamily="18" charset="0"/>
                <a:ea typeface="+mj-ea"/>
                <a:cs typeface="Times New Roman" pitchFamily="18" charset="0"/>
              </a:rPr>
              <a:t>1</a:t>
            </a:r>
            <a:r>
              <a:rPr lang="en-US" altLang="zh-CN" sz="1800" b="1" dirty="0" smtClean="0">
                <a:solidFill>
                  <a:srgbClr val="0070C0"/>
                </a:solidFill>
                <a:latin typeface="Times New Roman" pitchFamily="18" charset="0"/>
                <a:ea typeface="+mj-ea"/>
                <a:cs typeface="Times New Roman" pitchFamily="18" charset="0"/>
              </a:rPr>
              <a:t>, </a:t>
            </a:r>
            <a:r>
              <a:rPr lang="en-US" altLang="zh-CN" sz="1800" b="1" dirty="0" err="1" smtClean="0">
                <a:solidFill>
                  <a:srgbClr val="0070C0"/>
                </a:solidFill>
                <a:latin typeface="Times New Roman" pitchFamily="18" charset="0"/>
                <a:ea typeface="+mj-ea"/>
                <a:cs typeface="Times New Roman" pitchFamily="18" charset="0"/>
              </a:rPr>
              <a:t>Feng</a:t>
            </a:r>
            <a:r>
              <a:rPr lang="en-US" altLang="zh-CN" sz="1800" b="1" dirty="0" smtClean="0">
                <a:solidFill>
                  <a:srgbClr val="0070C0"/>
                </a:solidFill>
                <a:latin typeface="Times New Roman" pitchFamily="18" charset="0"/>
                <a:ea typeface="+mj-ea"/>
                <a:cs typeface="Times New Roman" pitchFamily="18" charset="0"/>
              </a:rPr>
              <a:t> Lu</a:t>
            </a:r>
            <a:r>
              <a:rPr lang="en-US" altLang="zh-CN" sz="1800" b="1" baseline="30000" dirty="0" smtClean="0">
                <a:solidFill>
                  <a:srgbClr val="0070C0"/>
                </a:solidFill>
                <a:latin typeface="Times New Roman" pitchFamily="18" charset="0"/>
                <a:ea typeface="+mj-ea"/>
                <a:cs typeface="Times New Roman" pitchFamily="18" charset="0"/>
              </a:rPr>
              <a:t>1</a:t>
            </a:r>
            <a:r>
              <a:rPr lang="en-US" altLang="zh-CN" sz="1800" b="1" dirty="0" smtClean="0">
                <a:solidFill>
                  <a:srgbClr val="0070C0"/>
                </a:solidFill>
                <a:latin typeface="Times New Roman" pitchFamily="18" charset="0"/>
                <a:ea typeface="+mj-ea"/>
                <a:cs typeface="Times New Roman" pitchFamily="18" charset="0"/>
              </a:rPr>
              <a:t>, </a:t>
            </a:r>
            <a:r>
              <a:rPr lang="en-US" altLang="zh-CN" sz="1800" b="1" dirty="0" err="1" smtClean="0">
                <a:solidFill>
                  <a:srgbClr val="0070C0"/>
                </a:solidFill>
                <a:latin typeface="Times New Roman" pitchFamily="18" charset="0"/>
                <a:ea typeface="+mj-ea"/>
                <a:cs typeface="Times New Roman" pitchFamily="18" charset="0"/>
              </a:rPr>
              <a:t>Xiaohu</a:t>
            </a:r>
            <a:r>
              <a:rPr lang="en-US" altLang="zh-CN" sz="1800" b="1" dirty="0" smtClean="0">
                <a:solidFill>
                  <a:srgbClr val="0070C0"/>
                </a:solidFill>
                <a:latin typeface="Times New Roman" pitchFamily="18" charset="0"/>
                <a:ea typeface="+mj-ea"/>
                <a:cs typeface="Times New Roman" pitchFamily="18" charset="0"/>
              </a:rPr>
              <a:t> Zhang</a:t>
            </a:r>
            <a:r>
              <a:rPr lang="en-US" altLang="zh-CN" sz="1800" b="1" baseline="30000" dirty="0" smtClean="0">
                <a:solidFill>
                  <a:srgbClr val="0070C0"/>
                </a:solidFill>
                <a:latin typeface="Times New Roman" pitchFamily="18" charset="0"/>
                <a:cs typeface="Times New Roman" pitchFamily="18" charset="0"/>
              </a:rPr>
              <a:t>1</a:t>
            </a:r>
            <a:r>
              <a:rPr lang="en-US" altLang="zh-CN" sz="1800" b="1" dirty="0" smtClean="0">
                <a:solidFill>
                  <a:srgbClr val="0070C0"/>
                </a:solidFill>
                <a:latin typeface="Times New Roman" pitchFamily="18" charset="0"/>
                <a:ea typeface="+mj-ea"/>
                <a:cs typeface="Times New Roman" pitchFamily="18" charset="0"/>
              </a:rPr>
              <a:t>, and Jing Yang</a:t>
            </a:r>
            <a:r>
              <a:rPr lang="en-US" altLang="zh-CN" sz="1800" b="1" baseline="30000" dirty="0" smtClean="0">
                <a:solidFill>
                  <a:srgbClr val="0070C0"/>
                </a:solidFill>
                <a:latin typeface="Times New Roman" pitchFamily="18" charset="0"/>
                <a:ea typeface="+mj-ea"/>
                <a:cs typeface="Times New Roman" pitchFamily="18" charset="0"/>
              </a:rPr>
              <a:t>2</a:t>
            </a:r>
          </a:p>
          <a:p>
            <a:pPr marL="385763" indent="-385763">
              <a:lnSpc>
                <a:spcPct val="110000"/>
              </a:lnSpc>
              <a:spcBef>
                <a:spcPct val="0"/>
              </a:spcBef>
            </a:pPr>
            <a:endParaRPr lang="en-US" altLang="zh-CN" sz="1800" b="1" dirty="0" smtClean="0">
              <a:solidFill>
                <a:srgbClr val="0070C0"/>
              </a:solidFill>
              <a:latin typeface="Times New Roman" pitchFamily="18" charset="0"/>
              <a:ea typeface="+mj-ea"/>
              <a:cs typeface="Times New Roman" pitchFamily="18" charset="0"/>
            </a:endParaRPr>
          </a:p>
          <a:p>
            <a:pPr>
              <a:lnSpc>
                <a:spcPct val="110000"/>
              </a:lnSpc>
              <a:spcBef>
                <a:spcPct val="0"/>
              </a:spcBef>
            </a:pPr>
            <a:r>
              <a:rPr lang="en-US" altLang="zh-CN" sz="1800" b="1" dirty="0" smtClean="0">
                <a:solidFill>
                  <a:srgbClr val="0070C0"/>
                </a:solidFill>
                <a:latin typeface="Times New Roman" pitchFamily="18" charset="0"/>
                <a:ea typeface="+mj-ea"/>
                <a:cs typeface="Times New Roman" pitchFamily="18" charset="0"/>
              </a:rPr>
              <a:t>1.  National Satellite Meteorological Center, China Meteorological Administration (NSMC/CMA), </a:t>
            </a:r>
            <a:r>
              <a:rPr lang="en-US" altLang="zh-CN" sz="1800" b="1" dirty="0" smtClean="0">
                <a:solidFill>
                  <a:srgbClr val="0070C0"/>
                </a:solidFill>
                <a:latin typeface="Times New Roman" pitchFamily="18" charset="0"/>
                <a:cs typeface="Times New Roman" pitchFamily="18" charset="0"/>
              </a:rPr>
              <a:t>Beijing, China</a:t>
            </a:r>
            <a:endParaRPr lang="en-US" altLang="zh-CN" sz="1800" b="1" dirty="0" smtClean="0">
              <a:solidFill>
                <a:srgbClr val="0070C0"/>
              </a:solidFill>
              <a:latin typeface="Times New Roman" pitchFamily="18" charset="0"/>
              <a:ea typeface="+mj-ea"/>
              <a:cs typeface="Times New Roman" pitchFamily="18" charset="0"/>
            </a:endParaRPr>
          </a:p>
          <a:p>
            <a:pPr>
              <a:lnSpc>
                <a:spcPct val="110000"/>
              </a:lnSpc>
              <a:spcBef>
                <a:spcPct val="0"/>
              </a:spcBef>
            </a:pPr>
            <a:r>
              <a:rPr lang="en-US" altLang="zh-CN" sz="1800" b="1" dirty="0" smtClean="0">
                <a:solidFill>
                  <a:srgbClr val="0070C0"/>
                </a:solidFill>
                <a:latin typeface="Times New Roman" pitchFamily="18" charset="0"/>
                <a:ea typeface="+mj-ea"/>
                <a:cs typeface="Times New Roman" pitchFamily="18" charset="0"/>
              </a:rPr>
              <a:t>2. Institute of Atmospheric Physics, Chinese Academy of Sciences (IAP/CAS), Beijing, China</a:t>
            </a:r>
          </a:p>
          <a:p>
            <a:pPr>
              <a:lnSpc>
                <a:spcPct val="110000"/>
              </a:lnSpc>
              <a:spcBef>
                <a:spcPct val="0"/>
              </a:spcBef>
            </a:pPr>
            <a:r>
              <a:rPr lang="en-US" altLang="zh-CN" sz="1800" b="1" dirty="0" smtClean="0">
                <a:solidFill>
                  <a:srgbClr val="0070C0"/>
                </a:solidFill>
                <a:latin typeface="Times New Roman" pitchFamily="18" charset="0"/>
                <a:ea typeface="+mj-ea"/>
                <a:cs typeface="Times New Roman" pitchFamily="18" charset="0"/>
              </a:rPr>
              <a:t>E-mail:  caodj@cma.gov.cn</a:t>
            </a:r>
            <a:endParaRPr lang="en-US" altLang="zh-CN" sz="1800" dirty="0" smtClean="0">
              <a:solidFill>
                <a:srgbClr val="0070C0"/>
              </a:solidFill>
            </a:endParaRPr>
          </a:p>
        </p:txBody>
      </p:sp>
      <p:grpSp>
        <p:nvGrpSpPr>
          <p:cNvPr id="6" name="组合 5"/>
          <p:cNvGrpSpPr/>
          <p:nvPr/>
        </p:nvGrpSpPr>
        <p:grpSpPr>
          <a:xfrm>
            <a:off x="10426700" y="5908675"/>
            <a:ext cx="1562100" cy="803275"/>
            <a:chOff x="7086600" y="5934075"/>
            <a:chExt cx="1562100" cy="803275"/>
          </a:xfrm>
        </p:grpSpPr>
        <p:pic>
          <p:nvPicPr>
            <p:cNvPr id="7" name="Picture 5" descr="E:\文档\局徽01.gif"/>
            <p:cNvPicPr>
              <a:picLocks noChangeAspect="1" noChangeArrowheads="1"/>
            </p:cNvPicPr>
            <p:nvPr/>
          </p:nvPicPr>
          <p:blipFill>
            <a:blip r:embed="rId5" cstate="screen"/>
            <a:srcRect/>
            <a:stretch>
              <a:fillRect/>
            </a:stretch>
          </p:blipFill>
          <p:spPr bwMode="auto">
            <a:xfrm>
              <a:off x="7086600" y="5934075"/>
              <a:ext cx="795338" cy="788988"/>
            </a:xfrm>
            <a:prstGeom prst="rect">
              <a:avLst/>
            </a:prstGeom>
            <a:noFill/>
            <a:ln w="9525">
              <a:noFill/>
              <a:miter lim="800000"/>
              <a:headEnd/>
              <a:tailEnd/>
            </a:ln>
          </p:spPr>
        </p:pic>
        <p:pic>
          <p:nvPicPr>
            <p:cNvPr id="8" name="Picture 9" descr="F:\logo\国家卫星气象中心标-3.png"/>
            <p:cNvPicPr>
              <a:picLocks noChangeAspect="1" noChangeArrowheads="1"/>
            </p:cNvPicPr>
            <p:nvPr/>
          </p:nvPicPr>
          <p:blipFill>
            <a:blip r:embed="rId6" cstate="screen"/>
            <a:srcRect/>
            <a:stretch>
              <a:fillRect/>
            </a:stretch>
          </p:blipFill>
          <p:spPr bwMode="auto">
            <a:xfrm>
              <a:off x="8077200" y="5943600"/>
              <a:ext cx="571500" cy="793750"/>
            </a:xfrm>
            <a:prstGeom prst="rect">
              <a:avLst/>
            </a:prstGeom>
            <a:noFill/>
            <a:ln w="9525">
              <a:noFill/>
              <a:miter lim="800000"/>
              <a:headEnd/>
              <a:tailEnd/>
            </a:ln>
          </p:spPr>
        </p:pic>
      </p:grpSp>
      <p:pic>
        <p:nvPicPr>
          <p:cNvPr id="11" name="~PP591.WAV">
            <a:hlinkClick r:id="" action="ppaction://media"/>
          </p:cNvPr>
          <p:cNvPicPr>
            <a:picLocks noRot="1" noChangeAspect="1"/>
          </p:cNvPicPr>
          <p:nvPr>
            <a:wavAudioFile r:embed="rId1" name="~PP591.WAV"/>
          </p:nvPr>
        </p:nvPicPr>
        <p:blipFill>
          <a:blip r:embed="rId7"/>
          <a:stretch>
            <a:fillRect/>
          </a:stretch>
        </p:blipFill>
        <p:spPr>
          <a:xfrm>
            <a:off x="11680825" y="6346825"/>
            <a:ext cx="304800" cy="304800"/>
          </a:xfrm>
          <a:prstGeom prst="rect">
            <a:avLst/>
          </a:prstGeom>
        </p:spPr>
      </p:pic>
    </p:spTree>
  </p:cSld>
  <p:clrMapOvr>
    <a:masterClrMapping/>
  </p:clrMapOvr>
  <p:transition advTm="212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srcRect/>
          <a:stretch>
            <a:fillRect/>
          </a:stretch>
        </p:blipFill>
        <p:spPr bwMode="auto">
          <a:xfrm>
            <a:off x="6019800" y="1321307"/>
            <a:ext cx="3263899" cy="2476800"/>
          </a:xfrm>
          <a:prstGeom prst="rect">
            <a:avLst/>
          </a:prstGeom>
          <a:noFill/>
          <a:ln w="9525">
            <a:noFill/>
            <a:miter lim="800000"/>
            <a:headEnd/>
            <a:tailEnd/>
          </a:ln>
        </p:spPr>
      </p:pic>
      <p:pic>
        <p:nvPicPr>
          <p:cNvPr id="3" name="图片 2" descr="用户大会_01"/>
          <p:cNvPicPr>
            <a:picLocks noChangeAspect="1"/>
          </p:cNvPicPr>
          <p:nvPr/>
        </p:nvPicPr>
        <p:blipFill>
          <a:blip r:embed="rId5"/>
          <a:stretch>
            <a:fillRect/>
          </a:stretch>
        </p:blipFill>
        <p:spPr>
          <a:xfrm>
            <a:off x="0" y="0"/>
            <a:ext cx="12192000" cy="1365250"/>
          </a:xfrm>
          <a:prstGeom prst="rect">
            <a:avLst/>
          </a:prstGeom>
        </p:spPr>
      </p:pic>
      <p:sp>
        <p:nvSpPr>
          <p:cNvPr id="4" name="TextBox 3"/>
          <p:cNvSpPr txBox="1"/>
          <p:nvPr/>
        </p:nvSpPr>
        <p:spPr>
          <a:xfrm>
            <a:off x="279400" y="5916593"/>
            <a:ext cx="5143500" cy="707886"/>
          </a:xfrm>
          <a:prstGeom prst="rect">
            <a:avLst/>
          </a:prstGeom>
          <a:noFill/>
        </p:spPr>
        <p:txBody>
          <a:bodyPr wrap="square" rtlCol="0">
            <a:spAutoFit/>
          </a:bodyPr>
          <a:lstStyle/>
          <a:p>
            <a:r>
              <a:rPr lang="en-US" altLang="zh-CN" sz="2400" b="1" dirty="0" smtClean="0">
                <a:solidFill>
                  <a:srgbClr val="00B0F0"/>
                </a:solidFill>
                <a:latin typeface="Times New Roman" pitchFamily="18" charset="0"/>
                <a:cs typeface="Times New Roman" pitchFamily="18" charset="0"/>
              </a:rPr>
              <a:t>ISS / LIS</a:t>
            </a:r>
          </a:p>
          <a:p>
            <a:r>
              <a:rPr lang="en-US" altLang="zh-CN" sz="1600" b="1" dirty="0" smtClean="0">
                <a:solidFill>
                  <a:srgbClr val="00B0F0"/>
                </a:solidFill>
                <a:latin typeface="Times New Roman" pitchFamily="18" charset="0"/>
                <a:cs typeface="Times New Roman" pitchFamily="18" charset="0"/>
              </a:rPr>
              <a:t>( International Space Station / Lightning Imaging Sensor)</a:t>
            </a:r>
          </a:p>
        </p:txBody>
      </p:sp>
      <p:sp>
        <p:nvSpPr>
          <p:cNvPr id="5" name="TextBox 4"/>
          <p:cNvSpPr txBox="1"/>
          <p:nvPr/>
        </p:nvSpPr>
        <p:spPr>
          <a:xfrm>
            <a:off x="6096000" y="3937001"/>
            <a:ext cx="4737100" cy="830997"/>
          </a:xfrm>
          <a:prstGeom prst="rect">
            <a:avLst/>
          </a:prstGeom>
          <a:noFill/>
        </p:spPr>
        <p:txBody>
          <a:bodyPr wrap="square" rtlCol="0">
            <a:spAutoFit/>
          </a:bodyPr>
          <a:lstStyle/>
          <a:p>
            <a:r>
              <a:rPr lang="en-US" altLang="zh-CN" sz="2400" b="1" dirty="0" smtClean="0">
                <a:solidFill>
                  <a:srgbClr val="00B0F0"/>
                </a:solidFill>
                <a:latin typeface="Times New Roman" pitchFamily="18" charset="0"/>
                <a:cs typeface="Times New Roman" pitchFamily="18" charset="0"/>
              </a:rPr>
              <a:t>LLNC</a:t>
            </a:r>
          </a:p>
          <a:p>
            <a:r>
              <a:rPr lang="en-US" altLang="zh-CN" sz="2400" b="1" dirty="0" smtClean="0">
                <a:solidFill>
                  <a:srgbClr val="00B0F0"/>
                </a:solidFill>
                <a:latin typeface="Times New Roman" pitchFamily="18" charset="0"/>
                <a:cs typeface="Times New Roman" pitchFamily="18" charset="0"/>
              </a:rPr>
              <a:t>(</a:t>
            </a:r>
            <a:r>
              <a:rPr lang="en-US" altLang="zh-CN" sz="1600" b="1" dirty="0" smtClean="0">
                <a:solidFill>
                  <a:srgbClr val="00B0F0"/>
                </a:solidFill>
                <a:latin typeface="Times New Roman" pitchFamily="18" charset="0"/>
                <a:cs typeface="Times New Roman" pitchFamily="18" charset="0"/>
              </a:rPr>
              <a:t>The Lighting Locating Network in China, CMA)</a:t>
            </a:r>
          </a:p>
        </p:txBody>
      </p:sp>
      <p:pic>
        <p:nvPicPr>
          <p:cNvPr id="9" name="Picture 9" descr="C:\Users\cdj\AppData\Local\Temp\iss-lis_integration.jpg"/>
          <p:cNvPicPr>
            <a:picLocks noChangeAspect="1" noChangeArrowheads="1"/>
          </p:cNvPicPr>
          <p:nvPr/>
        </p:nvPicPr>
        <p:blipFill>
          <a:blip r:embed="rId6"/>
          <a:srcRect/>
          <a:stretch>
            <a:fillRect/>
          </a:stretch>
        </p:blipFill>
        <p:spPr bwMode="auto">
          <a:xfrm>
            <a:off x="198410" y="1273160"/>
            <a:ext cx="2962448" cy="2500306"/>
          </a:xfrm>
          <a:prstGeom prst="rect">
            <a:avLst/>
          </a:prstGeom>
          <a:noFill/>
        </p:spPr>
      </p:pic>
      <p:pic>
        <p:nvPicPr>
          <p:cNvPr id="11" name="Picture 2"/>
          <p:cNvPicPr>
            <a:picLocks noChangeAspect="1" noChangeArrowheads="1"/>
          </p:cNvPicPr>
          <p:nvPr/>
        </p:nvPicPr>
        <p:blipFill>
          <a:blip r:embed="rId7" cstate="screen"/>
          <a:srcRect t="4565"/>
          <a:stretch>
            <a:fillRect/>
          </a:stretch>
        </p:blipFill>
        <p:spPr bwMode="auto">
          <a:xfrm>
            <a:off x="9299609" y="1358900"/>
            <a:ext cx="2885180" cy="2425700"/>
          </a:xfrm>
          <a:prstGeom prst="rect">
            <a:avLst/>
          </a:prstGeom>
          <a:noFill/>
          <a:ln w="9525">
            <a:noFill/>
            <a:miter lim="800000"/>
            <a:headEnd/>
            <a:tailEnd/>
          </a:ln>
          <a:effectLst/>
        </p:spPr>
      </p:pic>
      <p:pic>
        <p:nvPicPr>
          <p:cNvPr id="12" name="Picture 2"/>
          <p:cNvPicPr>
            <a:picLocks noChangeAspect="1" noChangeArrowheads="1"/>
          </p:cNvPicPr>
          <p:nvPr/>
        </p:nvPicPr>
        <p:blipFill>
          <a:blip r:embed="rId8"/>
          <a:srcRect l="26953" t="9375" r="12695" b="5312"/>
          <a:stretch>
            <a:fillRect/>
          </a:stretch>
        </p:blipFill>
        <p:spPr bwMode="auto">
          <a:xfrm>
            <a:off x="3227391" y="1284270"/>
            <a:ext cx="2805109" cy="2478301"/>
          </a:xfrm>
          <a:prstGeom prst="rect">
            <a:avLst/>
          </a:prstGeom>
          <a:noFill/>
          <a:ln w="9525">
            <a:noFill/>
            <a:miter lim="800000"/>
            <a:headEnd/>
            <a:tailEnd/>
          </a:ln>
          <a:effectLst/>
        </p:spPr>
      </p:pic>
      <p:pic>
        <p:nvPicPr>
          <p:cNvPr id="14" name="Picture 3"/>
          <p:cNvPicPr>
            <a:picLocks noChangeAspect="1" noChangeArrowheads="1"/>
          </p:cNvPicPr>
          <p:nvPr/>
        </p:nvPicPr>
        <p:blipFill>
          <a:blip r:embed="rId9"/>
          <a:srcRect/>
          <a:stretch>
            <a:fillRect/>
          </a:stretch>
        </p:blipFill>
        <p:spPr bwMode="auto">
          <a:xfrm>
            <a:off x="177800" y="3776666"/>
            <a:ext cx="4455830" cy="2220767"/>
          </a:xfrm>
          <a:prstGeom prst="rect">
            <a:avLst/>
          </a:prstGeom>
          <a:noFill/>
          <a:ln w="9525">
            <a:noFill/>
            <a:miter lim="800000"/>
            <a:headEnd/>
            <a:tailEnd/>
          </a:ln>
          <a:effectLst/>
        </p:spPr>
      </p:pic>
      <p:pic>
        <p:nvPicPr>
          <p:cNvPr id="13" name="~PP2289.WAV">
            <a:hlinkClick r:id="" action="ppaction://media"/>
          </p:cNvPr>
          <p:cNvPicPr>
            <a:picLocks noRot="1" noChangeAspect="1"/>
          </p:cNvPicPr>
          <p:nvPr>
            <a:wavAudioFile r:embed="rId1" name="~PP2289.WAV"/>
          </p:nvPr>
        </p:nvPicPr>
        <p:blipFill>
          <a:blip r:embed="rId10"/>
          <a:stretch>
            <a:fillRect/>
          </a:stretch>
        </p:blipFill>
        <p:spPr>
          <a:xfrm>
            <a:off x="11680825" y="6346825"/>
            <a:ext cx="304800" cy="304800"/>
          </a:xfrm>
          <a:prstGeom prst="rect">
            <a:avLst/>
          </a:prstGeom>
        </p:spPr>
      </p:pic>
    </p:spTree>
  </p:cSld>
  <p:clrMapOvr>
    <a:masterClrMapping/>
  </p:clrMapOvr>
  <p:transition advTm="20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pic>
        <p:nvPicPr>
          <p:cNvPr id="1026" name="Picture 2"/>
          <p:cNvPicPr>
            <a:picLocks noChangeAspect="1" noChangeArrowheads="1"/>
          </p:cNvPicPr>
          <p:nvPr/>
        </p:nvPicPr>
        <p:blipFill>
          <a:blip r:embed="rId5"/>
          <a:srcRect l="12917" t="18333" r="11979" b="16667"/>
          <a:stretch>
            <a:fillRect/>
          </a:stretch>
        </p:blipFill>
        <p:spPr bwMode="auto">
          <a:xfrm>
            <a:off x="1612900" y="1625600"/>
            <a:ext cx="9156700" cy="4953000"/>
          </a:xfrm>
          <a:prstGeom prst="rect">
            <a:avLst/>
          </a:prstGeom>
          <a:noFill/>
          <a:ln w="9525">
            <a:noFill/>
            <a:miter lim="800000"/>
            <a:headEnd/>
            <a:tailEnd/>
          </a:ln>
          <a:effectLst/>
        </p:spPr>
      </p:pic>
      <p:sp>
        <p:nvSpPr>
          <p:cNvPr id="4" name="TextBox 3"/>
          <p:cNvSpPr txBox="1"/>
          <p:nvPr/>
        </p:nvSpPr>
        <p:spPr>
          <a:xfrm>
            <a:off x="3136900" y="6464300"/>
            <a:ext cx="1778000" cy="400110"/>
          </a:xfrm>
          <a:prstGeom prst="rect">
            <a:avLst/>
          </a:prstGeom>
          <a:noFill/>
        </p:spPr>
        <p:txBody>
          <a:bodyPr wrap="square" rtlCol="0">
            <a:spAutoFit/>
          </a:bodyPr>
          <a:lstStyle/>
          <a:p>
            <a:r>
              <a:rPr lang="en-US" altLang="zh-CN" sz="2000" b="1" dirty="0" smtClean="0">
                <a:solidFill>
                  <a:srgbClr val="00B0F0"/>
                </a:solidFill>
                <a:latin typeface="Times New Roman" pitchFamily="18" charset="0"/>
                <a:cs typeface="Times New Roman" pitchFamily="18" charset="0"/>
              </a:rPr>
              <a:t>FY-4A  LMI</a:t>
            </a:r>
            <a:endParaRPr lang="zh-CN" altLang="en-US" sz="2000" b="1" dirty="0" smtClean="0">
              <a:solidFill>
                <a:srgbClr val="00B0F0"/>
              </a:solidFill>
              <a:latin typeface="Times New Roman" pitchFamily="18" charset="0"/>
              <a:cs typeface="Times New Roman" pitchFamily="18" charset="0"/>
            </a:endParaRPr>
          </a:p>
        </p:txBody>
      </p:sp>
      <p:sp>
        <p:nvSpPr>
          <p:cNvPr id="5" name="TextBox 4"/>
          <p:cNvSpPr txBox="1"/>
          <p:nvPr/>
        </p:nvSpPr>
        <p:spPr>
          <a:xfrm>
            <a:off x="8496300" y="6464300"/>
            <a:ext cx="1231900" cy="400110"/>
          </a:xfrm>
          <a:prstGeom prst="rect">
            <a:avLst/>
          </a:prstGeom>
          <a:noFill/>
        </p:spPr>
        <p:txBody>
          <a:bodyPr wrap="square" rtlCol="0">
            <a:spAutoFit/>
          </a:bodyPr>
          <a:lstStyle/>
          <a:p>
            <a:r>
              <a:rPr lang="en-US" altLang="zh-CN" sz="2000" b="1" dirty="0" smtClean="0">
                <a:solidFill>
                  <a:srgbClr val="00B0F0"/>
                </a:solidFill>
                <a:latin typeface="Times New Roman" pitchFamily="18" charset="0"/>
                <a:cs typeface="Times New Roman" pitchFamily="18" charset="0"/>
              </a:rPr>
              <a:t>ISS  LIS</a:t>
            </a:r>
            <a:endParaRPr lang="zh-CN" altLang="en-US" sz="2000" b="1" dirty="0">
              <a:solidFill>
                <a:srgbClr val="00B0F0"/>
              </a:solidFill>
              <a:latin typeface="Times New Roman" pitchFamily="18" charset="0"/>
              <a:cs typeface="Times New Roman" pitchFamily="18" charset="0"/>
            </a:endParaRPr>
          </a:p>
        </p:txBody>
      </p:sp>
      <p:sp>
        <p:nvSpPr>
          <p:cNvPr id="6" name="TextBox 5"/>
          <p:cNvSpPr txBox="1"/>
          <p:nvPr/>
        </p:nvSpPr>
        <p:spPr>
          <a:xfrm>
            <a:off x="1701800" y="1155700"/>
            <a:ext cx="9207500" cy="461665"/>
          </a:xfrm>
          <a:prstGeom prst="rect">
            <a:avLst/>
          </a:prstGeom>
          <a:noFill/>
        </p:spPr>
        <p:txBody>
          <a:bodyPr wrap="square" rtlCol="0">
            <a:spAutoFit/>
          </a:bodyPr>
          <a:lstStyle/>
          <a:p>
            <a:r>
              <a:rPr lang="en-US" altLang="zh-CN" sz="2400" b="1" dirty="0" smtClean="0">
                <a:solidFill>
                  <a:srgbClr val="0000FF"/>
                </a:solidFill>
                <a:latin typeface="Times New Roman" pitchFamily="18" charset="0"/>
                <a:cs typeface="Times New Roman" pitchFamily="18" charset="0"/>
              </a:rPr>
              <a:t>Lightning activity detected by lightning Imager  during 2018 - 2020</a:t>
            </a:r>
            <a:endParaRPr lang="zh-CN" altLang="en-US" sz="2400" b="1" dirty="0" smtClean="0">
              <a:solidFill>
                <a:srgbClr val="0000FF"/>
              </a:solidFill>
              <a:latin typeface="Times New Roman" pitchFamily="18" charset="0"/>
              <a:cs typeface="Times New Roman" pitchFamily="18" charset="0"/>
            </a:endParaRPr>
          </a:p>
        </p:txBody>
      </p:sp>
      <p:pic>
        <p:nvPicPr>
          <p:cNvPr id="8" name="~PP1344.WAV">
            <a:hlinkClick r:id="" action="ppaction://media"/>
          </p:cNvPr>
          <p:cNvPicPr>
            <a:picLocks noRot="1" noChangeAspect="1"/>
          </p:cNvPicPr>
          <p:nvPr>
            <a:wavAudioFile r:embed="rId1" name="~PP1344.WAV"/>
          </p:nvPr>
        </p:nvPicPr>
        <p:blipFill>
          <a:blip r:embed="rId6"/>
          <a:stretch>
            <a:fillRect/>
          </a:stretch>
        </p:blipFill>
        <p:spPr>
          <a:xfrm>
            <a:off x="11680825" y="6346825"/>
            <a:ext cx="304800" cy="304800"/>
          </a:xfrm>
          <a:prstGeom prst="rect">
            <a:avLst/>
          </a:prstGeom>
        </p:spPr>
      </p:pic>
    </p:spTree>
  </p:cSld>
  <p:clrMapOvr>
    <a:masterClrMapping/>
  </p:clrMapOvr>
  <p:transition advTm="38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pic>
        <p:nvPicPr>
          <p:cNvPr id="2050" name="Picture 2"/>
          <p:cNvPicPr>
            <a:picLocks noChangeAspect="1" noChangeArrowheads="1"/>
          </p:cNvPicPr>
          <p:nvPr/>
        </p:nvPicPr>
        <p:blipFill>
          <a:blip r:embed="rId5"/>
          <a:srcRect l="8021" t="23000" r="6875" b="42000"/>
          <a:stretch>
            <a:fillRect/>
          </a:stretch>
        </p:blipFill>
        <p:spPr bwMode="auto">
          <a:xfrm>
            <a:off x="241299" y="1181100"/>
            <a:ext cx="11561717" cy="2971800"/>
          </a:xfrm>
          <a:prstGeom prst="rect">
            <a:avLst/>
          </a:prstGeom>
          <a:noFill/>
          <a:ln w="9525">
            <a:noFill/>
            <a:miter lim="800000"/>
            <a:headEnd/>
            <a:tailEnd/>
          </a:ln>
          <a:effectLst/>
        </p:spPr>
      </p:pic>
      <p:sp>
        <p:nvSpPr>
          <p:cNvPr id="4" name="TextBox 3"/>
          <p:cNvSpPr txBox="1"/>
          <p:nvPr/>
        </p:nvSpPr>
        <p:spPr>
          <a:xfrm>
            <a:off x="0" y="5613400"/>
            <a:ext cx="12001500" cy="1015663"/>
          </a:xfrm>
          <a:prstGeom prst="rect">
            <a:avLst/>
          </a:prstGeom>
          <a:noFill/>
        </p:spPr>
        <p:txBody>
          <a:bodyPr wrap="square" rtlCol="0">
            <a:spAutoFit/>
          </a:bodyPr>
          <a:lstStyle/>
          <a:p>
            <a:r>
              <a:rPr lang="en-US" sz="2000" b="1" dirty="0" smtClean="0">
                <a:solidFill>
                  <a:srgbClr val="00B0F0"/>
                </a:solidFill>
                <a:latin typeface="Times New Roman" pitchFamily="18" charset="0"/>
                <a:cs typeface="Times New Roman" pitchFamily="18" charset="0"/>
              </a:rPr>
              <a:t>LIS Event number is approximately </a:t>
            </a:r>
            <a:r>
              <a:rPr lang="en-US" sz="2000" b="1" dirty="0" smtClean="0">
                <a:solidFill>
                  <a:srgbClr val="C00000"/>
                </a:solidFill>
                <a:latin typeface="Times New Roman" pitchFamily="18" charset="0"/>
                <a:cs typeface="Times New Roman" pitchFamily="18" charset="0"/>
              </a:rPr>
              <a:t>11 times (12 times) </a:t>
            </a:r>
            <a:r>
              <a:rPr lang="en-US" sz="2000" b="1" dirty="0" smtClean="0">
                <a:solidFill>
                  <a:srgbClr val="00B0F0"/>
                </a:solidFill>
                <a:latin typeface="Times New Roman" pitchFamily="18" charset="0"/>
                <a:cs typeface="Times New Roman" pitchFamily="18" charset="0"/>
              </a:rPr>
              <a:t>higher than that of the LMI Event in LMI-N (LMI-S)</a:t>
            </a:r>
          </a:p>
          <a:p>
            <a:r>
              <a:rPr lang="en-US" sz="2000" b="1" dirty="0" smtClean="0">
                <a:solidFill>
                  <a:srgbClr val="00B0F0"/>
                </a:solidFill>
                <a:latin typeface="Times New Roman" pitchFamily="18" charset="0"/>
                <a:cs typeface="Times New Roman" pitchFamily="18" charset="0"/>
              </a:rPr>
              <a:t>The proportion of LMI Flash, Group, and Event is approximately </a:t>
            </a:r>
            <a:r>
              <a:rPr lang="en-US" sz="2000" b="1" dirty="0" smtClean="0">
                <a:solidFill>
                  <a:srgbClr val="C00000"/>
                </a:solidFill>
                <a:latin typeface="Times New Roman" pitchFamily="18" charset="0"/>
                <a:cs typeface="Times New Roman" pitchFamily="18" charset="0"/>
              </a:rPr>
              <a:t>1:4:11</a:t>
            </a:r>
            <a:r>
              <a:rPr lang="zh-CN" altLang="en-US" sz="2000" b="1" dirty="0" smtClean="0">
                <a:solidFill>
                  <a:srgbClr val="00B0F0"/>
                </a:solidFill>
                <a:latin typeface="Times New Roman" pitchFamily="18" charset="0"/>
                <a:cs typeface="Times New Roman" pitchFamily="18" charset="0"/>
              </a:rPr>
              <a:t> </a:t>
            </a:r>
            <a:r>
              <a:rPr lang="en-US" sz="2000" b="1" dirty="0" smtClean="0">
                <a:solidFill>
                  <a:srgbClr val="00B0F0"/>
                </a:solidFill>
                <a:latin typeface="Times New Roman" pitchFamily="18" charset="0"/>
                <a:cs typeface="Times New Roman" pitchFamily="18" charset="0"/>
              </a:rPr>
              <a:t>both in the LMI-N and LMI-S</a:t>
            </a:r>
          </a:p>
          <a:p>
            <a:r>
              <a:rPr lang="en-US" sz="2000" b="1" dirty="0" smtClean="0">
                <a:solidFill>
                  <a:srgbClr val="00B0F0"/>
                </a:solidFill>
                <a:latin typeface="Times New Roman" pitchFamily="18" charset="0"/>
                <a:cs typeface="Times New Roman" pitchFamily="18" charset="0"/>
              </a:rPr>
              <a:t>The proportion of L</a:t>
            </a:r>
            <a:r>
              <a:rPr lang="en-US" altLang="zh-CN" sz="2000" b="1" dirty="0" smtClean="0">
                <a:solidFill>
                  <a:srgbClr val="00B0F0"/>
                </a:solidFill>
                <a:latin typeface="Times New Roman" pitchFamily="18" charset="0"/>
                <a:cs typeface="Times New Roman" pitchFamily="18" charset="0"/>
              </a:rPr>
              <a:t>IS</a:t>
            </a:r>
            <a:r>
              <a:rPr lang="en-US" sz="2000" b="1" dirty="0" smtClean="0">
                <a:solidFill>
                  <a:srgbClr val="00B0F0"/>
                </a:solidFill>
                <a:latin typeface="Times New Roman" pitchFamily="18" charset="0"/>
                <a:cs typeface="Times New Roman" pitchFamily="18" charset="0"/>
              </a:rPr>
              <a:t> Flash, Group, and Event is approximately </a:t>
            </a:r>
            <a:r>
              <a:rPr lang="en-US" sz="2000" b="1" dirty="0" smtClean="0">
                <a:solidFill>
                  <a:srgbClr val="C00000"/>
                </a:solidFill>
                <a:latin typeface="Times New Roman" pitchFamily="18" charset="0"/>
                <a:cs typeface="Times New Roman" pitchFamily="18" charset="0"/>
              </a:rPr>
              <a:t>1:4:38 (1:4:41)</a:t>
            </a:r>
            <a:r>
              <a:rPr lang="zh-CN" altLang="en-US" sz="2000" b="1" dirty="0" smtClean="0">
                <a:solidFill>
                  <a:srgbClr val="C00000"/>
                </a:solidFill>
                <a:latin typeface="Times New Roman" pitchFamily="18" charset="0"/>
                <a:cs typeface="Times New Roman" pitchFamily="18" charset="0"/>
              </a:rPr>
              <a:t> </a:t>
            </a:r>
            <a:r>
              <a:rPr lang="en-US" sz="2000" b="1" dirty="0" smtClean="0">
                <a:solidFill>
                  <a:srgbClr val="00B0F0"/>
                </a:solidFill>
                <a:latin typeface="Times New Roman" pitchFamily="18" charset="0"/>
                <a:cs typeface="Times New Roman" pitchFamily="18" charset="0"/>
              </a:rPr>
              <a:t>in the </a:t>
            </a:r>
            <a:r>
              <a:rPr lang="en-US" altLang="zh-CN" sz="2000" b="1" dirty="0" smtClean="0">
                <a:solidFill>
                  <a:srgbClr val="00B0F0"/>
                </a:solidFill>
                <a:latin typeface="Times New Roman" pitchFamily="18" charset="0"/>
                <a:cs typeface="Times New Roman" pitchFamily="18" charset="0"/>
              </a:rPr>
              <a:t>LIS</a:t>
            </a:r>
            <a:r>
              <a:rPr lang="en-US" sz="2000" b="1" dirty="0" smtClean="0">
                <a:solidFill>
                  <a:srgbClr val="00B0F0"/>
                </a:solidFill>
                <a:latin typeface="Times New Roman" pitchFamily="18" charset="0"/>
                <a:cs typeface="Times New Roman" pitchFamily="18" charset="0"/>
              </a:rPr>
              <a:t>-N (</a:t>
            </a:r>
            <a:r>
              <a:rPr lang="en-US" altLang="zh-CN" sz="2000" b="1" dirty="0" smtClean="0">
                <a:solidFill>
                  <a:srgbClr val="00B0F0"/>
                </a:solidFill>
                <a:latin typeface="Times New Roman" pitchFamily="18" charset="0"/>
                <a:cs typeface="Times New Roman" pitchFamily="18" charset="0"/>
              </a:rPr>
              <a:t>LIS</a:t>
            </a:r>
            <a:r>
              <a:rPr lang="en-US" sz="2000" b="1" dirty="0" smtClean="0">
                <a:solidFill>
                  <a:srgbClr val="00B0F0"/>
                </a:solidFill>
                <a:latin typeface="Times New Roman" pitchFamily="18" charset="0"/>
                <a:cs typeface="Times New Roman" pitchFamily="18" charset="0"/>
              </a:rPr>
              <a:t>-S)</a:t>
            </a:r>
          </a:p>
        </p:txBody>
      </p:sp>
      <p:pic>
        <p:nvPicPr>
          <p:cNvPr id="2" name="Picture 2"/>
          <p:cNvPicPr>
            <a:picLocks noChangeAspect="1" noChangeArrowheads="1"/>
          </p:cNvPicPr>
          <p:nvPr/>
        </p:nvPicPr>
        <p:blipFill>
          <a:blip r:embed="rId6"/>
          <a:srcRect/>
          <a:stretch>
            <a:fillRect/>
          </a:stretch>
        </p:blipFill>
        <p:spPr bwMode="auto">
          <a:xfrm>
            <a:off x="2008188" y="4222750"/>
            <a:ext cx="7896225" cy="1485900"/>
          </a:xfrm>
          <a:prstGeom prst="rect">
            <a:avLst/>
          </a:prstGeom>
          <a:noFill/>
          <a:ln w="9525">
            <a:noFill/>
            <a:miter lim="800000"/>
            <a:headEnd/>
            <a:tailEnd/>
          </a:ln>
          <a:effectLst/>
        </p:spPr>
      </p:pic>
      <p:pic>
        <p:nvPicPr>
          <p:cNvPr id="7" name="~PP4077.WAV">
            <a:hlinkClick r:id="" action="ppaction://media"/>
          </p:cNvPr>
          <p:cNvPicPr>
            <a:picLocks noRot="1" noChangeAspect="1"/>
          </p:cNvPicPr>
          <p:nvPr>
            <a:wavAudioFile r:embed="rId1" name="~PP4077.WAV"/>
          </p:nvPr>
        </p:nvPicPr>
        <p:blipFill>
          <a:blip r:embed="rId7"/>
          <a:stretch>
            <a:fillRect/>
          </a:stretch>
        </p:blipFill>
        <p:spPr>
          <a:xfrm>
            <a:off x="11680825" y="6346825"/>
            <a:ext cx="304800" cy="304800"/>
          </a:xfrm>
          <a:prstGeom prst="rect">
            <a:avLst/>
          </a:prstGeom>
        </p:spPr>
      </p:pic>
    </p:spTree>
  </p:cSld>
  <p:clrMapOvr>
    <a:masterClrMapping/>
  </p:clrMapOvr>
  <p:transition advTm="448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sp>
        <p:nvSpPr>
          <p:cNvPr id="5" name="TextBox 4"/>
          <p:cNvSpPr txBox="1"/>
          <p:nvPr/>
        </p:nvSpPr>
        <p:spPr>
          <a:xfrm>
            <a:off x="889000" y="6197600"/>
            <a:ext cx="4673600" cy="400110"/>
          </a:xfrm>
          <a:prstGeom prst="rect">
            <a:avLst/>
          </a:prstGeom>
          <a:noFill/>
        </p:spPr>
        <p:txBody>
          <a:bodyPr wrap="square" rtlCol="0">
            <a:spAutoFit/>
          </a:bodyPr>
          <a:lstStyle/>
          <a:p>
            <a:pPr algn="ctr"/>
            <a:r>
              <a:rPr lang="en-US" altLang="zh-CN" sz="2000" b="1" dirty="0" smtClean="0">
                <a:solidFill>
                  <a:srgbClr val="0070C0"/>
                </a:solidFill>
                <a:latin typeface="Times New Roman" pitchFamily="18" charset="0"/>
                <a:cs typeface="Times New Roman" pitchFamily="18" charset="0"/>
              </a:rPr>
              <a:t>Lightning density distribution in spatial</a:t>
            </a:r>
            <a:endParaRPr lang="zh-CN" altLang="en-US" sz="2000" b="1" dirty="0">
              <a:solidFill>
                <a:srgbClr val="0070C0"/>
              </a:solidFill>
              <a:latin typeface="Times New Roman" pitchFamily="18" charset="0"/>
              <a:cs typeface="Times New Roman" pitchFamily="18" charset="0"/>
            </a:endParaRPr>
          </a:p>
        </p:txBody>
      </p:sp>
      <p:grpSp>
        <p:nvGrpSpPr>
          <p:cNvPr id="15" name="组合 14"/>
          <p:cNvGrpSpPr/>
          <p:nvPr/>
        </p:nvGrpSpPr>
        <p:grpSpPr>
          <a:xfrm>
            <a:off x="0" y="1235075"/>
            <a:ext cx="5781675" cy="4781550"/>
            <a:chOff x="0" y="1235075"/>
            <a:chExt cx="5781675" cy="4781550"/>
          </a:xfrm>
        </p:grpSpPr>
        <p:pic>
          <p:nvPicPr>
            <p:cNvPr id="1026" name="Picture 2"/>
            <p:cNvPicPr>
              <a:picLocks noChangeAspect="1" noChangeArrowheads="1"/>
            </p:cNvPicPr>
            <p:nvPr/>
          </p:nvPicPr>
          <p:blipFill>
            <a:blip r:embed="rId5"/>
            <a:srcRect/>
            <a:stretch>
              <a:fillRect/>
            </a:stretch>
          </p:blipFill>
          <p:spPr bwMode="auto">
            <a:xfrm>
              <a:off x="0" y="1235075"/>
              <a:ext cx="5781675" cy="4781550"/>
            </a:xfrm>
            <a:prstGeom prst="rect">
              <a:avLst/>
            </a:prstGeom>
            <a:noFill/>
            <a:ln w="9525">
              <a:noFill/>
              <a:miter lim="800000"/>
              <a:headEnd/>
              <a:tailEnd/>
            </a:ln>
            <a:effectLst/>
          </p:spPr>
        </p:pic>
        <p:grpSp>
          <p:nvGrpSpPr>
            <p:cNvPr id="14" name="组合 13"/>
            <p:cNvGrpSpPr/>
            <p:nvPr/>
          </p:nvGrpSpPr>
          <p:grpSpPr>
            <a:xfrm>
              <a:off x="63500" y="1320800"/>
              <a:ext cx="4203700" cy="2835077"/>
              <a:chOff x="63500" y="1320800"/>
              <a:chExt cx="4203700" cy="2835077"/>
            </a:xfrm>
          </p:grpSpPr>
          <p:sp>
            <p:nvSpPr>
              <p:cNvPr id="6" name="TextBox 5"/>
              <p:cNvSpPr txBox="1"/>
              <p:nvPr/>
            </p:nvSpPr>
            <p:spPr>
              <a:xfrm>
                <a:off x="165100" y="1346200"/>
                <a:ext cx="8509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Flash</a:t>
                </a:r>
                <a:endParaRPr lang="zh-CN" altLang="en-US" sz="1400" b="1" dirty="0">
                  <a:solidFill>
                    <a:srgbClr val="C00000"/>
                  </a:solidFill>
                  <a:latin typeface="Times New Roman" pitchFamily="18" charset="0"/>
                  <a:cs typeface="Times New Roman" pitchFamily="18" charset="0"/>
                </a:endParaRPr>
              </a:p>
            </p:txBody>
          </p:sp>
          <p:sp>
            <p:nvSpPr>
              <p:cNvPr id="7" name="TextBox 6"/>
              <p:cNvSpPr txBox="1"/>
              <p:nvPr/>
            </p:nvSpPr>
            <p:spPr>
              <a:xfrm>
                <a:off x="3390900" y="1320800"/>
                <a:ext cx="8509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Group</a:t>
                </a:r>
                <a:endParaRPr lang="zh-CN" altLang="en-US" sz="1400" b="1" dirty="0">
                  <a:solidFill>
                    <a:srgbClr val="C00000"/>
                  </a:solidFill>
                  <a:latin typeface="Times New Roman" pitchFamily="18" charset="0"/>
                  <a:cs typeface="Times New Roman" pitchFamily="18" charset="0"/>
                </a:endParaRPr>
              </a:p>
            </p:txBody>
          </p:sp>
          <p:sp>
            <p:nvSpPr>
              <p:cNvPr id="8" name="TextBox 7"/>
              <p:cNvSpPr txBox="1"/>
              <p:nvPr/>
            </p:nvSpPr>
            <p:spPr>
              <a:xfrm>
                <a:off x="63500" y="3835400"/>
                <a:ext cx="8509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Event</a:t>
                </a:r>
                <a:endParaRPr lang="zh-CN" altLang="en-US" sz="1400" b="1" dirty="0">
                  <a:solidFill>
                    <a:srgbClr val="C00000"/>
                  </a:solidFill>
                  <a:latin typeface="Times New Roman" pitchFamily="18" charset="0"/>
                  <a:cs typeface="Times New Roman" pitchFamily="18" charset="0"/>
                </a:endParaRPr>
              </a:p>
            </p:txBody>
          </p:sp>
          <p:sp>
            <p:nvSpPr>
              <p:cNvPr id="9" name="TextBox 8"/>
              <p:cNvSpPr txBox="1"/>
              <p:nvPr/>
            </p:nvSpPr>
            <p:spPr>
              <a:xfrm>
                <a:off x="3416300" y="3848100"/>
                <a:ext cx="8509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CG</a:t>
                </a:r>
                <a:endParaRPr lang="zh-CN" altLang="en-US" sz="1400" b="1" dirty="0">
                  <a:solidFill>
                    <a:srgbClr val="C00000"/>
                  </a:solidFill>
                  <a:latin typeface="Times New Roman" pitchFamily="18" charset="0"/>
                  <a:cs typeface="Times New Roman" pitchFamily="18" charset="0"/>
                </a:endParaRPr>
              </a:p>
            </p:txBody>
          </p:sp>
        </p:grpSp>
      </p:grpSp>
      <p:grpSp>
        <p:nvGrpSpPr>
          <p:cNvPr id="17" name="组合 16"/>
          <p:cNvGrpSpPr/>
          <p:nvPr/>
        </p:nvGrpSpPr>
        <p:grpSpPr>
          <a:xfrm>
            <a:off x="6076950" y="1258888"/>
            <a:ext cx="5848350" cy="4924425"/>
            <a:chOff x="6076950" y="1258888"/>
            <a:chExt cx="5848350" cy="4924425"/>
          </a:xfrm>
        </p:grpSpPr>
        <p:pic>
          <p:nvPicPr>
            <p:cNvPr id="1027" name="Picture 3"/>
            <p:cNvPicPr>
              <a:picLocks noChangeAspect="1" noChangeArrowheads="1"/>
            </p:cNvPicPr>
            <p:nvPr/>
          </p:nvPicPr>
          <p:blipFill>
            <a:blip r:embed="rId6"/>
            <a:srcRect/>
            <a:stretch>
              <a:fillRect/>
            </a:stretch>
          </p:blipFill>
          <p:spPr bwMode="auto">
            <a:xfrm>
              <a:off x="6076950" y="1258888"/>
              <a:ext cx="5848350" cy="4924425"/>
            </a:xfrm>
            <a:prstGeom prst="rect">
              <a:avLst/>
            </a:prstGeom>
            <a:noFill/>
            <a:ln w="9525">
              <a:noFill/>
              <a:miter lim="800000"/>
              <a:headEnd/>
              <a:tailEnd/>
            </a:ln>
            <a:effectLst/>
          </p:spPr>
        </p:pic>
        <p:grpSp>
          <p:nvGrpSpPr>
            <p:cNvPr id="16" name="组合 15"/>
            <p:cNvGrpSpPr/>
            <p:nvPr/>
          </p:nvGrpSpPr>
          <p:grpSpPr>
            <a:xfrm>
              <a:off x="6159500" y="1308100"/>
              <a:ext cx="4165600" cy="2936677"/>
              <a:chOff x="6159500" y="1308100"/>
              <a:chExt cx="4165600" cy="2936677"/>
            </a:xfrm>
          </p:grpSpPr>
          <p:sp>
            <p:nvSpPr>
              <p:cNvPr id="10" name="TextBox 9"/>
              <p:cNvSpPr txBox="1"/>
              <p:nvPr/>
            </p:nvSpPr>
            <p:spPr>
              <a:xfrm>
                <a:off x="6197600" y="1333500"/>
                <a:ext cx="8509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Flash</a:t>
                </a:r>
                <a:endParaRPr lang="zh-CN" altLang="en-US" sz="1400" b="1" dirty="0">
                  <a:solidFill>
                    <a:srgbClr val="C00000"/>
                  </a:solidFill>
                  <a:latin typeface="Times New Roman" pitchFamily="18" charset="0"/>
                  <a:cs typeface="Times New Roman" pitchFamily="18" charset="0"/>
                </a:endParaRPr>
              </a:p>
            </p:txBody>
          </p:sp>
          <p:sp>
            <p:nvSpPr>
              <p:cNvPr id="11" name="TextBox 10"/>
              <p:cNvSpPr txBox="1"/>
              <p:nvPr/>
            </p:nvSpPr>
            <p:spPr>
              <a:xfrm>
                <a:off x="9474200" y="1308100"/>
                <a:ext cx="8509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Group</a:t>
                </a:r>
                <a:endParaRPr lang="zh-CN" altLang="en-US" sz="1400" b="1" dirty="0">
                  <a:solidFill>
                    <a:srgbClr val="C00000"/>
                  </a:solidFill>
                  <a:latin typeface="Times New Roman" pitchFamily="18" charset="0"/>
                  <a:cs typeface="Times New Roman" pitchFamily="18" charset="0"/>
                </a:endParaRPr>
              </a:p>
            </p:txBody>
          </p:sp>
          <p:sp>
            <p:nvSpPr>
              <p:cNvPr id="12" name="TextBox 11"/>
              <p:cNvSpPr txBox="1"/>
              <p:nvPr/>
            </p:nvSpPr>
            <p:spPr>
              <a:xfrm>
                <a:off x="6159500" y="3937000"/>
                <a:ext cx="8509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Event</a:t>
                </a:r>
                <a:endParaRPr lang="zh-CN" altLang="en-US" sz="1400" b="1" dirty="0">
                  <a:solidFill>
                    <a:srgbClr val="C00000"/>
                  </a:solidFill>
                  <a:latin typeface="Times New Roman" pitchFamily="18" charset="0"/>
                  <a:cs typeface="Times New Roman" pitchFamily="18" charset="0"/>
                </a:endParaRPr>
              </a:p>
            </p:txBody>
          </p:sp>
          <p:sp>
            <p:nvSpPr>
              <p:cNvPr id="13" name="TextBox 12"/>
              <p:cNvSpPr txBox="1"/>
              <p:nvPr/>
            </p:nvSpPr>
            <p:spPr>
              <a:xfrm>
                <a:off x="9423400" y="3937000"/>
                <a:ext cx="8509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CG</a:t>
                </a:r>
                <a:endParaRPr lang="zh-CN" altLang="en-US" sz="1400" b="1" dirty="0">
                  <a:solidFill>
                    <a:srgbClr val="C00000"/>
                  </a:solidFill>
                  <a:latin typeface="Times New Roman" pitchFamily="18" charset="0"/>
                  <a:cs typeface="Times New Roman" pitchFamily="18" charset="0"/>
                </a:endParaRPr>
              </a:p>
            </p:txBody>
          </p:sp>
        </p:grpSp>
      </p:grpSp>
      <p:sp>
        <p:nvSpPr>
          <p:cNvPr id="18" name="TextBox 17"/>
          <p:cNvSpPr txBox="1"/>
          <p:nvPr/>
        </p:nvSpPr>
        <p:spPr>
          <a:xfrm>
            <a:off x="6540500" y="6172200"/>
            <a:ext cx="4864100" cy="400110"/>
          </a:xfrm>
          <a:prstGeom prst="rect">
            <a:avLst/>
          </a:prstGeom>
          <a:noFill/>
        </p:spPr>
        <p:txBody>
          <a:bodyPr wrap="square" rtlCol="0">
            <a:spAutoFit/>
          </a:bodyPr>
          <a:lstStyle/>
          <a:p>
            <a:pPr algn="ctr"/>
            <a:r>
              <a:rPr lang="en-US" altLang="zh-CN" sz="2000" b="1" dirty="0" smtClean="0">
                <a:solidFill>
                  <a:srgbClr val="0070C0"/>
                </a:solidFill>
                <a:latin typeface="Times New Roman" pitchFamily="18" charset="0"/>
                <a:cs typeface="Times New Roman" pitchFamily="18" charset="0"/>
              </a:rPr>
              <a:t>Lightning radiance distribution in spatial</a:t>
            </a:r>
            <a:endParaRPr lang="zh-CN" altLang="en-US" sz="2000" b="1" dirty="0">
              <a:solidFill>
                <a:srgbClr val="0070C0"/>
              </a:solidFill>
              <a:latin typeface="Times New Roman" pitchFamily="18" charset="0"/>
              <a:cs typeface="Times New Roman" pitchFamily="18" charset="0"/>
            </a:endParaRPr>
          </a:p>
        </p:txBody>
      </p:sp>
      <p:pic>
        <p:nvPicPr>
          <p:cNvPr id="20" name="~PP159.WAV">
            <a:hlinkClick r:id="" action="ppaction://media"/>
          </p:cNvPr>
          <p:cNvPicPr>
            <a:picLocks noRot="1" noChangeAspect="1"/>
          </p:cNvPicPr>
          <p:nvPr>
            <a:wavAudioFile r:embed="rId1" name="~PP159.WAV"/>
          </p:nvPr>
        </p:nvPicPr>
        <p:blipFill>
          <a:blip r:embed="rId7"/>
          <a:stretch>
            <a:fillRect/>
          </a:stretch>
        </p:blipFill>
        <p:spPr>
          <a:xfrm>
            <a:off x="11680825" y="6346825"/>
            <a:ext cx="304800" cy="304800"/>
          </a:xfrm>
          <a:prstGeom prst="rect">
            <a:avLst/>
          </a:prstGeom>
        </p:spPr>
      </p:pic>
    </p:spTree>
  </p:cSld>
  <p:clrMapOvr>
    <a:masterClrMapping/>
  </p:clrMapOvr>
  <p:transition advTm="41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4"/>
          <a:srcRect b="3846"/>
          <a:stretch>
            <a:fillRect/>
          </a:stretch>
        </p:blipFill>
        <p:spPr bwMode="auto">
          <a:xfrm>
            <a:off x="5909701" y="1752600"/>
            <a:ext cx="6282298" cy="4762500"/>
          </a:xfrm>
          <a:prstGeom prst="rect">
            <a:avLst/>
          </a:prstGeom>
          <a:noFill/>
          <a:ln w="9525">
            <a:noFill/>
            <a:miter lim="800000"/>
            <a:headEnd/>
            <a:tailEnd/>
          </a:ln>
          <a:effectLst/>
        </p:spPr>
      </p:pic>
      <p:pic>
        <p:nvPicPr>
          <p:cNvPr id="3" name="图片 2" descr="用户大会_01"/>
          <p:cNvPicPr>
            <a:picLocks noChangeAspect="1"/>
          </p:cNvPicPr>
          <p:nvPr/>
        </p:nvPicPr>
        <p:blipFill>
          <a:blip r:embed="rId5"/>
          <a:stretch>
            <a:fillRect/>
          </a:stretch>
        </p:blipFill>
        <p:spPr>
          <a:xfrm>
            <a:off x="0" y="0"/>
            <a:ext cx="12192000" cy="1365250"/>
          </a:xfrm>
          <a:prstGeom prst="rect">
            <a:avLst/>
          </a:prstGeom>
        </p:spPr>
      </p:pic>
      <p:pic>
        <p:nvPicPr>
          <p:cNvPr id="4098" name="Picture 2"/>
          <p:cNvPicPr>
            <a:picLocks noChangeAspect="1" noChangeArrowheads="1"/>
          </p:cNvPicPr>
          <p:nvPr/>
        </p:nvPicPr>
        <p:blipFill>
          <a:blip r:embed="rId6"/>
          <a:srcRect/>
          <a:stretch>
            <a:fillRect/>
          </a:stretch>
        </p:blipFill>
        <p:spPr bwMode="auto">
          <a:xfrm>
            <a:off x="0" y="1804989"/>
            <a:ext cx="6261100" cy="4967260"/>
          </a:xfrm>
          <a:prstGeom prst="rect">
            <a:avLst/>
          </a:prstGeom>
          <a:noFill/>
          <a:ln w="9525">
            <a:noFill/>
            <a:miter lim="800000"/>
            <a:headEnd/>
            <a:tailEnd/>
          </a:ln>
          <a:effectLst/>
        </p:spPr>
      </p:pic>
      <p:grpSp>
        <p:nvGrpSpPr>
          <p:cNvPr id="9" name="组合 8"/>
          <p:cNvGrpSpPr/>
          <p:nvPr/>
        </p:nvGrpSpPr>
        <p:grpSpPr>
          <a:xfrm>
            <a:off x="536575" y="1924050"/>
            <a:ext cx="5000624" cy="2791599"/>
            <a:chOff x="536575" y="1365250"/>
            <a:chExt cx="5000624" cy="2791599"/>
          </a:xfrm>
        </p:grpSpPr>
        <p:sp>
          <p:nvSpPr>
            <p:cNvPr id="5" name="TextBox 4"/>
            <p:cNvSpPr txBox="1"/>
            <p:nvPr/>
          </p:nvSpPr>
          <p:spPr>
            <a:xfrm>
              <a:off x="561975" y="1390650"/>
              <a:ext cx="1543050" cy="276999"/>
            </a:xfrm>
            <a:prstGeom prst="rect">
              <a:avLst/>
            </a:prstGeom>
            <a:noFill/>
          </p:spPr>
          <p:txBody>
            <a:bodyPr wrap="square" rtlCol="0">
              <a:spAutoFit/>
            </a:bodyPr>
            <a:lstStyle/>
            <a:p>
              <a:r>
                <a:rPr lang="en-US" altLang="zh-CN" sz="1200" b="1" dirty="0" smtClean="0">
                  <a:solidFill>
                    <a:srgbClr val="0070C0"/>
                  </a:solidFill>
                  <a:latin typeface="Times New Roman" pitchFamily="18" charset="0"/>
                  <a:cs typeface="Times New Roman" pitchFamily="18" charset="0"/>
                </a:rPr>
                <a:t>Flash radiance</a:t>
              </a:r>
              <a:endParaRPr lang="zh-CN" altLang="en-US" sz="1200" b="1" dirty="0">
                <a:solidFill>
                  <a:srgbClr val="0070C0"/>
                </a:solidFill>
                <a:latin typeface="Times New Roman" pitchFamily="18" charset="0"/>
                <a:cs typeface="Times New Roman" pitchFamily="18" charset="0"/>
              </a:endParaRPr>
            </a:p>
          </p:txBody>
        </p:sp>
        <p:sp>
          <p:nvSpPr>
            <p:cNvPr id="6" name="TextBox 5"/>
            <p:cNvSpPr txBox="1"/>
            <p:nvPr/>
          </p:nvSpPr>
          <p:spPr>
            <a:xfrm>
              <a:off x="3635375" y="1365250"/>
              <a:ext cx="1543050" cy="276999"/>
            </a:xfrm>
            <a:prstGeom prst="rect">
              <a:avLst/>
            </a:prstGeom>
            <a:noFill/>
          </p:spPr>
          <p:txBody>
            <a:bodyPr wrap="square" rtlCol="0">
              <a:spAutoFit/>
            </a:bodyPr>
            <a:lstStyle/>
            <a:p>
              <a:r>
                <a:rPr lang="en-US" altLang="zh-CN" sz="1200" b="1" dirty="0" smtClean="0">
                  <a:solidFill>
                    <a:srgbClr val="0070C0"/>
                  </a:solidFill>
                  <a:latin typeface="Times New Roman" pitchFamily="18" charset="0"/>
                  <a:cs typeface="Times New Roman" pitchFamily="18" charset="0"/>
                </a:rPr>
                <a:t>Flash duration</a:t>
              </a:r>
              <a:endParaRPr lang="zh-CN" altLang="en-US" sz="1200" b="1" dirty="0">
                <a:solidFill>
                  <a:srgbClr val="0070C0"/>
                </a:solidFill>
                <a:latin typeface="Times New Roman" pitchFamily="18" charset="0"/>
                <a:cs typeface="Times New Roman" pitchFamily="18" charset="0"/>
              </a:endParaRPr>
            </a:p>
          </p:txBody>
        </p:sp>
        <p:sp>
          <p:nvSpPr>
            <p:cNvPr id="7" name="TextBox 6"/>
            <p:cNvSpPr txBox="1"/>
            <p:nvPr/>
          </p:nvSpPr>
          <p:spPr>
            <a:xfrm>
              <a:off x="536575" y="3854450"/>
              <a:ext cx="1543050" cy="276999"/>
            </a:xfrm>
            <a:prstGeom prst="rect">
              <a:avLst/>
            </a:prstGeom>
            <a:noFill/>
          </p:spPr>
          <p:txBody>
            <a:bodyPr wrap="square" rtlCol="0">
              <a:spAutoFit/>
            </a:bodyPr>
            <a:lstStyle/>
            <a:p>
              <a:r>
                <a:rPr lang="en-US" altLang="zh-CN" sz="1200" b="1" dirty="0" smtClean="0">
                  <a:solidFill>
                    <a:srgbClr val="0070C0"/>
                  </a:solidFill>
                  <a:latin typeface="Times New Roman" pitchFamily="18" charset="0"/>
                  <a:cs typeface="Times New Roman" pitchFamily="18" charset="0"/>
                </a:rPr>
                <a:t>Flash footprint</a:t>
              </a:r>
              <a:endParaRPr lang="zh-CN" altLang="en-US" sz="1200" b="1" dirty="0">
                <a:solidFill>
                  <a:srgbClr val="0070C0"/>
                </a:solidFill>
                <a:latin typeface="Times New Roman" pitchFamily="18" charset="0"/>
                <a:cs typeface="Times New Roman" pitchFamily="18" charset="0"/>
              </a:endParaRPr>
            </a:p>
          </p:txBody>
        </p:sp>
        <p:sp>
          <p:nvSpPr>
            <p:cNvPr id="8" name="TextBox 7"/>
            <p:cNvSpPr txBox="1"/>
            <p:nvPr/>
          </p:nvSpPr>
          <p:spPr>
            <a:xfrm>
              <a:off x="3635374" y="3879850"/>
              <a:ext cx="1901825" cy="276999"/>
            </a:xfrm>
            <a:prstGeom prst="rect">
              <a:avLst/>
            </a:prstGeom>
            <a:noFill/>
          </p:spPr>
          <p:txBody>
            <a:bodyPr wrap="square" rtlCol="0">
              <a:spAutoFit/>
            </a:bodyPr>
            <a:lstStyle/>
            <a:p>
              <a:r>
                <a:rPr lang="en-US" altLang="zh-CN" sz="1200" b="1" dirty="0" smtClean="0">
                  <a:solidFill>
                    <a:srgbClr val="0070C0"/>
                  </a:solidFill>
                  <a:latin typeface="Times New Roman" pitchFamily="18" charset="0"/>
                  <a:cs typeface="Times New Roman" pitchFamily="18" charset="0"/>
                </a:rPr>
                <a:t>Flash-Groups number</a:t>
              </a:r>
              <a:endParaRPr lang="zh-CN" altLang="en-US" sz="1200" b="1" dirty="0">
                <a:solidFill>
                  <a:srgbClr val="0070C0"/>
                </a:solidFill>
                <a:latin typeface="Times New Roman" pitchFamily="18" charset="0"/>
                <a:cs typeface="Times New Roman" pitchFamily="18" charset="0"/>
              </a:endParaRPr>
            </a:p>
          </p:txBody>
        </p:sp>
      </p:grpSp>
      <p:grpSp>
        <p:nvGrpSpPr>
          <p:cNvPr id="15" name="组合 14"/>
          <p:cNvGrpSpPr/>
          <p:nvPr/>
        </p:nvGrpSpPr>
        <p:grpSpPr>
          <a:xfrm>
            <a:off x="6569074" y="1911350"/>
            <a:ext cx="4654551" cy="2702699"/>
            <a:chOff x="6569074" y="1352550"/>
            <a:chExt cx="4654551" cy="2702699"/>
          </a:xfrm>
        </p:grpSpPr>
        <p:sp>
          <p:nvSpPr>
            <p:cNvPr id="11" name="TextBox 10"/>
            <p:cNvSpPr txBox="1"/>
            <p:nvPr/>
          </p:nvSpPr>
          <p:spPr>
            <a:xfrm>
              <a:off x="6594475" y="1365250"/>
              <a:ext cx="1543050" cy="276999"/>
            </a:xfrm>
            <a:prstGeom prst="rect">
              <a:avLst/>
            </a:prstGeom>
            <a:noFill/>
          </p:spPr>
          <p:txBody>
            <a:bodyPr wrap="square" rtlCol="0">
              <a:spAutoFit/>
            </a:bodyPr>
            <a:lstStyle/>
            <a:p>
              <a:r>
                <a:rPr lang="en-US" altLang="zh-CN" sz="1200" b="1" dirty="0" smtClean="0">
                  <a:solidFill>
                    <a:srgbClr val="0070C0"/>
                  </a:solidFill>
                  <a:latin typeface="Times New Roman" pitchFamily="18" charset="0"/>
                  <a:cs typeface="Times New Roman" pitchFamily="18" charset="0"/>
                </a:rPr>
                <a:t>Group radiance</a:t>
              </a:r>
              <a:endParaRPr lang="zh-CN" altLang="en-US" sz="1200" b="1" dirty="0">
                <a:solidFill>
                  <a:srgbClr val="0070C0"/>
                </a:solidFill>
                <a:latin typeface="Times New Roman" pitchFamily="18" charset="0"/>
                <a:cs typeface="Times New Roman" pitchFamily="18" charset="0"/>
              </a:endParaRPr>
            </a:p>
          </p:txBody>
        </p:sp>
        <p:sp>
          <p:nvSpPr>
            <p:cNvPr id="12" name="TextBox 11"/>
            <p:cNvSpPr txBox="1"/>
            <p:nvPr/>
          </p:nvSpPr>
          <p:spPr>
            <a:xfrm>
              <a:off x="9680575" y="1352550"/>
              <a:ext cx="1543050" cy="276999"/>
            </a:xfrm>
            <a:prstGeom prst="rect">
              <a:avLst/>
            </a:prstGeom>
            <a:noFill/>
          </p:spPr>
          <p:txBody>
            <a:bodyPr wrap="square" rtlCol="0">
              <a:spAutoFit/>
            </a:bodyPr>
            <a:lstStyle/>
            <a:p>
              <a:r>
                <a:rPr lang="en-US" altLang="zh-CN" sz="1200" b="1" dirty="0" smtClean="0">
                  <a:solidFill>
                    <a:srgbClr val="0070C0"/>
                  </a:solidFill>
                  <a:latin typeface="Times New Roman" pitchFamily="18" charset="0"/>
                  <a:cs typeface="Times New Roman" pitchFamily="18" charset="0"/>
                </a:rPr>
                <a:t>Group footprint</a:t>
              </a:r>
              <a:endParaRPr lang="zh-CN" altLang="en-US" sz="1200" b="1" dirty="0">
                <a:solidFill>
                  <a:srgbClr val="0070C0"/>
                </a:solidFill>
                <a:latin typeface="Times New Roman" pitchFamily="18" charset="0"/>
                <a:cs typeface="Times New Roman" pitchFamily="18" charset="0"/>
              </a:endParaRPr>
            </a:p>
          </p:txBody>
        </p:sp>
        <p:sp>
          <p:nvSpPr>
            <p:cNvPr id="13" name="TextBox 12"/>
            <p:cNvSpPr txBox="1"/>
            <p:nvPr/>
          </p:nvSpPr>
          <p:spPr>
            <a:xfrm>
              <a:off x="6569074" y="3778250"/>
              <a:ext cx="1711325" cy="276999"/>
            </a:xfrm>
            <a:prstGeom prst="rect">
              <a:avLst/>
            </a:prstGeom>
            <a:noFill/>
          </p:spPr>
          <p:txBody>
            <a:bodyPr wrap="square" rtlCol="0">
              <a:spAutoFit/>
            </a:bodyPr>
            <a:lstStyle/>
            <a:p>
              <a:r>
                <a:rPr lang="en-US" altLang="zh-CN" sz="1200" b="1" dirty="0" smtClean="0">
                  <a:solidFill>
                    <a:srgbClr val="0070C0"/>
                  </a:solidFill>
                  <a:latin typeface="Times New Roman" pitchFamily="18" charset="0"/>
                  <a:cs typeface="Times New Roman" pitchFamily="18" charset="0"/>
                </a:rPr>
                <a:t>Group-Events number</a:t>
              </a:r>
              <a:endParaRPr lang="zh-CN" altLang="en-US" sz="1200" b="1" dirty="0">
                <a:solidFill>
                  <a:srgbClr val="0070C0"/>
                </a:solidFill>
                <a:latin typeface="Times New Roman" pitchFamily="18" charset="0"/>
                <a:cs typeface="Times New Roman" pitchFamily="18" charset="0"/>
              </a:endParaRPr>
            </a:p>
          </p:txBody>
        </p:sp>
        <p:sp>
          <p:nvSpPr>
            <p:cNvPr id="14" name="TextBox 13"/>
            <p:cNvSpPr txBox="1"/>
            <p:nvPr/>
          </p:nvSpPr>
          <p:spPr>
            <a:xfrm>
              <a:off x="9680575" y="3765550"/>
              <a:ext cx="1216026" cy="285750"/>
            </a:xfrm>
            <a:prstGeom prst="rect">
              <a:avLst/>
            </a:prstGeom>
            <a:noFill/>
          </p:spPr>
          <p:txBody>
            <a:bodyPr wrap="square" rtlCol="0">
              <a:spAutoFit/>
            </a:bodyPr>
            <a:lstStyle/>
            <a:p>
              <a:r>
                <a:rPr lang="en-US" altLang="zh-CN" sz="1200" b="1" dirty="0" smtClean="0">
                  <a:solidFill>
                    <a:srgbClr val="0070C0"/>
                  </a:solidFill>
                  <a:latin typeface="Times New Roman" pitchFamily="18" charset="0"/>
                  <a:cs typeface="Times New Roman" pitchFamily="18" charset="0"/>
                </a:rPr>
                <a:t>Event radiance</a:t>
              </a:r>
              <a:endParaRPr lang="zh-CN" altLang="en-US" sz="1200" b="1" dirty="0">
                <a:solidFill>
                  <a:srgbClr val="0070C0"/>
                </a:solidFill>
                <a:latin typeface="Times New Roman" pitchFamily="18" charset="0"/>
                <a:cs typeface="Times New Roman" pitchFamily="18" charset="0"/>
              </a:endParaRPr>
            </a:p>
          </p:txBody>
        </p:sp>
      </p:grpSp>
      <p:sp>
        <p:nvSpPr>
          <p:cNvPr id="17" name="TextBox 16"/>
          <p:cNvSpPr txBox="1"/>
          <p:nvPr/>
        </p:nvSpPr>
        <p:spPr>
          <a:xfrm>
            <a:off x="0" y="1181100"/>
            <a:ext cx="12192000" cy="400110"/>
          </a:xfrm>
          <a:prstGeom prst="rect">
            <a:avLst/>
          </a:prstGeom>
          <a:noFill/>
        </p:spPr>
        <p:txBody>
          <a:bodyPr wrap="square" rtlCol="0">
            <a:spAutoFit/>
          </a:bodyPr>
          <a:lstStyle/>
          <a:p>
            <a:pPr algn="ctr"/>
            <a:r>
              <a:rPr lang="en-US" altLang="zh-CN" sz="2000" b="1" dirty="0" smtClean="0">
                <a:solidFill>
                  <a:srgbClr val="0000FF"/>
                </a:solidFill>
                <a:latin typeface="Times New Roman" pitchFamily="18" charset="0"/>
                <a:cs typeface="Times New Roman" pitchFamily="18" charset="0"/>
              </a:rPr>
              <a:t>Comparison of LMI lightning optical characteristics during  daytime and nighttime</a:t>
            </a:r>
            <a:endParaRPr lang="zh-CN" altLang="en-US" sz="2000" b="1" dirty="0">
              <a:solidFill>
                <a:srgbClr val="0000FF"/>
              </a:solidFill>
              <a:latin typeface="Times New Roman" pitchFamily="18" charset="0"/>
              <a:cs typeface="Times New Roman" pitchFamily="18" charset="0"/>
            </a:endParaRPr>
          </a:p>
        </p:txBody>
      </p:sp>
      <p:pic>
        <p:nvPicPr>
          <p:cNvPr id="18" name="~PP3490.WAV">
            <a:hlinkClick r:id="" action="ppaction://media"/>
          </p:cNvPr>
          <p:cNvPicPr>
            <a:picLocks noRot="1" noChangeAspect="1"/>
          </p:cNvPicPr>
          <p:nvPr>
            <a:wavAudioFile r:embed="rId1" name="~PP3490.WAV"/>
          </p:nvPr>
        </p:nvPicPr>
        <p:blipFill>
          <a:blip r:embed="rId7"/>
          <a:stretch>
            <a:fillRect/>
          </a:stretch>
        </p:blipFill>
        <p:spPr>
          <a:xfrm>
            <a:off x="11680825" y="6346825"/>
            <a:ext cx="304800" cy="304800"/>
          </a:xfrm>
          <a:prstGeom prst="rect">
            <a:avLst/>
          </a:prstGeom>
        </p:spPr>
      </p:pic>
    </p:spTree>
  </p:cSld>
  <p:clrMapOvr>
    <a:masterClrMapping/>
  </p:clrMapOvr>
  <p:transition advTm="305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pic>
        <p:nvPicPr>
          <p:cNvPr id="5123" name="Picture 3"/>
          <p:cNvPicPr>
            <a:picLocks noChangeAspect="1" noChangeArrowheads="1"/>
          </p:cNvPicPr>
          <p:nvPr/>
        </p:nvPicPr>
        <p:blipFill>
          <a:blip r:embed="rId5"/>
          <a:srcRect l="13819" t="8253" r="55254" b="65612"/>
          <a:stretch>
            <a:fillRect/>
          </a:stretch>
        </p:blipFill>
        <p:spPr bwMode="auto">
          <a:xfrm>
            <a:off x="241300" y="1727200"/>
            <a:ext cx="2247900" cy="22479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6"/>
          <a:srcRect r="55659" b="52390"/>
          <a:stretch>
            <a:fillRect/>
          </a:stretch>
        </p:blipFill>
        <p:spPr bwMode="auto">
          <a:xfrm>
            <a:off x="7232649" y="1789068"/>
            <a:ext cx="2314401" cy="2059032"/>
          </a:xfrm>
          <a:prstGeom prst="rect">
            <a:avLst/>
          </a:prstGeom>
          <a:noFill/>
          <a:ln w="9525">
            <a:noFill/>
            <a:miter lim="800000"/>
            <a:headEnd/>
            <a:tailEnd/>
          </a:ln>
          <a:effectLst/>
        </p:spPr>
      </p:pic>
      <p:pic>
        <p:nvPicPr>
          <p:cNvPr id="5" name="Picture 3"/>
          <p:cNvPicPr>
            <a:picLocks noChangeAspect="1" noChangeArrowheads="1"/>
          </p:cNvPicPr>
          <p:nvPr/>
        </p:nvPicPr>
        <p:blipFill>
          <a:blip r:embed="rId5"/>
          <a:srcRect l="54836" t="8253" r="11385" b="65982"/>
          <a:stretch>
            <a:fillRect/>
          </a:stretch>
        </p:blipFill>
        <p:spPr bwMode="auto">
          <a:xfrm>
            <a:off x="101600" y="3924300"/>
            <a:ext cx="2476852" cy="2235600"/>
          </a:xfrm>
          <a:prstGeom prst="rect">
            <a:avLst/>
          </a:prstGeom>
          <a:noFill/>
          <a:ln w="9525">
            <a:noFill/>
            <a:miter lim="800000"/>
            <a:headEnd/>
            <a:tailEnd/>
          </a:ln>
          <a:effectLst/>
        </p:spPr>
      </p:pic>
      <p:pic>
        <p:nvPicPr>
          <p:cNvPr id="6" name="Picture 3"/>
          <p:cNvPicPr>
            <a:picLocks noChangeAspect="1" noChangeArrowheads="1"/>
          </p:cNvPicPr>
          <p:nvPr/>
        </p:nvPicPr>
        <p:blipFill>
          <a:blip r:embed="rId5"/>
          <a:srcRect l="57029" t="66085" r="12482" b="8892"/>
          <a:stretch>
            <a:fillRect/>
          </a:stretch>
        </p:blipFill>
        <p:spPr bwMode="auto">
          <a:xfrm>
            <a:off x="5092700" y="4013200"/>
            <a:ext cx="2131436" cy="2070100"/>
          </a:xfrm>
          <a:prstGeom prst="rect">
            <a:avLst/>
          </a:prstGeom>
          <a:noFill/>
          <a:ln w="9525">
            <a:noFill/>
            <a:miter lim="800000"/>
            <a:headEnd/>
            <a:tailEnd/>
          </a:ln>
          <a:effectLst/>
        </p:spPr>
      </p:pic>
      <p:pic>
        <p:nvPicPr>
          <p:cNvPr id="7" name="Picture 3"/>
          <p:cNvPicPr>
            <a:picLocks noChangeAspect="1" noChangeArrowheads="1"/>
          </p:cNvPicPr>
          <p:nvPr/>
        </p:nvPicPr>
        <p:blipFill>
          <a:blip r:embed="rId5"/>
          <a:srcRect l="11187" t="37169" r="55473" b="37066"/>
          <a:stretch>
            <a:fillRect/>
          </a:stretch>
        </p:blipFill>
        <p:spPr bwMode="auto">
          <a:xfrm>
            <a:off x="2679700" y="1816100"/>
            <a:ext cx="2166492" cy="1981200"/>
          </a:xfrm>
          <a:prstGeom prst="rect">
            <a:avLst/>
          </a:prstGeom>
          <a:noFill/>
          <a:ln w="9525">
            <a:noFill/>
            <a:miter lim="800000"/>
            <a:headEnd/>
            <a:tailEnd/>
          </a:ln>
          <a:effectLst/>
        </p:spPr>
      </p:pic>
      <p:pic>
        <p:nvPicPr>
          <p:cNvPr id="8" name="Picture 3"/>
          <p:cNvPicPr>
            <a:picLocks noChangeAspect="1" noChangeArrowheads="1"/>
          </p:cNvPicPr>
          <p:nvPr/>
        </p:nvPicPr>
        <p:blipFill>
          <a:blip r:embed="rId5"/>
          <a:srcRect l="55713" t="37169" r="11605" b="36696"/>
          <a:stretch>
            <a:fillRect/>
          </a:stretch>
        </p:blipFill>
        <p:spPr bwMode="auto">
          <a:xfrm>
            <a:off x="2717799" y="4025900"/>
            <a:ext cx="2147291" cy="2032000"/>
          </a:xfrm>
          <a:prstGeom prst="rect">
            <a:avLst/>
          </a:prstGeom>
          <a:noFill/>
          <a:ln w="9525">
            <a:noFill/>
            <a:miter lim="800000"/>
            <a:headEnd/>
            <a:tailEnd/>
          </a:ln>
          <a:effectLst/>
        </p:spPr>
      </p:pic>
      <p:pic>
        <p:nvPicPr>
          <p:cNvPr id="9" name="Picture 3"/>
          <p:cNvPicPr>
            <a:picLocks noChangeAspect="1" noChangeArrowheads="1"/>
          </p:cNvPicPr>
          <p:nvPr/>
        </p:nvPicPr>
        <p:blipFill>
          <a:blip r:embed="rId5"/>
          <a:srcRect l="13599" t="66084" r="55254" b="8892"/>
          <a:stretch>
            <a:fillRect/>
          </a:stretch>
        </p:blipFill>
        <p:spPr bwMode="auto">
          <a:xfrm>
            <a:off x="5016500" y="1803399"/>
            <a:ext cx="2159000" cy="2052571"/>
          </a:xfrm>
          <a:prstGeom prst="rect">
            <a:avLst/>
          </a:prstGeom>
          <a:noFill/>
          <a:ln w="9525">
            <a:noFill/>
            <a:miter lim="800000"/>
            <a:headEnd/>
            <a:tailEnd/>
          </a:ln>
          <a:effectLst/>
        </p:spPr>
      </p:pic>
      <p:pic>
        <p:nvPicPr>
          <p:cNvPr id="11" name="Picture 4"/>
          <p:cNvPicPr>
            <a:picLocks noChangeAspect="1" noChangeArrowheads="1"/>
          </p:cNvPicPr>
          <p:nvPr/>
        </p:nvPicPr>
        <p:blipFill>
          <a:blip r:embed="rId6"/>
          <a:srcRect t="52110" r="57523"/>
          <a:stretch>
            <a:fillRect/>
          </a:stretch>
        </p:blipFill>
        <p:spPr bwMode="auto">
          <a:xfrm>
            <a:off x="9518650" y="1841499"/>
            <a:ext cx="2254250" cy="2105851"/>
          </a:xfrm>
          <a:prstGeom prst="rect">
            <a:avLst/>
          </a:prstGeom>
          <a:noFill/>
          <a:ln w="9525">
            <a:noFill/>
            <a:miter lim="800000"/>
            <a:headEnd/>
            <a:tailEnd/>
          </a:ln>
          <a:effectLst/>
        </p:spPr>
      </p:pic>
      <p:pic>
        <p:nvPicPr>
          <p:cNvPr id="12" name="Picture 4"/>
          <p:cNvPicPr>
            <a:picLocks noChangeAspect="1" noChangeArrowheads="1"/>
          </p:cNvPicPr>
          <p:nvPr/>
        </p:nvPicPr>
        <p:blipFill>
          <a:blip r:embed="rId6"/>
          <a:srcRect l="55260" r="2130" b="53354"/>
          <a:stretch>
            <a:fillRect/>
          </a:stretch>
        </p:blipFill>
        <p:spPr bwMode="auto">
          <a:xfrm>
            <a:off x="7302500" y="3960768"/>
            <a:ext cx="2222500" cy="2015926"/>
          </a:xfrm>
          <a:prstGeom prst="rect">
            <a:avLst/>
          </a:prstGeom>
          <a:noFill/>
          <a:ln w="9525">
            <a:noFill/>
            <a:miter lim="800000"/>
            <a:headEnd/>
            <a:tailEnd/>
          </a:ln>
          <a:effectLst/>
        </p:spPr>
      </p:pic>
      <p:pic>
        <p:nvPicPr>
          <p:cNvPr id="13" name="Picture 4"/>
          <p:cNvPicPr>
            <a:picLocks noChangeAspect="1" noChangeArrowheads="1"/>
          </p:cNvPicPr>
          <p:nvPr/>
        </p:nvPicPr>
        <p:blipFill>
          <a:blip r:embed="rId6"/>
          <a:srcRect l="56059" t="52110"/>
          <a:stretch>
            <a:fillRect/>
          </a:stretch>
        </p:blipFill>
        <p:spPr bwMode="auto">
          <a:xfrm>
            <a:off x="9677400" y="4013200"/>
            <a:ext cx="2260600" cy="2041390"/>
          </a:xfrm>
          <a:prstGeom prst="rect">
            <a:avLst/>
          </a:prstGeom>
          <a:noFill/>
          <a:ln w="9525">
            <a:noFill/>
            <a:miter lim="800000"/>
            <a:headEnd/>
            <a:tailEnd/>
          </a:ln>
          <a:effectLst/>
        </p:spPr>
      </p:pic>
      <p:sp>
        <p:nvSpPr>
          <p:cNvPr id="14" name="TextBox 13"/>
          <p:cNvSpPr txBox="1"/>
          <p:nvPr/>
        </p:nvSpPr>
        <p:spPr>
          <a:xfrm>
            <a:off x="0" y="1181100"/>
            <a:ext cx="12192000" cy="400110"/>
          </a:xfrm>
          <a:prstGeom prst="rect">
            <a:avLst/>
          </a:prstGeom>
          <a:noFill/>
        </p:spPr>
        <p:txBody>
          <a:bodyPr wrap="square" rtlCol="0">
            <a:spAutoFit/>
          </a:bodyPr>
          <a:lstStyle/>
          <a:p>
            <a:pPr algn="ctr"/>
            <a:r>
              <a:rPr lang="en-US" altLang="zh-CN" sz="2000" b="1" dirty="0" smtClean="0">
                <a:solidFill>
                  <a:srgbClr val="0000FF"/>
                </a:solidFill>
                <a:latin typeface="Times New Roman" pitchFamily="18" charset="0"/>
                <a:cs typeface="Times New Roman" pitchFamily="18" charset="0"/>
              </a:rPr>
              <a:t>Spatial distribution features of LMI Flash during  daytime and nighttime</a:t>
            </a:r>
            <a:endParaRPr lang="zh-CN" altLang="en-US" sz="2000" b="1" dirty="0">
              <a:solidFill>
                <a:srgbClr val="0000FF"/>
              </a:solidFill>
              <a:latin typeface="Times New Roman" pitchFamily="18" charset="0"/>
              <a:cs typeface="Times New Roman" pitchFamily="18" charset="0"/>
            </a:endParaRPr>
          </a:p>
        </p:txBody>
      </p:sp>
      <p:sp>
        <p:nvSpPr>
          <p:cNvPr id="15" name="TextBox 14"/>
          <p:cNvSpPr txBox="1"/>
          <p:nvPr/>
        </p:nvSpPr>
        <p:spPr>
          <a:xfrm>
            <a:off x="595085" y="2569030"/>
            <a:ext cx="667657" cy="400110"/>
          </a:xfrm>
          <a:prstGeom prst="rect">
            <a:avLst/>
          </a:prstGeom>
          <a:noFill/>
        </p:spPr>
        <p:txBody>
          <a:bodyPr wrap="square" rtlCol="0">
            <a:spAutoFit/>
          </a:bodyPr>
          <a:lstStyle/>
          <a:p>
            <a:r>
              <a:rPr lang="en-US" altLang="zh-CN" sz="1000" b="1" dirty="0" smtClean="0">
                <a:solidFill>
                  <a:srgbClr val="C00000"/>
                </a:solidFill>
                <a:latin typeface="Times New Roman" pitchFamily="18" charset="0"/>
                <a:cs typeface="Times New Roman" pitchFamily="18" charset="0"/>
              </a:rPr>
              <a:t>Tibet-Plateau</a:t>
            </a:r>
            <a:endParaRPr lang="zh-CN" altLang="en-US" sz="1000" b="1" dirty="0">
              <a:solidFill>
                <a:srgbClr val="C00000"/>
              </a:solidFill>
              <a:latin typeface="Times New Roman" pitchFamily="18" charset="0"/>
              <a:cs typeface="Times New Roman" pitchFamily="18" charset="0"/>
            </a:endParaRPr>
          </a:p>
        </p:txBody>
      </p:sp>
      <p:sp>
        <p:nvSpPr>
          <p:cNvPr id="16" name="TextBox 15"/>
          <p:cNvSpPr txBox="1"/>
          <p:nvPr/>
        </p:nvSpPr>
        <p:spPr>
          <a:xfrm>
            <a:off x="1487705" y="2373104"/>
            <a:ext cx="471724" cy="230832"/>
          </a:xfrm>
          <a:prstGeom prst="rect">
            <a:avLst/>
          </a:prstGeom>
          <a:noFill/>
        </p:spPr>
        <p:txBody>
          <a:bodyPr wrap="square" rtlCol="0">
            <a:spAutoFit/>
          </a:bodyPr>
          <a:lstStyle/>
          <a:p>
            <a:r>
              <a:rPr lang="en-US" altLang="zh-CN" sz="900" b="1" dirty="0" smtClean="0">
                <a:solidFill>
                  <a:srgbClr val="C00000"/>
                </a:solidFill>
                <a:latin typeface="Times New Roman" pitchFamily="18" charset="0"/>
                <a:cs typeface="Times New Roman" pitchFamily="18" charset="0"/>
              </a:rPr>
              <a:t>BTH</a:t>
            </a:r>
            <a:endParaRPr lang="zh-CN" altLang="en-US" sz="900" b="1" dirty="0">
              <a:solidFill>
                <a:srgbClr val="C00000"/>
              </a:solidFill>
              <a:latin typeface="Times New Roman" pitchFamily="18" charset="0"/>
              <a:cs typeface="Times New Roman" pitchFamily="18" charset="0"/>
            </a:endParaRPr>
          </a:p>
        </p:txBody>
      </p:sp>
      <p:sp>
        <p:nvSpPr>
          <p:cNvPr id="17" name="TextBox 16"/>
          <p:cNvSpPr txBox="1"/>
          <p:nvPr/>
        </p:nvSpPr>
        <p:spPr>
          <a:xfrm>
            <a:off x="1567524" y="2569031"/>
            <a:ext cx="471724" cy="230832"/>
          </a:xfrm>
          <a:prstGeom prst="rect">
            <a:avLst/>
          </a:prstGeom>
          <a:noFill/>
        </p:spPr>
        <p:txBody>
          <a:bodyPr wrap="square" rtlCol="0">
            <a:spAutoFit/>
          </a:bodyPr>
          <a:lstStyle/>
          <a:p>
            <a:r>
              <a:rPr lang="en-US" altLang="zh-CN" sz="900" b="1" dirty="0" smtClean="0">
                <a:solidFill>
                  <a:srgbClr val="C00000"/>
                </a:solidFill>
                <a:latin typeface="Times New Roman" pitchFamily="18" charset="0"/>
                <a:cs typeface="Times New Roman" pitchFamily="18" charset="0"/>
              </a:rPr>
              <a:t>YRD</a:t>
            </a:r>
            <a:endParaRPr lang="zh-CN" altLang="en-US" sz="900" b="1" dirty="0">
              <a:solidFill>
                <a:srgbClr val="C00000"/>
              </a:solidFill>
              <a:latin typeface="Times New Roman" pitchFamily="18" charset="0"/>
              <a:cs typeface="Times New Roman" pitchFamily="18" charset="0"/>
            </a:endParaRPr>
          </a:p>
        </p:txBody>
      </p:sp>
      <p:sp>
        <p:nvSpPr>
          <p:cNvPr id="18" name="TextBox 17"/>
          <p:cNvSpPr txBox="1"/>
          <p:nvPr/>
        </p:nvSpPr>
        <p:spPr>
          <a:xfrm>
            <a:off x="1487704" y="2881104"/>
            <a:ext cx="471724" cy="230832"/>
          </a:xfrm>
          <a:prstGeom prst="rect">
            <a:avLst/>
          </a:prstGeom>
          <a:noFill/>
        </p:spPr>
        <p:txBody>
          <a:bodyPr wrap="square" rtlCol="0">
            <a:spAutoFit/>
          </a:bodyPr>
          <a:lstStyle/>
          <a:p>
            <a:r>
              <a:rPr lang="en-US" altLang="zh-CN" sz="900" b="1" dirty="0" smtClean="0">
                <a:solidFill>
                  <a:srgbClr val="C00000"/>
                </a:solidFill>
                <a:latin typeface="Times New Roman" pitchFamily="18" charset="0"/>
                <a:cs typeface="Times New Roman" pitchFamily="18" charset="0"/>
              </a:rPr>
              <a:t>P</a:t>
            </a:r>
            <a:r>
              <a:rPr lang="en-US" altLang="zh-CN" sz="900" b="1" dirty="0" smtClean="0">
                <a:solidFill>
                  <a:srgbClr val="C00000"/>
                </a:solidFill>
                <a:latin typeface="Times New Roman" pitchFamily="18" charset="0"/>
                <a:cs typeface="Times New Roman" pitchFamily="18" charset="0"/>
              </a:rPr>
              <a:t>RD</a:t>
            </a:r>
            <a:endParaRPr lang="zh-CN" altLang="en-US" sz="900" b="1" dirty="0">
              <a:solidFill>
                <a:srgbClr val="C00000"/>
              </a:solidFill>
              <a:latin typeface="Times New Roman" pitchFamily="18" charset="0"/>
              <a:cs typeface="Times New Roman" pitchFamily="18" charset="0"/>
            </a:endParaRPr>
          </a:p>
        </p:txBody>
      </p:sp>
      <p:pic>
        <p:nvPicPr>
          <p:cNvPr id="19" name="~PP785.WAV">
            <a:hlinkClick r:id="" action="ppaction://media"/>
          </p:cNvPr>
          <p:cNvPicPr>
            <a:picLocks noRot="1" noChangeAspect="1"/>
          </p:cNvPicPr>
          <p:nvPr>
            <a:wavAudioFile r:embed="rId1" name="~PP785.WAV"/>
          </p:nvPr>
        </p:nvPicPr>
        <p:blipFill>
          <a:blip r:embed="rId7"/>
          <a:stretch>
            <a:fillRect/>
          </a:stretch>
        </p:blipFill>
        <p:spPr>
          <a:xfrm>
            <a:off x="11680825" y="6346825"/>
            <a:ext cx="304800" cy="304800"/>
          </a:xfrm>
          <a:prstGeom prst="rect">
            <a:avLst/>
          </a:prstGeom>
        </p:spPr>
      </p:pic>
    </p:spTree>
  </p:cSld>
  <p:clrMapOvr>
    <a:masterClrMapping/>
  </p:clrMapOvr>
  <p:transition advTm="21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0" y="2268538"/>
            <a:ext cx="5943600" cy="3344862"/>
          </a:xfrm>
          <a:prstGeom prst="rect">
            <a:avLst/>
          </a:prstGeom>
          <a:noFill/>
          <a:ln w="9525">
            <a:noFill/>
            <a:miter lim="800000"/>
            <a:headEnd/>
            <a:tailEnd/>
          </a:ln>
          <a:effectLst/>
        </p:spPr>
      </p:pic>
      <p:pic>
        <p:nvPicPr>
          <p:cNvPr id="3" name="图片 2" descr="用户大会_01"/>
          <p:cNvPicPr>
            <a:picLocks noChangeAspect="1"/>
          </p:cNvPicPr>
          <p:nvPr/>
        </p:nvPicPr>
        <p:blipFill>
          <a:blip r:embed="rId5"/>
          <a:stretch>
            <a:fillRect/>
          </a:stretch>
        </p:blipFill>
        <p:spPr>
          <a:xfrm>
            <a:off x="0" y="0"/>
            <a:ext cx="12192000" cy="1365250"/>
          </a:xfrm>
          <a:prstGeom prst="rect">
            <a:avLst/>
          </a:prstGeom>
        </p:spPr>
      </p:pic>
      <p:sp>
        <p:nvSpPr>
          <p:cNvPr id="5" name="TextBox 4"/>
          <p:cNvSpPr txBox="1"/>
          <p:nvPr/>
        </p:nvSpPr>
        <p:spPr>
          <a:xfrm>
            <a:off x="0" y="1181100"/>
            <a:ext cx="12192000" cy="400110"/>
          </a:xfrm>
          <a:prstGeom prst="rect">
            <a:avLst/>
          </a:prstGeom>
          <a:noFill/>
        </p:spPr>
        <p:txBody>
          <a:bodyPr wrap="square" rtlCol="0">
            <a:spAutoFit/>
          </a:bodyPr>
          <a:lstStyle/>
          <a:p>
            <a:pPr algn="ctr"/>
            <a:r>
              <a:rPr lang="en-US" altLang="zh-CN" sz="2000" b="1" dirty="0" smtClean="0">
                <a:solidFill>
                  <a:srgbClr val="0000FF"/>
                </a:solidFill>
                <a:latin typeface="Times New Roman" pitchFamily="18" charset="0"/>
                <a:cs typeface="Times New Roman" pitchFamily="18" charset="0"/>
              </a:rPr>
              <a:t>Temporal distribution features of LMI Flash during  daytime and nighttime</a:t>
            </a:r>
            <a:endParaRPr lang="zh-CN" altLang="en-US" sz="2000" b="1" dirty="0">
              <a:solidFill>
                <a:srgbClr val="0000FF"/>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6"/>
          <a:srcRect/>
          <a:stretch>
            <a:fillRect/>
          </a:stretch>
        </p:blipFill>
        <p:spPr bwMode="auto">
          <a:xfrm>
            <a:off x="5614987" y="1682749"/>
            <a:ext cx="3346292" cy="2520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srcRect/>
          <a:stretch>
            <a:fillRect/>
          </a:stretch>
        </p:blipFill>
        <p:spPr bwMode="auto">
          <a:xfrm>
            <a:off x="8807450" y="1703387"/>
            <a:ext cx="3349614" cy="25200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a:srcRect/>
          <a:stretch>
            <a:fillRect/>
          </a:stretch>
        </p:blipFill>
        <p:spPr bwMode="auto">
          <a:xfrm>
            <a:off x="5626100" y="4113212"/>
            <a:ext cx="3354823" cy="25200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9"/>
          <a:srcRect/>
          <a:stretch>
            <a:fillRect/>
          </a:stretch>
        </p:blipFill>
        <p:spPr bwMode="auto">
          <a:xfrm>
            <a:off x="8845549" y="4110037"/>
            <a:ext cx="3350434" cy="2520000"/>
          </a:xfrm>
          <a:prstGeom prst="rect">
            <a:avLst/>
          </a:prstGeom>
          <a:noFill/>
          <a:ln w="9525">
            <a:noFill/>
            <a:miter lim="800000"/>
            <a:headEnd/>
            <a:tailEnd/>
          </a:ln>
          <a:effectLst/>
        </p:spPr>
      </p:pic>
      <p:pic>
        <p:nvPicPr>
          <p:cNvPr id="9" name="~PP3854.WAV">
            <a:hlinkClick r:id="" action="ppaction://media"/>
          </p:cNvPr>
          <p:cNvPicPr>
            <a:picLocks noRot="1" noChangeAspect="1"/>
          </p:cNvPicPr>
          <p:nvPr>
            <a:wavAudioFile r:embed="rId1" name="~PP3854.WAV"/>
          </p:nvPr>
        </p:nvPicPr>
        <p:blipFill>
          <a:blip r:embed="rId10"/>
          <a:stretch>
            <a:fillRect/>
          </a:stretch>
        </p:blipFill>
        <p:spPr>
          <a:xfrm>
            <a:off x="11680825" y="6346825"/>
            <a:ext cx="304800" cy="304800"/>
          </a:xfrm>
          <a:prstGeom prst="rect">
            <a:avLst/>
          </a:prstGeom>
        </p:spPr>
      </p:pic>
    </p:spTree>
  </p:cSld>
  <p:clrMapOvr>
    <a:masterClrMapping/>
  </p:clrMapOvr>
  <p:transition advTm="193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10e.png"/>
          <p:cNvPicPr/>
          <p:nvPr/>
        </p:nvPicPr>
        <p:blipFill>
          <a:blip r:embed="rId4" cstate="print"/>
          <a:stretch>
            <a:fillRect/>
          </a:stretch>
        </p:blipFill>
        <p:spPr>
          <a:xfrm>
            <a:off x="1698624" y="4137591"/>
            <a:ext cx="4194176" cy="2720409"/>
          </a:xfrm>
          <a:prstGeom prst="rect">
            <a:avLst/>
          </a:prstGeom>
        </p:spPr>
      </p:pic>
      <p:pic>
        <p:nvPicPr>
          <p:cNvPr id="3" name="图片 2" descr="用户大会_01"/>
          <p:cNvPicPr>
            <a:picLocks noChangeAspect="1"/>
          </p:cNvPicPr>
          <p:nvPr/>
        </p:nvPicPr>
        <p:blipFill>
          <a:blip r:embed="rId5"/>
          <a:stretch>
            <a:fillRect/>
          </a:stretch>
        </p:blipFill>
        <p:spPr>
          <a:xfrm>
            <a:off x="0" y="0"/>
            <a:ext cx="12192000" cy="1365250"/>
          </a:xfrm>
          <a:prstGeom prst="rect">
            <a:avLst/>
          </a:prstGeom>
        </p:spPr>
      </p:pic>
      <p:sp>
        <p:nvSpPr>
          <p:cNvPr id="5" name="TextBox 4"/>
          <p:cNvSpPr txBox="1"/>
          <p:nvPr/>
        </p:nvSpPr>
        <p:spPr>
          <a:xfrm>
            <a:off x="0" y="1181100"/>
            <a:ext cx="12192000" cy="400110"/>
          </a:xfrm>
          <a:prstGeom prst="rect">
            <a:avLst/>
          </a:prstGeom>
          <a:noFill/>
        </p:spPr>
        <p:txBody>
          <a:bodyPr wrap="square" rtlCol="0">
            <a:spAutoFit/>
          </a:bodyPr>
          <a:lstStyle/>
          <a:p>
            <a:pPr algn="ctr"/>
            <a:r>
              <a:rPr lang="en-US" altLang="zh-CN" sz="2000" b="1" dirty="0" smtClean="0">
                <a:solidFill>
                  <a:srgbClr val="0000FF"/>
                </a:solidFill>
                <a:latin typeface="Times New Roman" pitchFamily="18" charset="0"/>
                <a:cs typeface="Times New Roman" pitchFamily="18" charset="0"/>
              </a:rPr>
              <a:t>Temporal distribution features of LMI Group during  daytime and nighttime</a:t>
            </a:r>
            <a:endParaRPr lang="zh-CN" altLang="en-US" sz="2000" b="1" dirty="0">
              <a:solidFill>
                <a:srgbClr val="0000FF"/>
              </a:solidFill>
              <a:latin typeface="Times New Roman" pitchFamily="18" charset="0"/>
              <a:cs typeface="Times New Roman" pitchFamily="18" charset="0"/>
            </a:endParaRPr>
          </a:p>
        </p:txBody>
      </p:sp>
      <p:pic>
        <p:nvPicPr>
          <p:cNvPr id="6" name="图片 5" descr="图10a.png"/>
          <p:cNvPicPr/>
          <p:nvPr/>
        </p:nvPicPr>
        <p:blipFill>
          <a:blip r:embed="rId6" cstate="print"/>
          <a:stretch>
            <a:fillRect/>
          </a:stretch>
        </p:blipFill>
        <p:spPr>
          <a:xfrm>
            <a:off x="1673224" y="1680154"/>
            <a:ext cx="4219575" cy="2625146"/>
          </a:xfrm>
          <a:prstGeom prst="rect">
            <a:avLst/>
          </a:prstGeom>
        </p:spPr>
      </p:pic>
      <p:pic>
        <p:nvPicPr>
          <p:cNvPr id="8" name="图片 7" descr="图10b.png"/>
          <p:cNvPicPr/>
          <p:nvPr/>
        </p:nvPicPr>
        <p:blipFill>
          <a:blip r:embed="rId7"/>
          <a:stretch>
            <a:fillRect/>
          </a:stretch>
        </p:blipFill>
        <p:spPr>
          <a:xfrm>
            <a:off x="6327774" y="1672218"/>
            <a:ext cx="3565525" cy="2658482"/>
          </a:xfrm>
          <a:prstGeom prst="rect">
            <a:avLst/>
          </a:prstGeom>
        </p:spPr>
      </p:pic>
      <p:pic>
        <p:nvPicPr>
          <p:cNvPr id="9" name="图片 8" descr="图10f.png"/>
          <p:cNvPicPr/>
          <p:nvPr/>
        </p:nvPicPr>
        <p:blipFill>
          <a:blip r:embed="rId8" cstate="print"/>
          <a:stretch>
            <a:fillRect/>
          </a:stretch>
        </p:blipFill>
        <p:spPr>
          <a:xfrm>
            <a:off x="6359616" y="4175760"/>
            <a:ext cx="3546384" cy="2669540"/>
          </a:xfrm>
          <a:prstGeom prst="rect">
            <a:avLst/>
          </a:prstGeom>
        </p:spPr>
      </p:pic>
      <p:pic>
        <p:nvPicPr>
          <p:cNvPr id="11" name="~PP803.WAV">
            <a:hlinkClick r:id="" action="ppaction://media"/>
          </p:cNvPr>
          <p:cNvPicPr>
            <a:picLocks noRot="1" noChangeAspect="1"/>
          </p:cNvPicPr>
          <p:nvPr>
            <a:wavAudioFile r:embed="rId1" name="~PP803.WAV"/>
          </p:nvPr>
        </p:nvPicPr>
        <p:blipFill>
          <a:blip r:embed="rId9"/>
          <a:stretch>
            <a:fillRect/>
          </a:stretch>
        </p:blipFill>
        <p:spPr>
          <a:xfrm>
            <a:off x="11680825" y="6346825"/>
            <a:ext cx="304800" cy="304800"/>
          </a:xfrm>
          <a:prstGeom prst="rect">
            <a:avLst/>
          </a:prstGeom>
        </p:spPr>
      </p:pic>
    </p:spTree>
  </p:cSld>
  <p:clrMapOvr>
    <a:masterClrMapping/>
  </p:clrMapOvr>
  <p:transition advTm="216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4"/>
          <a:srcRect/>
          <a:stretch>
            <a:fillRect/>
          </a:stretch>
        </p:blipFill>
        <p:spPr bwMode="auto">
          <a:xfrm>
            <a:off x="6601264" y="4094112"/>
            <a:ext cx="3719898" cy="28800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1610163" y="4102325"/>
            <a:ext cx="3978879" cy="2880000"/>
          </a:xfrm>
          <a:prstGeom prst="rect">
            <a:avLst/>
          </a:prstGeom>
          <a:noFill/>
          <a:ln w="9525">
            <a:noFill/>
            <a:miter lim="800000"/>
            <a:headEnd/>
            <a:tailEnd/>
          </a:ln>
          <a:effectLst/>
        </p:spPr>
      </p:pic>
      <p:pic>
        <p:nvPicPr>
          <p:cNvPr id="3" name="图片 2" descr="用户大会_01"/>
          <p:cNvPicPr>
            <a:picLocks noChangeAspect="1"/>
          </p:cNvPicPr>
          <p:nvPr/>
        </p:nvPicPr>
        <p:blipFill>
          <a:blip r:embed="rId6"/>
          <a:stretch>
            <a:fillRect/>
          </a:stretch>
        </p:blipFill>
        <p:spPr>
          <a:xfrm>
            <a:off x="0" y="0"/>
            <a:ext cx="12192000" cy="1365250"/>
          </a:xfrm>
          <a:prstGeom prst="rect">
            <a:avLst/>
          </a:prstGeom>
        </p:spPr>
      </p:pic>
      <p:pic>
        <p:nvPicPr>
          <p:cNvPr id="2050" name="Picture 2"/>
          <p:cNvPicPr>
            <a:picLocks noChangeAspect="1" noChangeArrowheads="1"/>
          </p:cNvPicPr>
          <p:nvPr/>
        </p:nvPicPr>
        <p:blipFill>
          <a:blip r:embed="rId7"/>
          <a:srcRect/>
          <a:stretch>
            <a:fillRect/>
          </a:stretch>
        </p:blipFill>
        <p:spPr bwMode="auto">
          <a:xfrm>
            <a:off x="1630802" y="1414686"/>
            <a:ext cx="3805714" cy="2880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8"/>
          <a:srcRect/>
          <a:stretch>
            <a:fillRect/>
          </a:stretch>
        </p:blipFill>
        <p:spPr bwMode="auto">
          <a:xfrm>
            <a:off x="6575865" y="1392462"/>
            <a:ext cx="3793655" cy="2880000"/>
          </a:xfrm>
          <a:prstGeom prst="rect">
            <a:avLst/>
          </a:prstGeom>
          <a:noFill/>
          <a:ln w="9525">
            <a:noFill/>
            <a:miter lim="800000"/>
            <a:headEnd/>
            <a:tailEnd/>
          </a:ln>
          <a:effectLst/>
        </p:spPr>
      </p:pic>
      <p:sp>
        <p:nvSpPr>
          <p:cNvPr id="9" name="TextBox 8"/>
          <p:cNvSpPr txBox="1"/>
          <p:nvPr/>
        </p:nvSpPr>
        <p:spPr>
          <a:xfrm>
            <a:off x="0" y="1137558"/>
            <a:ext cx="12192000" cy="400110"/>
          </a:xfrm>
          <a:prstGeom prst="rect">
            <a:avLst/>
          </a:prstGeom>
          <a:noFill/>
        </p:spPr>
        <p:txBody>
          <a:bodyPr wrap="square" rtlCol="0">
            <a:spAutoFit/>
          </a:bodyPr>
          <a:lstStyle/>
          <a:p>
            <a:pPr algn="ctr"/>
            <a:r>
              <a:rPr lang="en-US" altLang="zh-CN" sz="2000" b="1" dirty="0" smtClean="0">
                <a:solidFill>
                  <a:srgbClr val="0000FF"/>
                </a:solidFill>
                <a:latin typeface="Times New Roman" pitchFamily="18" charset="0"/>
                <a:cs typeface="Times New Roman" pitchFamily="18" charset="0"/>
              </a:rPr>
              <a:t>Hourly variation of LMI lightning</a:t>
            </a:r>
            <a:endParaRPr lang="zh-CN" altLang="en-US" sz="2000" b="1" dirty="0">
              <a:solidFill>
                <a:srgbClr val="0000FF"/>
              </a:solidFill>
              <a:latin typeface="Times New Roman" pitchFamily="18" charset="0"/>
              <a:cs typeface="Times New Roman" pitchFamily="18" charset="0"/>
            </a:endParaRPr>
          </a:p>
        </p:txBody>
      </p:sp>
      <p:pic>
        <p:nvPicPr>
          <p:cNvPr id="10" name="~PP3085.WAV">
            <a:hlinkClick r:id="" action="ppaction://media"/>
          </p:cNvPr>
          <p:cNvPicPr>
            <a:picLocks noRot="1" noChangeAspect="1"/>
          </p:cNvPicPr>
          <p:nvPr>
            <a:wavAudioFile r:embed="rId1" name="~PP3085.WAV"/>
          </p:nvPr>
        </p:nvPicPr>
        <p:blipFill>
          <a:blip r:embed="rId9"/>
          <a:stretch>
            <a:fillRect/>
          </a:stretch>
        </p:blipFill>
        <p:spPr>
          <a:xfrm>
            <a:off x="11680825" y="6346825"/>
            <a:ext cx="304800" cy="304800"/>
          </a:xfrm>
          <a:prstGeom prst="rect">
            <a:avLst/>
          </a:prstGeom>
        </p:spPr>
      </p:pic>
    </p:spTree>
  </p:cSld>
  <p:clrMapOvr>
    <a:masterClrMapping/>
  </p:clrMapOvr>
  <p:transition advTm="143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3"/>
          <a:stretch>
            <a:fillRect/>
          </a:stretch>
        </p:blipFill>
        <p:spPr>
          <a:xfrm>
            <a:off x="0" y="-12700"/>
            <a:ext cx="12192000" cy="1365250"/>
          </a:xfrm>
          <a:prstGeom prst="rect">
            <a:avLst/>
          </a:prstGeom>
        </p:spPr>
      </p:pic>
      <p:sp>
        <p:nvSpPr>
          <p:cNvPr id="4" name="TextBox 3"/>
          <p:cNvSpPr txBox="1"/>
          <p:nvPr/>
        </p:nvSpPr>
        <p:spPr>
          <a:xfrm>
            <a:off x="0" y="1154090"/>
            <a:ext cx="12192000" cy="584775"/>
          </a:xfrm>
          <a:prstGeom prst="rect">
            <a:avLst/>
          </a:prstGeom>
          <a:noFill/>
        </p:spPr>
        <p:txBody>
          <a:bodyPr wrap="square" rtlCol="0">
            <a:spAutoFit/>
          </a:bodyPr>
          <a:lstStyle/>
          <a:p>
            <a:pPr algn="ctr"/>
            <a:r>
              <a:rPr lang="en-US" altLang="zh-CN" sz="3200" b="1" dirty="0" smtClean="0">
                <a:solidFill>
                  <a:srgbClr val="0000FF"/>
                </a:solidFill>
                <a:latin typeface="Times New Roman" pitchFamily="18" charset="0"/>
                <a:ea typeface="+mn-ea"/>
                <a:cs typeface="Times New Roman" pitchFamily="18" charset="0"/>
              </a:rPr>
              <a:t>4</a:t>
            </a:r>
            <a:r>
              <a:rPr lang="zh-CN" altLang="en-US" sz="3200" b="1" dirty="0" smtClean="0">
                <a:solidFill>
                  <a:srgbClr val="0000FF"/>
                </a:solidFill>
                <a:latin typeface="Times New Roman" pitchFamily="18" charset="0"/>
                <a:ea typeface="+mn-ea"/>
                <a:cs typeface="Times New Roman" pitchFamily="18" charset="0"/>
              </a:rPr>
              <a:t>  </a:t>
            </a:r>
            <a:r>
              <a:rPr lang="en-US" altLang="zh-CN" sz="3200" b="1" dirty="0" smtClean="0">
                <a:solidFill>
                  <a:srgbClr val="0000FF"/>
                </a:solidFill>
                <a:latin typeface="Times New Roman" pitchFamily="18" charset="0"/>
                <a:ea typeface="+mn-ea"/>
                <a:cs typeface="Times New Roman" pitchFamily="18" charset="0"/>
              </a:rPr>
              <a:t>Summary</a:t>
            </a:r>
            <a:endParaRPr lang="zh-CN" altLang="en-US" sz="3200" b="1" dirty="0">
              <a:solidFill>
                <a:srgbClr val="0000FF"/>
              </a:solidFill>
              <a:latin typeface="Times New Roman" pitchFamily="18" charset="0"/>
              <a:ea typeface="+mn-ea"/>
              <a:cs typeface="Times New Roman" pitchFamily="18" charset="0"/>
            </a:endParaRPr>
          </a:p>
        </p:txBody>
      </p:sp>
      <p:sp>
        <p:nvSpPr>
          <p:cNvPr id="5" name="TextBox 4"/>
          <p:cNvSpPr txBox="1"/>
          <p:nvPr/>
        </p:nvSpPr>
        <p:spPr>
          <a:xfrm>
            <a:off x="476211" y="2037415"/>
            <a:ext cx="10572824" cy="4760278"/>
          </a:xfrm>
          <a:prstGeom prst="rect">
            <a:avLst/>
          </a:prstGeom>
          <a:noFill/>
        </p:spPr>
        <p:txBody>
          <a:bodyPr wrap="square" rtlCol="0">
            <a:spAutoFit/>
          </a:bodyPr>
          <a:lstStyle/>
          <a:p>
            <a:pPr marL="914400" indent="-457200" algn="just">
              <a:lnSpc>
                <a:spcPts val="2800"/>
              </a:lnSpc>
              <a:buAutoNum type="arabicPlain"/>
            </a:pPr>
            <a:r>
              <a:rPr lang="en-US" altLang="zh-CN" sz="2000" b="1" dirty="0" smtClean="0">
                <a:latin typeface="Times New Roman" pitchFamily="18" charset="0"/>
                <a:cs typeface="Times New Roman" pitchFamily="18" charset="0"/>
              </a:rPr>
              <a:t>The geographical distribution of the maximum FY-4A LMI </a:t>
            </a:r>
            <a:r>
              <a:rPr lang="en-US" altLang="zh-CN" sz="2000" b="1" dirty="0" smtClean="0">
                <a:solidFill>
                  <a:srgbClr val="C00000"/>
                </a:solidFill>
                <a:latin typeface="Times New Roman" pitchFamily="18" charset="0"/>
                <a:cs typeface="Times New Roman" pitchFamily="18" charset="0"/>
              </a:rPr>
              <a:t>lightning density </a:t>
            </a:r>
            <a:r>
              <a:rPr lang="en-US" altLang="zh-CN" sz="2000" b="1" dirty="0" smtClean="0">
                <a:latin typeface="Times New Roman" pitchFamily="18" charset="0"/>
                <a:cs typeface="Times New Roman" pitchFamily="18" charset="0"/>
              </a:rPr>
              <a:t>is in qualitative agreement with the ISS </a:t>
            </a:r>
            <a:r>
              <a:rPr lang="en-US" altLang="zh-CN" sz="2000" b="1" dirty="0" smtClean="0">
                <a:solidFill>
                  <a:srgbClr val="C00000"/>
                </a:solidFill>
                <a:latin typeface="Times New Roman" pitchFamily="18" charset="0"/>
                <a:cs typeface="Times New Roman" pitchFamily="18" charset="0"/>
              </a:rPr>
              <a:t>LIS lightning</a:t>
            </a:r>
            <a:r>
              <a:rPr lang="en-US" altLang="zh-CN" sz="2000" b="1" dirty="0" smtClean="0">
                <a:latin typeface="Times New Roman" pitchFamily="18" charset="0"/>
                <a:cs typeface="Times New Roman" pitchFamily="18" charset="0"/>
              </a:rPr>
              <a:t>.</a:t>
            </a:r>
          </a:p>
          <a:p>
            <a:pPr marL="914400" indent="-457200" algn="just">
              <a:lnSpc>
                <a:spcPts val="2800"/>
              </a:lnSpc>
              <a:buAutoNum type="arabicPlain"/>
            </a:pPr>
            <a:r>
              <a:rPr lang="en-US" altLang="zh-CN" sz="2000" b="1" dirty="0" smtClean="0">
                <a:latin typeface="Times New Roman" pitchFamily="18" charset="0"/>
                <a:cs typeface="Times New Roman" pitchFamily="18" charset="0"/>
              </a:rPr>
              <a:t>The optical characteristics of the LMI Flash in the </a:t>
            </a:r>
            <a:r>
              <a:rPr lang="en-US" altLang="zh-CN" sz="2000" b="1" dirty="0" smtClean="0">
                <a:solidFill>
                  <a:srgbClr val="C00000"/>
                </a:solidFill>
                <a:latin typeface="Times New Roman" pitchFamily="18" charset="0"/>
                <a:cs typeface="Times New Roman" pitchFamily="18" charset="0"/>
              </a:rPr>
              <a:t>LMI-N</a:t>
            </a:r>
            <a:r>
              <a:rPr lang="en-US" altLang="zh-CN" sz="2000" b="1" dirty="0" smtClean="0">
                <a:latin typeface="Times New Roman" pitchFamily="18" charset="0"/>
                <a:cs typeface="Times New Roman" pitchFamily="18" charset="0"/>
              </a:rPr>
              <a:t> are consistent with that in the </a:t>
            </a:r>
            <a:r>
              <a:rPr lang="en-US" altLang="zh-CN" sz="2000" b="1" dirty="0" smtClean="0">
                <a:solidFill>
                  <a:srgbClr val="C00000"/>
                </a:solidFill>
                <a:latin typeface="Times New Roman" pitchFamily="18" charset="0"/>
                <a:cs typeface="Times New Roman" pitchFamily="18" charset="0"/>
              </a:rPr>
              <a:t>LMI-S</a:t>
            </a:r>
            <a:r>
              <a:rPr lang="en-US" altLang="zh-CN" sz="2000" b="1" dirty="0" smtClean="0">
                <a:latin typeface="Times New Roman" pitchFamily="18" charset="0"/>
                <a:cs typeface="Times New Roman" pitchFamily="18" charset="0"/>
              </a:rPr>
              <a:t>.</a:t>
            </a:r>
          </a:p>
          <a:p>
            <a:pPr marL="914400" indent="-457200" algn="just">
              <a:lnSpc>
                <a:spcPts val="2800"/>
              </a:lnSpc>
              <a:buAutoNum type="arabicPlain"/>
            </a:pPr>
            <a:r>
              <a:rPr lang="en-US" altLang="zh-CN" sz="2000" b="1" dirty="0" smtClean="0">
                <a:latin typeface="Times New Roman" pitchFamily="18" charset="0"/>
                <a:cs typeface="Times New Roman" pitchFamily="18" charset="0"/>
              </a:rPr>
              <a:t>The LMI Flash density is dominated by </a:t>
            </a:r>
            <a:r>
              <a:rPr lang="en-US" altLang="zh-CN" sz="2000" b="1" dirty="0" smtClean="0">
                <a:solidFill>
                  <a:srgbClr val="C00000"/>
                </a:solidFill>
                <a:latin typeface="Times New Roman" pitchFamily="18" charset="0"/>
                <a:cs typeface="Times New Roman" pitchFamily="18" charset="0"/>
              </a:rPr>
              <a:t>the</a:t>
            </a:r>
            <a:r>
              <a:rPr lang="en-US" altLang="zh-CN" sz="2000" b="1" dirty="0" smtClean="0">
                <a:latin typeface="Times New Roman" pitchFamily="18" charset="0"/>
                <a:cs typeface="Times New Roman" pitchFamily="18" charset="0"/>
              </a:rPr>
              <a:t> </a:t>
            </a:r>
            <a:r>
              <a:rPr lang="en-US" altLang="zh-CN" sz="2000" b="1" dirty="0" smtClean="0">
                <a:solidFill>
                  <a:srgbClr val="C00000"/>
                </a:solidFill>
                <a:latin typeface="Times New Roman" pitchFamily="18" charset="0"/>
                <a:cs typeface="Times New Roman" pitchFamily="18" charset="0"/>
              </a:rPr>
              <a:t>middle and lower south of the Yangtze River</a:t>
            </a:r>
            <a:r>
              <a:rPr lang="en-US" altLang="zh-CN" sz="2000" b="1" dirty="0" smtClean="0">
                <a:latin typeface="Times New Roman" pitchFamily="18" charset="0"/>
                <a:cs typeface="Times New Roman" pitchFamily="18" charset="0"/>
              </a:rPr>
              <a:t>.</a:t>
            </a:r>
          </a:p>
          <a:p>
            <a:pPr marL="914400" indent="-457200" algn="just">
              <a:lnSpc>
                <a:spcPts val="2800"/>
              </a:lnSpc>
              <a:buFontTx/>
              <a:buAutoNum type="arabicPlain"/>
            </a:pPr>
            <a:r>
              <a:rPr lang="en-US" altLang="zh-CN" sz="2000" b="1" dirty="0" smtClean="0">
                <a:latin typeface="Times New Roman" pitchFamily="18" charset="0"/>
                <a:cs typeface="Times New Roman" pitchFamily="18" charset="0"/>
              </a:rPr>
              <a:t>The LMI Flash density in the </a:t>
            </a:r>
            <a:r>
              <a:rPr lang="en-US" altLang="zh-CN" sz="2000" b="1" dirty="0" smtClean="0">
                <a:solidFill>
                  <a:srgbClr val="C00000"/>
                </a:solidFill>
                <a:latin typeface="Times New Roman" pitchFamily="18" charset="0"/>
                <a:cs typeface="Times New Roman" pitchFamily="18" charset="0"/>
              </a:rPr>
              <a:t>PRD</a:t>
            </a:r>
            <a:r>
              <a:rPr lang="en-US" altLang="zh-CN" sz="2000" b="1" dirty="0" smtClean="0">
                <a:latin typeface="Times New Roman" pitchFamily="18" charset="0"/>
                <a:cs typeface="Times New Roman" pitchFamily="18" charset="0"/>
              </a:rPr>
              <a:t> is significantly </a:t>
            </a:r>
            <a:r>
              <a:rPr lang="en-US" altLang="zh-CN" sz="2000" b="1" dirty="0" smtClean="0">
                <a:solidFill>
                  <a:srgbClr val="C00000"/>
                </a:solidFill>
                <a:latin typeface="Times New Roman" pitchFamily="18" charset="0"/>
                <a:cs typeface="Times New Roman" pitchFamily="18" charset="0"/>
              </a:rPr>
              <a:t>greater</a:t>
            </a:r>
            <a:r>
              <a:rPr lang="en-US" altLang="zh-CN" sz="2000" b="1" dirty="0" smtClean="0">
                <a:latin typeface="Times New Roman" pitchFamily="18" charset="0"/>
                <a:cs typeface="Times New Roman" pitchFamily="18" charset="0"/>
              </a:rPr>
              <a:t> than those in the other three regions (TP, BTH, and YRD) from April to September. </a:t>
            </a:r>
          </a:p>
          <a:p>
            <a:pPr marL="914400" indent="-457200" algn="just">
              <a:lnSpc>
                <a:spcPts val="2800"/>
              </a:lnSpc>
              <a:buFontTx/>
              <a:buAutoNum type="arabicPlain"/>
            </a:pPr>
            <a:r>
              <a:rPr lang="en-US" altLang="zh-CN" sz="2000" b="1" smtClean="0">
                <a:latin typeface="Times New Roman" pitchFamily="18" charset="0"/>
                <a:cs typeface="Times New Roman" pitchFamily="18" charset="0"/>
              </a:rPr>
              <a:t>There </a:t>
            </a:r>
            <a:r>
              <a:rPr lang="en-US" altLang="zh-CN" sz="2000" b="1" smtClean="0">
                <a:latin typeface="Times New Roman" pitchFamily="18" charset="0"/>
                <a:cs typeface="Times New Roman" pitchFamily="18" charset="0"/>
              </a:rPr>
              <a:t>were </a:t>
            </a:r>
            <a:r>
              <a:rPr lang="en-US" altLang="zh-CN" sz="2000" b="1" dirty="0" smtClean="0">
                <a:solidFill>
                  <a:srgbClr val="C00000"/>
                </a:solidFill>
                <a:latin typeface="Times New Roman" pitchFamily="18" charset="0"/>
                <a:cs typeface="Times New Roman" pitchFamily="18" charset="0"/>
              </a:rPr>
              <a:t>more LMI lightning during the nighttime than that during the daytime</a:t>
            </a:r>
            <a:r>
              <a:rPr lang="en-US" altLang="zh-CN" sz="2000" b="1" dirty="0" smtClean="0">
                <a:latin typeface="Times New Roman" pitchFamily="18" charset="0"/>
                <a:cs typeface="Times New Roman" pitchFamily="18" charset="0"/>
              </a:rPr>
              <a:t>, indicating the higher detection efficiency of the LMI in the nighttime than in the daytime.</a:t>
            </a:r>
          </a:p>
          <a:p>
            <a:pPr marL="914400" indent="-457200" algn="just">
              <a:lnSpc>
                <a:spcPts val="2800"/>
              </a:lnSpc>
              <a:buFontTx/>
              <a:buAutoNum type="arabicPlain"/>
            </a:pPr>
            <a:r>
              <a:rPr lang="en-US" altLang="zh-CN" sz="2000" b="1" dirty="0" smtClean="0">
                <a:latin typeface="Times New Roman" pitchFamily="18" charset="0"/>
                <a:cs typeface="Times New Roman" pitchFamily="18" charset="0"/>
              </a:rPr>
              <a:t>The LMI data could be used for detecting and monitoring the </a:t>
            </a:r>
            <a:r>
              <a:rPr lang="en-US" altLang="zh-CN" sz="2000" b="1" dirty="0" smtClean="0">
                <a:solidFill>
                  <a:srgbClr val="C00000"/>
                </a:solidFill>
                <a:latin typeface="Times New Roman" pitchFamily="18" charset="0"/>
                <a:cs typeface="Times New Roman" pitchFamily="18" charset="0"/>
              </a:rPr>
              <a:t>lightning activity in China </a:t>
            </a:r>
            <a:r>
              <a:rPr lang="en-US" altLang="zh-CN" sz="2000" b="1" dirty="0" smtClean="0">
                <a:latin typeface="Times New Roman" pitchFamily="18" charset="0"/>
                <a:cs typeface="Times New Roman" pitchFamily="18" charset="0"/>
              </a:rPr>
              <a:t>and adjacent sea area. </a:t>
            </a:r>
          </a:p>
        </p:txBody>
      </p:sp>
      <p:pic>
        <p:nvPicPr>
          <p:cNvPr id="9" name="~PP611.WAV">
            <a:hlinkClick r:id="" action="ppaction://media"/>
          </p:cNvPr>
          <p:cNvPicPr>
            <a:picLocks noRot="1" noChangeAspect="1"/>
          </p:cNvPicPr>
          <p:nvPr>
            <a:wavAudioFile r:embed="rId1" name="~PP611.WAV"/>
          </p:nvPr>
        </p:nvPicPr>
        <p:blipFill>
          <a:blip r:embed="rId4"/>
          <a:stretch>
            <a:fillRect/>
          </a:stretch>
        </p:blipFill>
        <p:spPr>
          <a:xfrm>
            <a:off x="11680825" y="6346825"/>
            <a:ext cx="304800" cy="304800"/>
          </a:xfrm>
          <a:prstGeom prst="rect">
            <a:avLst/>
          </a:prstGeom>
        </p:spPr>
      </p:pic>
    </p:spTree>
  </p:cSld>
  <p:clrMapOvr>
    <a:masterClrMapping/>
  </p:clrMapOvr>
  <p:transition advTm="73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sp>
        <p:nvSpPr>
          <p:cNvPr id="4" name="TextBox 3"/>
          <p:cNvSpPr txBox="1"/>
          <p:nvPr/>
        </p:nvSpPr>
        <p:spPr>
          <a:xfrm>
            <a:off x="1835696" y="1988840"/>
            <a:ext cx="6665394" cy="2677656"/>
          </a:xfrm>
          <a:prstGeom prst="rect">
            <a:avLst/>
          </a:prstGeom>
          <a:noFill/>
        </p:spPr>
        <p:txBody>
          <a:bodyPr wrap="square" rtlCol="0">
            <a:spAutoFit/>
          </a:bodyPr>
          <a:lstStyle/>
          <a:p>
            <a:pPr marL="514350" indent="-514350">
              <a:lnSpc>
                <a:spcPct val="150000"/>
              </a:lnSpc>
              <a:buAutoNum type="arabicPlain"/>
            </a:pPr>
            <a:r>
              <a:rPr lang="en-US" altLang="zh-CN" sz="2800" b="1" dirty="0" smtClean="0">
                <a:latin typeface="Times New Roman" pitchFamily="18" charset="0"/>
                <a:cs typeface="Times New Roman" pitchFamily="18" charset="0"/>
              </a:rPr>
              <a:t>Introduction</a:t>
            </a:r>
          </a:p>
          <a:p>
            <a:pPr marL="514350" indent="-514350">
              <a:lnSpc>
                <a:spcPct val="150000"/>
              </a:lnSpc>
              <a:buAutoNum type="arabicPlain"/>
            </a:pPr>
            <a:r>
              <a:rPr lang="en-US" altLang="zh-CN" sz="2800" b="1" dirty="0" smtClean="0">
                <a:latin typeface="Times New Roman" pitchFamily="18" charset="0"/>
                <a:cs typeface="Times New Roman" pitchFamily="18" charset="0"/>
              </a:rPr>
              <a:t>Data and Methodology</a:t>
            </a:r>
          </a:p>
          <a:p>
            <a:pPr marL="514350" indent="-514350">
              <a:lnSpc>
                <a:spcPct val="150000"/>
              </a:lnSpc>
              <a:buAutoNum type="arabicPlain"/>
            </a:pPr>
            <a:r>
              <a:rPr lang="en-US" altLang="zh-CN" sz="2800" b="1" dirty="0" smtClean="0">
                <a:latin typeface="Times New Roman" pitchFamily="18" charset="0"/>
                <a:cs typeface="Times New Roman" pitchFamily="18" charset="0"/>
              </a:rPr>
              <a:t>Results</a:t>
            </a:r>
          </a:p>
          <a:p>
            <a:pPr marL="514350" indent="-514350">
              <a:lnSpc>
                <a:spcPct val="150000"/>
              </a:lnSpc>
              <a:buAutoNum type="arabicPlain"/>
            </a:pPr>
            <a:r>
              <a:rPr lang="en-US" altLang="zh-CN" sz="2800" b="1" dirty="0" smtClean="0">
                <a:latin typeface="Times New Roman" pitchFamily="18" charset="0"/>
                <a:cs typeface="Times New Roman" pitchFamily="18" charset="0"/>
              </a:rPr>
              <a:t>Summary</a:t>
            </a:r>
          </a:p>
        </p:txBody>
      </p:sp>
      <p:pic>
        <p:nvPicPr>
          <p:cNvPr id="7" name="~PP1966.WAV">
            <a:hlinkClick r:id="" action="ppaction://media"/>
          </p:cNvPr>
          <p:cNvPicPr>
            <a:picLocks noRot="1" noChangeAspect="1"/>
          </p:cNvPicPr>
          <p:nvPr>
            <a:wavAudioFile r:embed="rId1" name="~PP1966.WAV"/>
          </p:nvPr>
        </p:nvPicPr>
        <p:blipFill>
          <a:blip r:embed="rId5"/>
          <a:stretch>
            <a:fillRect/>
          </a:stretch>
        </p:blipFill>
        <p:spPr>
          <a:xfrm>
            <a:off x="11680825" y="6346825"/>
            <a:ext cx="304800" cy="304800"/>
          </a:xfrm>
          <a:prstGeom prst="rect">
            <a:avLst/>
          </a:prstGeom>
        </p:spPr>
      </p:pic>
    </p:spTree>
  </p:cSld>
  <p:clrMapOvr>
    <a:masterClrMapping/>
  </p:clrMapOvr>
  <p:transition advTm="21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3"/>
          <a:stretch>
            <a:fillRect/>
          </a:stretch>
        </p:blipFill>
        <p:spPr>
          <a:xfrm>
            <a:off x="0" y="-12700"/>
            <a:ext cx="12192000" cy="1365250"/>
          </a:xfrm>
          <a:prstGeom prst="rect">
            <a:avLst/>
          </a:prstGeom>
        </p:spPr>
      </p:pic>
      <p:sp>
        <p:nvSpPr>
          <p:cNvPr id="4" name="TextBox 3"/>
          <p:cNvSpPr txBox="1"/>
          <p:nvPr/>
        </p:nvSpPr>
        <p:spPr>
          <a:xfrm>
            <a:off x="0" y="1154090"/>
            <a:ext cx="12192000" cy="584775"/>
          </a:xfrm>
          <a:prstGeom prst="rect">
            <a:avLst/>
          </a:prstGeom>
          <a:noFill/>
        </p:spPr>
        <p:txBody>
          <a:bodyPr wrap="square" rtlCol="0">
            <a:spAutoFit/>
          </a:bodyPr>
          <a:lstStyle/>
          <a:p>
            <a:pPr algn="ctr"/>
            <a:r>
              <a:rPr lang="en-US" altLang="zh-CN" sz="3200" b="1" dirty="0" smtClean="0">
                <a:solidFill>
                  <a:srgbClr val="0000FF"/>
                </a:solidFill>
                <a:latin typeface="Times New Roman" pitchFamily="18" charset="0"/>
                <a:ea typeface="+mn-ea"/>
                <a:cs typeface="Times New Roman" pitchFamily="18" charset="0"/>
              </a:rPr>
              <a:t>4</a:t>
            </a:r>
            <a:r>
              <a:rPr lang="zh-CN" altLang="en-US" sz="3200" b="1" dirty="0" smtClean="0">
                <a:solidFill>
                  <a:srgbClr val="0000FF"/>
                </a:solidFill>
                <a:latin typeface="Times New Roman" pitchFamily="18" charset="0"/>
                <a:ea typeface="+mn-ea"/>
                <a:cs typeface="Times New Roman" pitchFamily="18" charset="0"/>
              </a:rPr>
              <a:t>  </a:t>
            </a:r>
            <a:r>
              <a:rPr lang="en-US" altLang="zh-CN" sz="3200" b="1" dirty="0" smtClean="0">
                <a:solidFill>
                  <a:srgbClr val="0000FF"/>
                </a:solidFill>
                <a:latin typeface="Times New Roman" pitchFamily="18" charset="0"/>
                <a:ea typeface="+mn-ea"/>
                <a:cs typeface="Times New Roman" pitchFamily="18" charset="0"/>
              </a:rPr>
              <a:t>Summary</a:t>
            </a:r>
            <a:endParaRPr lang="zh-CN" altLang="en-US" sz="3200" b="1" dirty="0">
              <a:solidFill>
                <a:srgbClr val="0000FF"/>
              </a:solidFill>
              <a:latin typeface="Times New Roman" pitchFamily="18" charset="0"/>
              <a:ea typeface="+mn-ea"/>
              <a:cs typeface="Times New Roman" pitchFamily="18" charset="0"/>
            </a:endParaRPr>
          </a:p>
        </p:txBody>
      </p:sp>
      <p:sp>
        <p:nvSpPr>
          <p:cNvPr id="5" name="TextBox 4"/>
          <p:cNvSpPr txBox="1"/>
          <p:nvPr/>
        </p:nvSpPr>
        <p:spPr>
          <a:xfrm>
            <a:off x="476211" y="2037415"/>
            <a:ext cx="10572824" cy="2605842"/>
          </a:xfrm>
          <a:prstGeom prst="rect">
            <a:avLst/>
          </a:prstGeom>
          <a:noFill/>
        </p:spPr>
        <p:txBody>
          <a:bodyPr wrap="square" rtlCol="0">
            <a:spAutoFit/>
          </a:bodyPr>
          <a:lstStyle/>
          <a:p>
            <a:pPr marL="914400" indent="-457200" algn="just">
              <a:lnSpc>
                <a:spcPts val="2800"/>
              </a:lnSpc>
              <a:buAutoNum type="arabicPlain"/>
            </a:pPr>
            <a:r>
              <a:rPr lang="en-US" altLang="zh-CN" sz="2000" b="1" dirty="0" smtClean="0">
                <a:latin typeface="Times New Roman" pitchFamily="18" charset="0"/>
                <a:cs typeface="Times New Roman" pitchFamily="18" charset="0"/>
              </a:rPr>
              <a:t>The </a:t>
            </a:r>
            <a:r>
              <a:rPr lang="en-US" altLang="zh-CN" sz="2000" b="1" dirty="0" smtClean="0">
                <a:solidFill>
                  <a:srgbClr val="C00000"/>
                </a:solidFill>
                <a:latin typeface="Times New Roman" pitchFamily="18" charset="0"/>
                <a:cs typeface="Times New Roman" pitchFamily="18" charset="0"/>
              </a:rPr>
              <a:t>LMI Level 2 products</a:t>
            </a:r>
            <a:r>
              <a:rPr lang="en-US" altLang="zh-CN" sz="2000" b="1" dirty="0" smtClean="0">
                <a:latin typeface="Times New Roman" pitchFamily="18" charset="0"/>
                <a:cs typeface="Times New Roman" pitchFamily="18" charset="0"/>
              </a:rPr>
              <a:t> reflect the lightning activity in the LMI observation domain.</a:t>
            </a:r>
          </a:p>
          <a:p>
            <a:pPr marL="914400" indent="-457200" algn="just">
              <a:lnSpc>
                <a:spcPts val="2800"/>
              </a:lnSpc>
              <a:buAutoNum type="arabicPlain"/>
            </a:pPr>
            <a:endParaRPr lang="en-US" altLang="zh-CN" sz="2000" b="1" dirty="0" smtClean="0">
              <a:latin typeface="Times New Roman" pitchFamily="18" charset="0"/>
              <a:cs typeface="Times New Roman" pitchFamily="18" charset="0"/>
            </a:endParaRPr>
          </a:p>
          <a:p>
            <a:pPr marL="914400" indent="-457200" algn="just">
              <a:lnSpc>
                <a:spcPts val="2800"/>
              </a:lnSpc>
              <a:buAutoNum type="arabicPlain"/>
            </a:pPr>
            <a:r>
              <a:rPr lang="en-US" altLang="zh-CN" sz="2000" b="1" dirty="0" smtClean="0">
                <a:latin typeface="Times New Roman" pitchFamily="18" charset="0"/>
                <a:cs typeface="Times New Roman" pitchFamily="18" charset="0"/>
              </a:rPr>
              <a:t>The </a:t>
            </a:r>
            <a:r>
              <a:rPr lang="en-US" altLang="zh-CN" sz="2000" b="1" dirty="0" smtClean="0">
                <a:solidFill>
                  <a:srgbClr val="C00000"/>
                </a:solidFill>
                <a:latin typeface="Times New Roman" pitchFamily="18" charset="0"/>
                <a:cs typeface="Times New Roman" pitchFamily="18" charset="0"/>
              </a:rPr>
              <a:t>LMI Level 2 products </a:t>
            </a:r>
            <a:r>
              <a:rPr lang="en-US" altLang="zh-CN" sz="2000" b="1" dirty="0" smtClean="0">
                <a:latin typeface="Times New Roman" pitchFamily="18" charset="0"/>
                <a:cs typeface="Times New Roman" pitchFamily="18" charset="0"/>
              </a:rPr>
              <a:t>are meaningful for monitoring lightning activity. </a:t>
            </a:r>
          </a:p>
          <a:p>
            <a:pPr marL="914400" indent="-457200" algn="just">
              <a:lnSpc>
                <a:spcPts val="2800"/>
              </a:lnSpc>
              <a:buAutoNum type="arabicPlain"/>
            </a:pPr>
            <a:endParaRPr lang="en-US" altLang="zh-CN" sz="2000" b="1" dirty="0" smtClean="0">
              <a:latin typeface="Times New Roman" pitchFamily="18" charset="0"/>
              <a:cs typeface="Times New Roman" pitchFamily="18" charset="0"/>
            </a:endParaRPr>
          </a:p>
          <a:p>
            <a:pPr marL="914400" indent="-457200" algn="just">
              <a:lnSpc>
                <a:spcPts val="2800"/>
              </a:lnSpc>
              <a:buAutoNum type="arabicPlain"/>
            </a:pPr>
            <a:r>
              <a:rPr lang="en-US" altLang="zh-CN" sz="2000" b="1" dirty="0" smtClean="0">
                <a:latin typeface="Times New Roman" pitchFamily="18" charset="0"/>
                <a:cs typeface="Times New Roman" pitchFamily="18" charset="0"/>
              </a:rPr>
              <a:t>Detailed </a:t>
            </a:r>
            <a:r>
              <a:rPr lang="en-US" altLang="zh-CN" sz="2000" b="1" dirty="0" smtClean="0">
                <a:solidFill>
                  <a:srgbClr val="C00000"/>
                </a:solidFill>
                <a:latin typeface="Times New Roman" pitchFamily="18" charset="0"/>
                <a:cs typeface="Times New Roman" pitchFamily="18" charset="0"/>
              </a:rPr>
              <a:t>evaluation of the LMI datasets </a:t>
            </a:r>
            <a:r>
              <a:rPr lang="en-US" altLang="zh-CN" sz="2000" b="1" dirty="0" smtClean="0">
                <a:latin typeface="Times New Roman" pitchFamily="18" charset="0"/>
                <a:cs typeface="Times New Roman" pitchFamily="18" charset="0"/>
              </a:rPr>
              <a:t>will be further conducted by using the ground-based lightning location system with a highly accurate locating ability for both CG and IC lightning</a:t>
            </a:r>
          </a:p>
        </p:txBody>
      </p:sp>
      <p:pic>
        <p:nvPicPr>
          <p:cNvPr id="7" name="~PP6.WAV">
            <a:hlinkClick r:id="" action="ppaction://media"/>
          </p:cNvPr>
          <p:cNvPicPr>
            <a:picLocks noRot="1" noChangeAspect="1"/>
          </p:cNvPicPr>
          <p:nvPr>
            <a:wavAudioFile r:embed="rId1" name="~PP6.WAV"/>
          </p:nvPr>
        </p:nvPicPr>
        <p:blipFill>
          <a:blip r:embed="rId4"/>
          <a:stretch>
            <a:fillRect/>
          </a:stretch>
        </p:blipFill>
        <p:spPr>
          <a:xfrm>
            <a:off x="11680825" y="6346825"/>
            <a:ext cx="304800" cy="304800"/>
          </a:xfrm>
          <a:prstGeom prst="rect">
            <a:avLst/>
          </a:prstGeom>
        </p:spPr>
      </p:pic>
    </p:spTree>
  </p:cSld>
  <p:clrMapOvr>
    <a:masterClrMapping/>
  </p:clrMapOvr>
  <p:transition advTm="418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3"/>
          <a:stretch>
            <a:fillRect/>
          </a:stretch>
        </p:blipFill>
        <p:spPr>
          <a:xfrm>
            <a:off x="0" y="0"/>
            <a:ext cx="12192000" cy="1365250"/>
          </a:xfrm>
          <a:prstGeom prst="rect">
            <a:avLst/>
          </a:prstGeom>
        </p:spPr>
      </p:pic>
      <p:sp>
        <p:nvSpPr>
          <p:cNvPr id="4" name="TextBox 3"/>
          <p:cNvSpPr txBox="1"/>
          <p:nvPr/>
        </p:nvSpPr>
        <p:spPr>
          <a:xfrm>
            <a:off x="0" y="2817790"/>
            <a:ext cx="12192000" cy="646331"/>
          </a:xfrm>
          <a:prstGeom prst="rect">
            <a:avLst/>
          </a:prstGeom>
          <a:noFill/>
        </p:spPr>
        <p:txBody>
          <a:bodyPr wrap="square" rtlCol="0">
            <a:spAutoFit/>
          </a:bodyPr>
          <a:lstStyle/>
          <a:p>
            <a:pPr algn="ctr"/>
            <a:r>
              <a:rPr lang="en-US" altLang="zh-CN" sz="3600" b="1" dirty="0" smtClean="0">
                <a:solidFill>
                  <a:srgbClr val="0000FF"/>
                </a:solidFill>
                <a:latin typeface="Times New Roman" pitchFamily="18" charset="0"/>
                <a:ea typeface="+mn-ea"/>
                <a:cs typeface="Times New Roman" pitchFamily="18" charset="0"/>
              </a:rPr>
              <a:t>Thank     you    !</a:t>
            </a:r>
            <a:endParaRPr lang="zh-CN" altLang="en-US" sz="3600" b="1" dirty="0">
              <a:solidFill>
                <a:srgbClr val="0000FF"/>
              </a:solidFill>
              <a:latin typeface="Times New Roman" pitchFamily="18" charset="0"/>
              <a:ea typeface="+mn-ea"/>
              <a:cs typeface="Times New Roman" pitchFamily="18" charset="0"/>
            </a:endParaRPr>
          </a:p>
        </p:txBody>
      </p:sp>
      <p:pic>
        <p:nvPicPr>
          <p:cNvPr id="5" name="~PP3017.WAV">
            <a:hlinkClick r:id="" action="ppaction://media"/>
          </p:cNvPr>
          <p:cNvPicPr>
            <a:picLocks noRot="1" noChangeAspect="1"/>
          </p:cNvPicPr>
          <p:nvPr>
            <a:wavAudioFile r:embed="rId1" name="~PP3017.WAV"/>
          </p:nvPr>
        </p:nvPicPr>
        <p:blipFill>
          <a:blip r:embed="rId4"/>
          <a:stretch>
            <a:fillRect/>
          </a:stretch>
        </p:blipFill>
        <p:spPr>
          <a:xfrm>
            <a:off x="11680825" y="6346825"/>
            <a:ext cx="304800" cy="304800"/>
          </a:xfrm>
          <a:prstGeom prst="rect">
            <a:avLst/>
          </a:prstGeom>
        </p:spPr>
      </p:pic>
    </p:spTree>
  </p:cSld>
  <p:clrMapOvr>
    <a:masterClrMapping/>
  </p:clrMapOvr>
  <p:transition advTm="29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3"/>
          <a:stretch>
            <a:fillRect/>
          </a:stretch>
        </p:blipFill>
        <p:spPr>
          <a:xfrm>
            <a:off x="0" y="0"/>
            <a:ext cx="12192000" cy="1365250"/>
          </a:xfrm>
          <a:prstGeom prst="rect">
            <a:avLst/>
          </a:prstGeom>
        </p:spPr>
      </p:pic>
      <p:sp>
        <p:nvSpPr>
          <p:cNvPr id="4" name="TextBox 3"/>
          <p:cNvSpPr txBox="1"/>
          <p:nvPr/>
        </p:nvSpPr>
        <p:spPr>
          <a:xfrm>
            <a:off x="1835696" y="1988840"/>
            <a:ext cx="6665394" cy="2677656"/>
          </a:xfrm>
          <a:prstGeom prst="rect">
            <a:avLst/>
          </a:prstGeom>
          <a:noFill/>
        </p:spPr>
        <p:txBody>
          <a:bodyPr wrap="square" rtlCol="0">
            <a:spAutoFit/>
          </a:bodyPr>
          <a:lstStyle/>
          <a:p>
            <a:pPr marL="514350" indent="-514350">
              <a:lnSpc>
                <a:spcPct val="150000"/>
              </a:lnSpc>
              <a:buAutoNum type="arabicPlain"/>
            </a:pPr>
            <a:r>
              <a:rPr lang="en-US" altLang="zh-CN" sz="2800" b="1" dirty="0" smtClean="0">
                <a:solidFill>
                  <a:srgbClr val="C00000"/>
                </a:solidFill>
                <a:latin typeface="Times New Roman" pitchFamily="18" charset="0"/>
                <a:cs typeface="Times New Roman" pitchFamily="18" charset="0"/>
              </a:rPr>
              <a:t>Introduction </a:t>
            </a:r>
          </a:p>
          <a:p>
            <a:pPr marL="514350" indent="-514350">
              <a:lnSpc>
                <a:spcPct val="150000"/>
              </a:lnSpc>
              <a:buAutoNum type="arabicPlain"/>
            </a:pPr>
            <a:r>
              <a:rPr lang="en-US" altLang="zh-CN" sz="2800" b="1" dirty="0" smtClean="0">
                <a:latin typeface="Times New Roman" pitchFamily="18" charset="0"/>
                <a:cs typeface="Times New Roman" pitchFamily="18" charset="0"/>
              </a:rPr>
              <a:t>Data and Methodology</a:t>
            </a:r>
          </a:p>
          <a:p>
            <a:pPr marL="514350" indent="-514350">
              <a:lnSpc>
                <a:spcPct val="150000"/>
              </a:lnSpc>
              <a:buAutoNum type="arabicPlain"/>
            </a:pPr>
            <a:r>
              <a:rPr lang="en-US" altLang="zh-CN" sz="2800" b="1" dirty="0" smtClean="0">
                <a:latin typeface="Times New Roman" pitchFamily="18" charset="0"/>
                <a:cs typeface="Times New Roman" pitchFamily="18" charset="0"/>
              </a:rPr>
              <a:t>Results</a:t>
            </a:r>
          </a:p>
          <a:p>
            <a:pPr marL="514350" indent="-514350">
              <a:lnSpc>
                <a:spcPct val="150000"/>
              </a:lnSpc>
              <a:buAutoNum type="arabicPlain"/>
            </a:pPr>
            <a:r>
              <a:rPr lang="en-US" altLang="zh-CN" sz="2800" b="1" dirty="0" smtClean="0">
                <a:latin typeface="Times New Roman" pitchFamily="18" charset="0"/>
                <a:cs typeface="Times New Roman" pitchFamily="18" charset="0"/>
              </a:rPr>
              <a:t>Summary</a:t>
            </a:r>
          </a:p>
        </p:txBody>
      </p:sp>
      <p:pic>
        <p:nvPicPr>
          <p:cNvPr id="6" name="~PP2793.WAV">
            <a:hlinkClick r:id="" action="ppaction://media"/>
          </p:cNvPr>
          <p:cNvPicPr>
            <a:picLocks noRot="1" noChangeAspect="1"/>
          </p:cNvPicPr>
          <p:nvPr>
            <a:wavAudioFile r:embed="rId1" name="~PP2793.WAV"/>
          </p:nvPr>
        </p:nvPicPr>
        <p:blipFill>
          <a:blip r:embed="rId4"/>
          <a:stretch>
            <a:fillRect/>
          </a:stretch>
        </p:blipFill>
        <p:spPr>
          <a:xfrm>
            <a:off x="11680825" y="6346825"/>
            <a:ext cx="304800" cy="304800"/>
          </a:xfrm>
          <a:prstGeom prst="rect">
            <a:avLst/>
          </a:prstGeom>
        </p:spPr>
      </p:pic>
    </p:spTree>
  </p:cSld>
  <p:clrMapOvr>
    <a:masterClrMapping/>
  </p:clrMapOvr>
  <p:transition advTm="6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GOES_E_W_no"/>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2651" y="1212832"/>
            <a:ext cx="3805625" cy="2534033"/>
          </a:xfrm>
          <a:prstGeom prst="rect">
            <a:avLst/>
          </a:prstGeom>
          <a:noFill/>
          <a:ln>
            <a:noFill/>
          </a:ln>
        </p:spPr>
      </p:pic>
      <p:pic>
        <p:nvPicPr>
          <p:cNvPr id="5" name="Picture 11"/>
          <p:cNvPicPr>
            <a:picLocks noChangeAspect="1" noChangeArrowheads="1"/>
          </p:cNvPicPr>
          <p:nvPr/>
        </p:nvPicPr>
        <p:blipFill>
          <a:blip r:embed="rId5" cstate="print"/>
          <a:srcRect/>
          <a:stretch>
            <a:fillRect/>
          </a:stretch>
        </p:blipFill>
        <p:spPr bwMode="auto">
          <a:xfrm>
            <a:off x="2033567" y="4070352"/>
            <a:ext cx="2259034" cy="2335814"/>
          </a:xfrm>
          <a:prstGeom prst="rect">
            <a:avLst/>
          </a:prstGeom>
          <a:noFill/>
          <a:ln w="9525" algn="ctr">
            <a:noFill/>
            <a:miter lim="800000"/>
            <a:headEnd/>
            <a:tailEnd/>
          </a:ln>
        </p:spPr>
      </p:pic>
      <p:sp>
        <p:nvSpPr>
          <p:cNvPr id="6" name="TextBox 5"/>
          <p:cNvSpPr txBox="1"/>
          <p:nvPr/>
        </p:nvSpPr>
        <p:spPr>
          <a:xfrm>
            <a:off x="1079642" y="6521472"/>
            <a:ext cx="5668155" cy="276999"/>
          </a:xfrm>
          <a:prstGeom prst="rect">
            <a:avLst/>
          </a:prstGeom>
          <a:noFill/>
        </p:spPr>
        <p:txBody>
          <a:bodyPr wrap="none" rtlCol="0">
            <a:spAutoFit/>
          </a:bodyPr>
          <a:lstStyle/>
          <a:p>
            <a:r>
              <a:rPr lang="en-US" sz="1200" b="1" dirty="0" smtClean="0">
                <a:solidFill>
                  <a:srgbClr val="C00000"/>
                </a:solidFill>
                <a:latin typeface="Times New Roman" pitchFamily="18" charset="0"/>
                <a:cs typeface="Times New Roman" pitchFamily="18" charset="0"/>
              </a:rPr>
              <a:t>MTG LI courtesy Jochen Grandell, EUMETSAT, Scheduled to be launched in 2021</a:t>
            </a:r>
            <a:endParaRPr lang="en-US" sz="1200" b="1" dirty="0">
              <a:solidFill>
                <a:srgbClr val="C00000"/>
              </a:solidFill>
              <a:latin typeface="Times New Roman" pitchFamily="18" charset="0"/>
              <a:cs typeface="Times New Roman" pitchFamily="18" charset="0"/>
            </a:endParaRPr>
          </a:p>
        </p:txBody>
      </p:sp>
      <p:sp>
        <p:nvSpPr>
          <p:cNvPr id="7" name="TextBox 6"/>
          <p:cNvSpPr txBox="1"/>
          <p:nvPr/>
        </p:nvSpPr>
        <p:spPr>
          <a:xfrm>
            <a:off x="1176310" y="3713162"/>
            <a:ext cx="5218095" cy="276999"/>
          </a:xfrm>
          <a:prstGeom prst="rect">
            <a:avLst/>
          </a:prstGeom>
          <a:noFill/>
        </p:spPr>
        <p:txBody>
          <a:bodyPr wrap="none" rtlCol="0">
            <a:spAutoFit/>
          </a:bodyPr>
          <a:lstStyle/>
          <a:p>
            <a:r>
              <a:rPr lang="en-US" sz="1200" b="1" dirty="0" smtClean="0">
                <a:solidFill>
                  <a:srgbClr val="C00000"/>
                </a:solidFill>
                <a:latin typeface="Times New Roman" pitchFamily="18" charset="0"/>
                <a:cs typeface="Times New Roman" pitchFamily="18" charset="0"/>
              </a:rPr>
              <a:t>GOES-16 and GOES-17 GLM courtesy Steven J. Goodman, NOAA/NESDIS</a:t>
            </a:r>
          </a:p>
        </p:txBody>
      </p:sp>
      <p:sp>
        <p:nvSpPr>
          <p:cNvPr id="8" name="Line 4"/>
          <p:cNvSpPr>
            <a:spLocks noChangeShapeType="1"/>
          </p:cNvSpPr>
          <p:nvPr/>
        </p:nvSpPr>
        <p:spPr bwMode="auto">
          <a:xfrm>
            <a:off x="628712" y="1141394"/>
            <a:ext cx="8229600" cy="0"/>
          </a:xfrm>
          <a:prstGeom prst="line">
            <a:avLst/>
          </a:prstGeom>
          <a:noFill/>
          <a:ln w="50800" cmpd="dbl">
            <a:solidFill>
              <a:srgbClr val="003399"/>
            </a:solidFill>
            <a:round/>
            <a:headEnd/>
            <a:tailEnd/>
          </a:ln>
        </p:spPr>
        <p:txBody>
          <a:bodyPr/>
          <a:lstStyle/>
          <a:p>
            <a:endParaRPr lang="en-US"/>
          </a:p>
        </p:txBody>
      </p:sp>
      <p:sp>
        <p:nvSpPr>
          <p:cNvPr id="9" name="TextBox 8"/>
          <p:cNvSpPr txBox="1"/>
          <p:nvPr/>
        </p:nvSpPr>
        <p:spPr>
          <a:xfrm>
            <a:off x="6669090" y="5819562"/>
            <a:ext cx="4143404" cy="523220"/>
          </a:xfrm>
          <a:prstGeom prst="rect">
            <a:avLst/>
          </a:prstGeom>
          <a:noFill/>
        </p:spPr>
        <p:txBody>
          <a:bodyPr wrap="square" rtlCol="0">
            <a:spAutoFit/>
          </a:bodyPr>
          <a:lstStyle/>
          <a:p>
            <a:r>
              <a:rPr lang="en-US" sz="1400" b="1" dirty="0" smtClean="0">
                <a:solidFill>
                  <a:srgbClr val="00B0F0"/>
                </a:solidFill>
                <a:latin typeface="Times New Roman" pitchFamily="18" charset="0"/>
                <a:cs typeface="Times New Roman" pitchFamily="18" charset="0"/>
              </a:rPr>
              <a:t>Goal: Globally Consistent Lightning Database</a:t>
            </a:r>
          </a:p>
          <a:p>
            <a:r>
              <a:rPr lang="en-US" sz="1400" b="1" dirty="0" smtClean="0">
                <a:solidFill>
                  <a:srgbClr val="00B0F0"/>
                </a:solidFill>
                <a:latin typeface="Times New Roman" pitchFamily="18" charset="0"/>
                <a:cs typeface="Times New Roman" pitchFamily="18" charset="0"/>
              </a:rPr>
              <a:t>           Global Circuit research</a:t>
            </a:r>
          </a:p>
        </p:txBody>
      </p:sp>
      <p:sp>
        <p:nvSpPr>
          <p:cNvPr id="10" name="TextBox 9"/>
          <p:cNvSpPr txBox="1"/>
          <p:nvPr/>
        </p:nvSpPr>
        <p:spPr>
          <a:xfrm>
            <a:off x="6740528" y="5213360"/>
            <a:ext cx="4143372" cy="461665"/>
          </a:xfrm>
          <a:prstGeom prst="rect">
            <a:avLst/>
          </a:prstGeom>
          <a:noFill/>
        </p:spPr>
        <p:txBody>
          <a:bodyPr wrap="square" rtlCol="0">
            <a:spAutoFit/>
          </a:bodyPr>
          <a:lstStyle/>
          <a:p>
            <a:pPr algn="ctr"/>
            <a:r>
              <a:rPr lang="en-US" sz="1200" b="1" dirty="0" smtClean="0">
                <a:solidFill>
                  <a:srgbClr val="C00000"/>
                </a:solidFill>
                <a:latin typeface="Times New Roman" pitchFamily="18" charset="0"/>
                <a:cs typeface="Times New Roman" pitchFamily="18" charset="0"/>
              </a:rPr>
              <a:t>FY-4A LMI, NSMC CMA</a:t>
            </a:r>
            <a:br>
              <a:rPr lang="en-US" sz="1200" b="1" dirty="0" smtClean="0">
                <a:solidFill>
                  <a:srgbClr val="C00000"/>
                </a:solidFill>
                <a:latin typeface="Times New Roman" pitchFamily="18" charset="0"/>
                <a:cs typeface="Times New Roman" pitchFamily="18" charset="0"/>
              </a:rPr>
            </a:br>
            <a:r>
              <a:rPr lang="en-US" sz="1200" b="1" dirty="0" smtClean="0">
                <a:latin typeface="Times New Roman" pitchFamily="18" charset="0"/>
                <a:cs typeface="Times New Roman" pitchFamily="18" charset="0"/>
              </a:rPr>
              <a:t> launched on </a:t>
            </a:r>
            <a:r>
              <a:rPr lang="en-US" altLang="zh-CN" sz="1200" b="1" dirty="0" smtClean="0">
                <a:latin typeface="Times New Roman" pitchFamily="18" charset="0"/>
                <a:cs typeface="Times New Roman" pitchFamily="18" charset="0"/>
              </a:rPr>
              <a:t>Dec</a:t>
            </a:r>
            <a:r>
              <a:rPr lang="en-US" sz="1200" b="1" dirty="0" smtClean="0">
                <a:latin typeface="Times New Roman" pitchFamily="18" charset="0"/>
                <a:cs typeface="Times New Roman" pitchFamily="18" charset="0"/>
              </a:rPr>
              <a:t>ember 1</a:t>
            </a:r>
            <a:r>
              <a:rPr lang="en-US" altLang="zh-CN" sz="1200" b="1" dirty="0" smtClean="0">
                <a:latin typeface="Times New Roman" pitchFamily="18" charset="0"/>
                <a:cs typeface="Times New Roman" pitchFamily="18" charset="0"/>
              </a:rPr>
              <a:t>1</a:t>
            </a:r>
            <a:r>
              <a:rPr lang="en-US" sz="1200" b="1" dirty="0" smtClean="0">
                <a:latin typeface="Times New Roman" pitchFamily="18" charset="0"/>
                <a:cs typeface="Times New Roman" pitchFamily="18" charset="0"/>
              </a:rPr>
              <a:t>, 2016 at </a:t>
            </a:r>
            <a:r>
              <a:rPr lang="en-US" altLang="zh-CN" sz="1200" b="1" dirty="0" smtClean="0">
                <a:latin typeface="Times New Roman" pitchFamily="18" charset="0"/>
                <a:cs typeface="Times New Roman" pitchFamily="18" charset="0"/>
              </a:rPr>
              <a:t>00</a:t>
            </a:r>
            <a:r>
              <a:rPr lang="en-US" sz="1200" b="1" dirty="0" smtClean="0">
                <a:latin typeface="Times New Roman" pitchFamily="18" charset="0"/>
                <a:cs typeface="Times New Roman" pitchFamily="18" charset="0"/>
              </a:rPr>
              <a:t>:</a:t>
            </a:r>
            <a:r>
              <a:rPr lang="en-US" altLang="zh-CN" sz="1200" b="1" dirty="0" smtClean="0">
                <a:latin typeface="Times New Roman" pitchFamily="18" charset="0"/>
                <a:cs typeface="Times New Roman" pitchFamily="18" charset="0"/>
              </a:rPr>
              <a:t>11</a:t>
            </a:r>
            <a:r>
              <a:rPr lang="en-US" sz="1200" b="1" dirty="0" smtClean="0">
                <a:latin typeface="Times New Roman" pitchFamily="18" charset="0"/>
                <a:cs typeface="Times New Roman" pitchFamily="18" charset="0"/>
              </a:rPr>
              <a:t> p.m. </a:t>
            </a:r>
            <a:r>
              <a:rPr lang="en-US" altLang="zh-CN" sz="1200" b="1" dirty="0" smtClean="0">
                <a:latin typeface="Times New Roman" pitchFamily="18" charset="0"/>
                <a:cs typeface="Times New Roman" pitchFamily="18" charset="0"/>
              </a:rPr>
              <a:t>Beijing</a:t>
            </a:r>
            <a:r>
              <a:rPr lang="zh-CN" altLang="en-US" sz="1200" b="1" dirty="0" smtClean="0">
                <a:latin typeface="Times New Roman" pitchFamily="18" charset="0"/>
                <a:cs typeface="Times New Roman" pitchFamily="18" charset="0"/>
              </a:rPr>
              <a:t> </a:t>
            </a:r>
            <a:r>
              <a:rPr lang="en-US" altLang="zh-CN" sz="1200" b="1" dirty="0" smtClean="0">
                <a:latin typeface="Times New Roman" pitchFamily="18" charset="0"/>
                <a:cs typeface="Times New Roman" pitchFamily="18" charset="0"/>
              </a:rPr>
              <a:t>Time</a:t>
            </a:r>
            <a:endParaRPr lang="en-US" sz="1200" b="1" dirty="0" smtClean="0">
              <a:latin typeface="Times New Roman" pitchFamily="18" charset="0"/>
              <a:cs typeface="Times New Roman" pitchFamily="18" charset="0"/>
            </a:endParaRPr>
          </a:p>
        </p:txBody>
      </p:sp>
      <p:pic>
        <p:nvPicPr>
          <p:cNvPr id="11"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669090" y="1212832"/>
            <a:ext cx="3857652" cy="4015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1533532" y="3864791"/>
            <a:ext cx="4572000" cy="276999"/>
          </a:xfrm>
          <a:prstGeom prst="rect">
            <a:avLst/>
          </a:prstGeom>
        </p:spPr>
        <p:txBody>
          <a:bodyPr>
            <a:spAutoFit/>
          </a:bodyPr>
          <a:lstStyle/>
          <a:p>
            <a:r>
              <a:rPr lang="en-US" sz="1200" b="1" dirty="0" smtClean="0">
                <a:latin typeface="Times New Roman" pitchFamily="18" charset="0"/>
                <a:cs typeface="Times New Roman" pitchFamily="18" charset="0"/>
              </a:rPr>
              <a:t>launched on November 19, 2016 at 6:42 p.m. EST</a:t>
            </a:r>
            <a:endParaRPr lang="zh-CN" altLang="en-US" sz="1200" dirty="0"/>
          </a:p>
        </p:txBody>
      </p:sp>
      <p:pic>
        <p:nvPicPr>
          <p:cNvPr id="15" name="~PP3471.WAV">
            <a:hlinkClick r:id="" action="ppaction://media"/>
          </p:cNvPr>
          <p:cNvPicPr>
            <a:picLocks noRot="1" noChangeAspect="1"/>
          </p:cNvPicPr>
          <p:nvPr>
            <a:wavAudioFile r:embed="rId1" name="~PP3471.WAV"/>
          </p:nvPr>
        </p:nvPicPr>
        <p:blipFill>
          <a:blip r:embed="rId7"/>
          <a:stretch>
            <a:fillRect/>
          </a:stretch>
        </p:blipFill>
        <p:spPr>
          <a:xfrm>
            <a:off x="11680825" y="6346825"/>
            <a:ext cx="304800" cy="304800"/>
          </a:xfrm>
          <a:prstGeom prst="rect">
            <a:avLst/>
          </a:prstGeom>
        </p:spPr>
      </p:pic>
    </p:spTree>
  </p:cSld>
  <p:clrMapOvr>
    <a:masterClrMapping/>
  </p:clrMapOvr>
  <p:transition advTm="302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sp>
        <p:nvSpPr>
          <p:cNvPr id="4" name="TextBox 3"/>
          <p:cNvSpPr txBox="1">
            <a:spLocks noChangeArrowheads="1"/>
          </p:cNvSpPr>
          <p:nvPr/>
        </p:nvSpPr>
        <p:spPr bwMode="auto">
          <a:xfrm>
            <a:off x="1314420" y="1174732"/>
            <a:ext cx="4786346" cy="5524589"/>
          </a:xfrm>
          <a:prstGeom prst="rect">
            <a:avLst/>
          </a:prstGeom>
          <a:noFill/>
          <a:ln w="9525">
            <a:noFill/>
            <a:miter lim="800000"/>
            <a:headEnd/>
            <a:tailEnd/>
          </a:ln>
        </p:spPr>
        <p:txBody>
          <a:bodyPr wrap="square">
            <a:spAutoFit/>
          </a:bodyPr>
          <a:lstStyle/>
          <a:p>
            <a:pPr algn="just"/>
            <a:r>
              <a:rPr lang="en-US" altLang="zh-CN" b="1" dirty="0" smtClean="0">
                <a:solidFill>
                  <a:srgbClr val="CC0000"/>
                </a:solidFill>
                <a:latin typeface="Times New Roman" pitchFamily="18" charset="0"/>
                <a:cs typeface="Times New Roman" pitchFamily="18" charset="0"/>
              </a:rPr>
              <a:t>FY-4A LMI</a:t>
            </a:r>
          </a:p>
          <a:p>
            <a:pPr algn="just"/>
            <a:r>
              <a:rPr lang="en-US" sz="1400" b="1" dirty="0" smtClean="0">
                <a:solidFill>
                  <a:srgbClr val="00B0F0"/>
                </a:solidFill>
                <a:latin typeface="Times New Roman" pitchFamily="18" charset="0"/>
                <a:cs typeface="Times New Roman" pitchFamily="18" charset="0"/>
              </a:rPr>
              <a:t>LMI capture </a:t>
            </a:r>
            <a:r>
              <a:rPr lang="en-US" altLang="zh-CN" sz="1400" b="1" dirty="0" smtClean="0">
                <a:latin typeface="Times New Roman" pitchFamily="18" charset="0"/>
                <a:cs typeface="Times New Roman" pitchFamily="18" charset="0"/>
              </a:rPr>
              <a:t>strongest optical emission from lightning discharge from the cloud top by detecting the neutral oxygen (OI(1) line at </a:t>
            </a:r>
            <a:r>
              <a:rPr lang="en-US" altLang="zh-CN" sz="1400" b="1" dirty="0" smtClean="0">
                <a:solidFill>
                  <a:srgbClr val="C00000"/>
                </a:solidFill>
                <a:latin typeface="Times New Roman" pitchFamily="18" charset="0"/>
                <a:cs typeface="Times New Roman" pitchFamily="18" charset="0"/>
              </a:rPr>
              <a:t>777.4 nm</a:t>
            </a:r>
            <a:r>
              <a:rPr lang="en-US" altLang="zh-CN" sz="1400" b="1" dirty="0" smtClean="0">
                <a:latin typeface="Times New Roman" pitchFamily="18" charset="0"/>
                <a:cs typeface="Times New Roman" pitchFamily="18" charset="0"/>
              </a:rPr>
              <a:t>.</a:t>
            </a:r>
            <a:endParaRPr lang="en-US" sz="1400" b="1" dirty="0" smtClean="0">
              <a:solidFill>
                <a:srgbClr val="00B0F0"/>
              </a:solidFill>
              <a:latin typeface="Times New Roman" pitchFamily="18" charset="0"/>
              <a:cs typeface="Times New Roman" pitchFamily="18" charset="0"/>
            </a:endParaRPr>
          </a:p>
          <a:p>
            <a:pPr algn="just"/>
            <a:r>
              <a:rPr lang="en-US" sz="1400" b="1" dirty="0" smtClean="0">
                <a:solidFill>
                  <a:srgbClr val="00B0F0"/>
                </a:solidFill>
                <a:latin typeface="Times New Roman" pitchFamily="18" charset="0"/>
                <a:cs typeface="Times New Roman" pitchFamily="18" charset="0"/>
              </a:rPr>
              <a:t>LMI instrument </a:t>
            </a:r>
            <a:r>
              <a:rPr lang="en-US" sz="1400" b="1" dirty="0" smtClean="0">
                <a:latin typeface="Times New Roman" pitchFamily="18" charset="0"/>
                <a:cs typeface="Times New Roman" pitchFamily="18" charset="0"/>
              </a:rPr>
              <a:t>include 400</a:t>
            </a:r>
            <a:r>
              <a:rPr lang="en-US" altLang="zh-CN" sz="1400" b="1" dirty="0" smtClean="0">
                <a:latin typeface="Times New Roman" pitchFamily="18" charset="0"/>
                <a:cs typeface="Times New Roman" pitchFamily="18" charset="0"/>
              </a:rPr>
              <a:t>×</a:t>
            </a:r>
            <a:r>
              <a:rPr lang="en-US" sz="1400" b="1" dirty="0" smtClean="0">
                <a:latin typeface="Times New Roman" pitchFamily="18" charset="0"/>
                <a:cs typeface="Times New Roman" pitchFamily="18" charset="0"/>
              </a:rPr>
              <a:t>300</a:t>
            </a:r>
            <a:r>
              <a:rPr lang="en-US" altLang="zh-CN" sz="1400" b="1" dirty="0" smtClean="0">
                <a:latin typeface="Times New Roman" pitchFamily="18" charset="0"/>
                <a:cs typeface="Times New Roman" pitchFamily="18" charset="0"/>
              </a:rPr>
              <a:t>×2 CCD array, </a:t>
            </a:r>
            <a:r>
              <a:rPr lang="en-US" sz="1400" b="1" dirty="0" smtClean="0">
                <a:latin typeface="Times New Roman" pitchFamily="18" charset="0"/>
                <a:cs typeface="Times New Roman" pitchFamily="18" charset="0"/>
              </a:rPr>
              <a:t>RTEP (</a:t>
            </a:r>
            <a:r>
              <a:rPr lang="en-US" altLang="zh-CN" sz="1400" b="1" dirty="0" smtClean="0">
                <a:latin typeface="Times New Roman" pitchFamily="18" charset="0"/>
                <a:cs typeface="Times New Roman" pitchFamily="18" charset="0"/>
              </a:rPr>
              <a:t>On-board</a:t>
            </a:r>
            <a:r>
              <a:rPr lang="zh-CN" altLang="en-US" sz="14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rPr>
              <a:t>preprocessing</a:t>
            </a:r>
            <a:r>
              <a:rPr lang="zh-CN" altLang="en-US" sz="14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rPr>
              <a:t>and</a:t>
            </a:r>
            <a:r>
              <a:rPr lang="zh-CN" altLang="en-US" sz="14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rPr>
              <a:t>background</a:t>
            </a:r>
            <a:r>
              <a:rPr lang="zh-CN" altLang="en-US" sz="1400" b="1" dirty="0" smtClean="0">
                <a:latin typeface="Times New Roman" pitchFamily="18" charset="0"/>
                <a:cs typeface="Times New Roman" pitchFamily="18" charset="0"/>
              </a:rPr>
              <a:t> </a:t>
            </a:r>
            <a:r>
              <a:rPr lang="en-US" altLang="zh-CN" sz="1400" b="1" dirty="0" err="1" smtClean="0">
                <a:latin typeface="Times New Roman" pitchFamily="18" charset="0"/>
                <a:cs typeface="Times New Roman" pitchFamily="18" charset="0"/>
              </a:rPr>
              <a:t>substraction</a:t>
            </a:r>
            <a:r>
              <a:rPr lang="en-US" altLang="zh-CN" sz="1400" b="1" dirty="0" smtClean="0">
                <a:latin typeface="Times New Roman" pitchFamily="18" charset="0"/>
                <a:cs typeface="Times New Roman" pitchFamily="18" charset="0"/>
              </a:rPr>
              <a:t>), temporal</a:t>
            </a:r>
            <a:r>
              <a:rPr lang="zh-CN" altLang="en-US" sz="14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rPr>
              <a:t>controller, image</a:t>
            </a:r>
            <a:r>
              <a:rPr lang="zh-CN" altLang="en-US" sz="14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rPr>
              <a:t>transistor</a:t>
            </a:r>
            <a:r>
              <a:rPr lang="zh-CN" altLang="en-US" sz="14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rPr>
              <a:t>and power.</a:t>
            </a:r>
          </a:p>
          <a:p>
            <a:pPr algn="just"/>
            <a:r>
              <a:rPr lang="en-US" altLang="zh-CN" sz="1400" b="1" dirty="0" smtClean="0">
                <a:latin typeface="Times New Roman" pitchFamily="18" charset="0"/>
                <a:cs typeface="Times New Roman" pitchFamily="18" charset="0"/>
              </a:rPr>
              <a:t>As incident radiance is focused onto the pixel array, each pixel within the CCD array accumulates energy, integrating over frames of approximately 1.875 </a:t>
            </a:r>
            <a:r>
              <a:rPr lang="en-US" altLang="zh-CN" sz="1400" b="1" dirty="0" err="1" smtClean="0">
                <a:latin typeface="Times New Roman" pitchFamily="18" charset="0"/>
                <a:cs typeface="Times New Roman" pitchFamily="18" charset="0"/>
              </a:rPr>
              <a:t>ms.</a:t>
            </a:r>
            <a:r>
              <a:rPr lang="en-US" altLang="zh-CN" sz="1400" b="1" dirty="0" smtClean="0">
                <a:latin typeface="Times New Roman" pitchFamily="18" charset="0"/>
                <a:cs typeface="Times New Roman" pitchFamily="18" charset="0"/>
              </a:rPr>
              <a:t> Results are read out every 2 ms and passed to the RTEP.</a:t>
            </a:r>
          </a:p>
          <a:p>
            <a:pPr algn="just"/>
            <a:endParaRPr lang="en-US" altLang="zh-CN" sz="1400" b="1" dirty="0" smtClean="0">
              <a:latin typeface="Times New Roman" pitchFamily="18" charset="0"/>
              <a:cs typeface="Times New Roman" pitchFamily="18" charset="0"/>
            </a:endParaRPr>
          </a:p>
          <a:p>
            <a:pPr algn="just"/>
            <a:r>
              <a:rPr lang="en-US" altLang="zh-CN" b="1" dirty="0" smtClean="0">
                <a:solidFill>
                  <a:srgbClr val="C00000"/>
                </a:solidFill>
                <a:latin typeface="Times New Roman" pitchFamily="18" charset="0"/>
                <a:cs typeface="Times New Roman" pitchFamily="18" charset="0"/>
              </a:rPr>
              <a:t>Ground data processing</a:t>
            </a:r>
          </a:p>
          <a:p>
            <a:pPr algn="just"/>
            <a:r>
              <a:rPr lang="en-US" altLang="zh-CN" sz="1400" b="1" dirty="0" smtClean="0">
                <a:latin typeface="Times New Roman" pitchFamily="18" charset="0"/>
                <a:cs typeface="Times New Roman" pitchFamily="18" charset="0"/>
              </a:rPr>
              <a:t>Calibration and validation, non lightning event filtering and clustering analysis, output </a:t>
            </a:r>
            <a:r>
              <a:rPr lang="en-US" altLang="zh-CN" sz="1400" b="1" dirty="0" smtClean="0">
                <a:solidFill>
                  <a:srgbClr val="00B0F0"/>
                </a:solidFill>
                <a:latin typeface="Times New Roman" pitchFamily="18" charset="0"/>
                <a:cs typeface="Times New Roman" pitchFamily="18" charset="0"/>
              </a:rPr>
              <a:t>LMI Level 2 </a:t>
            </a:r>
            <a:r>
              <a:rPr lang="en-US" altLang="zh-CN" sz="1400" b="1" dirty="0" smtClean="0">
                <a:latin typeface="Times New Roman" pitchFamily="18" charset="0"/>
                <a:cs typeface="Times New Roman" pitchFamily="18" charset="0"/>
              </a:rPr>
              <a:t>products updated </a:t>
            </a:r>
            <a:r>
              <a:rPr lang="en-US" altLang="zh-CN" sz="1400" b="1" dirty="0" smtClean="0">
                <a:solidFill>
                  <a:srgbClr val="00B0F0"/>
                </a:solidFill>
                <a:latin typeface="Times New Roman" pitchFamily="18" charset="0"/>
                <a:cs typeface="Times New Roman" pitchFamily="18" charset="0"/>
              </a:rPr>
              <a:t>each minute</a:t>
            </a:r>
            <a:r>
              <a:rPr lang="en-US" altLang="zh-CN" sz="1400" b="1" dirty="0" smtClean="0">
                <a:latin typeface="Times New Roman" pitchFamily="18" charset="0"/>
                <a:cs typeface="Times New Roman" pitchFamily="18" charset="0"/>
              </a:rPr>
              <a:t>.</a:t>
            </a:r>
          </a:p>
          <a:p>
            <a:pPr algn="just"/>
            <a:endParaRPr lang="en-US" altLang="zh-CN" sz="1400" b="1" dirty="0" smtClean="0">
              <a:latin typeface="Times New Roman" pitchFamily="18" charset="0"/>
              <a:cs typeface="Times New Roman" pitchFamily="18" charset="0"/>
            </a:endParaRPr>
          </a:p>
          <a:p>
            <a:pPr algn="just">
              <a:buSzPct val="80000"/>
            </a:pPr>
            <a:r>
              <a:rPr lang="en-US" altLang="zh-CN" b="1" dirty="0" smtClean="0">
                <a:solidFill>
                  <a:srgbClr val="C00000"/>
                </a:solidFill>
                <a:latin typeface="Times New Roman" pitchFamily="18" charset="0"/>
                <a:cs typeface="Times New Roman" pitchFamily="18" charset="0"/>
              </a:rPr>
              <a:t>Coverage</a:t>
            </a:r>
          </a:p>
          <a:p>
            <a:pPr>
              <a:spcAft>
                <a:spcPts val="600"/>
              </a:spcAft>
              <a:buSzPct val="80000"/>
            </a:pPr>
            <a:r>
              <a:rPr lang="en-US" altLang="zh-CN" sz="1400" b="1" dirty="0" smtClean="0">
                <a:latin typeface="Times New Roman" pitchFamily="18" charset="0"/>
                <a:cs typeface="Times New Roman" pitchFamily="18" charset="0"/>
              </a:rPr>
              <a:t>The FY-4A LMI could observe </a:t>
            </a:r>
            <a:r>
              <a:rPr lang="en-US" altLang="zh-CN" sz="1400" b="1" dirty="0" smtClean="0">
                <a:solidFill>
                  <a:srgbClr val="C00000"/>
                </a:solidFill>
                <a:latin typeface="Times New Roman" pitchFamily="18" charset="0"/>
                <a:cs typeface="Times New Roman" pitchFamily="18" charset="0"/>
              </a:rPr>
              <a:t>total flashes</a:t>
            </a:r>
            <a:r>
              <a:rPr lang="zh-CN" altLang="en-US" sz="1400" b="1" dirty="0" smtClean="0">
                <a:latin typeface="Times New Roman" pitchFamily="18" charset="0"/>
                <a:cs typeface="Times New Roman" pitchFamily="18" charset="0"/>
              </a:rPr>
              <a:t>（</a:t>
            </a:r>
            <a:r>
              <a:rPr lang="en-US" altLang="zh-CN" sz="1400" b="1" dirty="0" smtClean="0">
                <a:latin typeface="Times New Roman" pitchFamily="18" charset="0"/>
                <a:cs typeface="Times New Roman" pitchFamily="18" charset="0"/>
              </a:rPr>
              <a:t>include intra-cloud flash and cloud-to-ground flash</a:t>
            </a:r>
            <a:r>
              <a:rPr lang="zh-CN" altLang="en-US" sz="1400" b="1" dirty="0" smtClean="0">
                <a:latin typeface="Times New Roman" pitchFamily="18" charset="0"/>
                <a:cs typeface="Times New Roman" pitchFamily="18" charset="0"/>
              </a:rPr>
              <a:t>） </a:t>
            </a:r>
            <a:endParaRPr lang="en-US" altLang="zh-CN" sz="1400" b="1" dirty="0" smtClean="0">
              <a:latin typeface="Times New Roman" pitchFamily="18" charset="0"/>
              <a:cs typeface="Times New Roman" pitchFamily="18" charset="0"/>
            </a:endParaRPr>
          </a:p>
          <a:p>
            <a:pPr>
              <a:spcAft>
                <a:spcPts val="600"/>
              </a:spcAft>
              <a:buSzPct val="80000"/>
            </a:pPr>
            <a:r>
              <a:rPr lang="en-US" altLang="zh-CN" sz="1400" b="1" dirty="0" smtClean="0">
                <a:latin typeface="Times New Roman" pitchFamily="18" charset="0"/>
                <a:cs typeface="Times New Roman" pitchFamily="18" charset="0"/>
              </a:rPr>
              <a:t>The FY-4A LMI could monitor lightning in China and its adjacent ocean from April to September, then turn to detect lightning in Australia and east of Indian Ocean from October to March of next year. </a:t>
            </a:r>
          </a:p>
        </p:txBody>
      </p:sp>
      <p:grpSp>
        <p:nvGrpSpPr>
          <p:cNvPr id="27" name="组合 26"/>
          <p:cNvGrpSpPr/>
          <p:nvPr/>
        </p:nvGrpSpPr>
        <p:grpSpPr>
          <a:xfrm>
            <a:off x="6032748" y="1384360"/>
            <a:ext cx="4000496" cy="2866196"/>
            <a:chOff x="6032748" y="1384360"/>
            <a:chExt cx="4000496" cy="2866196"/>
          </a:xfrm>
        </p:grpSpPr>
        <p:sp>
          <p:nvSpPr>
            <p:cNvPr id="6" name="TextBox 5"/>
            <p:cNvSpPr txBox="1"/>
            <p:nvPr/>
          </p:nvSpPr>
          <p:spPr>
            <a:xfrm>
              <a:off x="6032748" y="3942779"/>
              <a:ext cx="3643338" cy="307777"/>
            </a:xfrm>
            <a:prstGeom prst="rect">
              <a:avLst/>
            </a:prstGeom>
            <a:noFill/>
          </p:spPr>
          <p:txBody>
            <a:bodyPr wrap="square" rtlCol="0">
              <a:spAutoFit/>
            </a:bodyPr>
            <a:lstStyle/>
            <a:p>
              <a:pPr algn="ctr"/>
              <a:r>
                <a:rPr lang="en-US" altLang="zh-CN" sz="1400" b="1" dirty="0" smtClean="0">
                  <a:latin typeface="Times New Roman" pitchFamily="18" charset="0"/>
                  <a:cs typeface="Times New Roman" pitchFamily="18" charset="0"/>
                </a:rPr>
                <a:t>LMI</a:t>
              </a:r>
              <a:r>
                <a:rPr lang="zh-CN" altLang="en-US" sz="14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rPr>
                <a:t>Optics measurement system</a:t>
              </a:r>
              <a:endParaRPr lang="zh-CN" altLang="en-US" sz="1400" b="1"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5"/>
            <a:srcRect/>
            <a:stretch>
              <a:fillRect/>
            </a:stretch>
          </p:blipFill>
          <p:spPr bwMode="auto">
            <a:xfrm>
              <a:off x="6541364" y="1384360"/>
              <a:ext cx="2928958" cy="2573299"/>
            </a:xfrm>
            <a:prstGeom prst="rect">
              <a:avLst/>
            </a:prstGeom>
            <a:noFill/>
            <a:ln w="9525">
              <a:noFill/>
              <a:miter lim="800000"/>
              <a:headEnd/>
              <a:tailEnd/>
            </a:ln>
            <a:effectLst/>
          </p:spPr>
        </p:pic>
        <p:sp>
          <p:nvSpPr>
            <p:cNvPr id="8" name="平行四边形 7"/>
            <p:cNvSpPr/>
            <p:nvPr/>
          </p:nvSpPr>
          <p:spPr>
            <a:xfrm>
              <a:off x="6604252" y="1678788"/>
              <a:ext cx="1143008" cy="540000"/>
            </a:xfrm>
            <a:prstGeom prst="parallelogram">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6890004" y="1821664"/>
              <a:ext cx="142876" cy="71438"/>
            </a:xfrm>
            <a:prstGeom prst="parallelogram">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6461376" y="2250292"/>
              <a:ext cx="1571636" cy="307777"/>
            </a:xfrm>
            <a:prstGeom prst="rect">
              <a:avLst/>
            </a:prstGeom>
            <a:noFill/>
          </p:spPr>
          <p:txBody>
            <a:bodyPr wrap="square" rtlCol="0">
              <a:spAutoFit/>
            </a:bodyPr>
            <a:lstStyle/>
            <a:p>
              <a:r>
                <a:rPr lang="en-US" altLang="zh-CN" sz="1400" b="1" dirty="0" smtClean="0">
                  <a:solidFill>
                    <a:srgbClr val="0070C0"/>
                  </a:solidFill>
                  <a:latin typeface="Times New Roman" pitchFamily="18" charset="0"/>
                  <a:cs typeface="Times New Roman" pitchFamily="18" charset="0"/>
                </a:rPr>
                <a:t>CCD Array</a:t>
              </a:r>
              <a:endParaRPr lang="zh-CN" altLang="en-US" sz="1400" b="1" dirty="0">
                <a:solidFill>
                  <a:srgbClr val="0070C0"/>
                </a:solidFill>
                <a:latin typeface="Times New Roman" pitchFamily="18" charset="0"/>
                <a:cs typeface="Times New Roman" pitchFamily="18" charset="0"/>
              </a:endParaRPr>
            </a:p>
          </p:txBody>
        </p:sp>
        <p:cxnSp>
          <p:nvCxnSpPr>
            <p:cNvPr id="11" name="直接箭头连接符 10"/>
            <p:cNvCxnSpPr/>
            <p:nvPr/>
          </p:nvCxnSpPr>
          <p:spPr>
            <a:xfrm>
              <a:off x="7818698" y="1748638"/>
              <a:ext cx="1080000" cy="1588"/>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0800000" flipH="1">
              <a:off x="6667244" y="2011804"/>
              <a:ext cx="990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0800000" flipH="1">
              <a:off x="6613244" y="2105828"/>
              <a:ext cx="101799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flipH="1">
              <a:off x="6685244" y="1893103"/>
              <a:ext cx="1017992"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rot="1620000">
              <a:off x="8823367" y="1848346"/>
              <a:ext cx="214314" cy="71438"/>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rot="10800000" flipH="1">
              <a:off x="6703244" y="1795804"/>
              <a:ext cx="1008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4920000">
              <a:off x="6613244" y="1841717"/>
              <a:ext cx="540000"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4920000">
              <a:off x="6781139" y="1836092"/>
              <a:ext cx="504000"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4920000">
              <a:off x="6922066" y="1836092"/>
              <a:ext cx="504000"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4920000">
              <a:off x="7063312" y="1836092"/>
              <a:ext cx="504000"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4920000">
              <a:off x="7206188" y="1836092"/>
              <a:ext cx="504000" cy="21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8390202" y="1893102"/>
              <a:ext cx="303706" cy="204791"/>
            </a:xfrm>
            <a:prstGeom prst="straightConnector1">
              <a:avLst/>
            </a:prstGeom>
            <a:ln w="25400">
              <a:solidFill>
                <a:srgbClr val="FF9933"/>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747260" y="1964540"/>
              <a:ext cx="785818" cy="400110"/>
            </a:xfrm>
            <a:prstGeom prst="rect">
              <a:avLst/>
            </a:prstGeom>
            <a:noFill/>
          </p:spPr>
          <p:txBody>
            <a:bodyPr wrap="square" rtlCol="0">
              <a:spAutoFit/>
            </a:bodyPr>
            <a:lstStyle/>
            <a:p>
              <a:r>
                <a:rPr lang="en-US" altLang="zh-CN" sz="1000" b="1" dirty="0" smtClean="0">
                  <a:solidFill>
                    <a:srgbClr val="FF6600"/>
                  </a:solidFill>
                  <a:latin typeface="Times New Roman" pitchFamily="18" charset="0"/>
                  <a:cs typeface="Times New Roman" pitchFamily="18" charset="0"/>
                </a:rPr>
                <a:t>Enhance Aperture</a:t>
              </a:r>
              <a:endParaRPr lang="zh-CN" altLang="en-US" sz="1000" b="1" dirty="0">
                <a:solidFill>
                  <a:srgbClr val="FF6600"/>
                </a:solidFill>
                <a:latin typeface="Times New Roman" pitchFamily="18" charset="0"/>
                <a:cs typeface="Times New Roman" pitchFamily="18" charset="0"/>
              </a:endParaRPr>
            </a:p>
          </p:txBody>
        </p:sp>
        <p:sp>
          <p:nvSpPr>
            <p:cNvPr id="25" name="TextBox 24"/>
            <p:cNvSpPr txBox="1"/>
            <p:nvPr/>
          </p:nvSpPr>
          <p:spPr>
            <a:xfrm>
              <a:off x="9247458" y="1393036"/>
              <a:ext cx="785786" cy="285752"/>
            </a:xfrm>
            <a:prstGeom prst="rect">
              <a:avLst/>
            </a:prstGeom>
            <a:noFill/>
          </p:spPr>
          <p:txBody>
            <a:bodyPr wrap="square" rtlCol="0">
              <a:spAutoFit/>
            </a:bodyPr>
            <a:lstStyle/>
            <a:p>
              <a:r>
                <a:rPr lang="en-US" altLang="zh-CN" sz="1200" b="1" dirty="0" smtClean="0">
                  <a:latin typeface="Times New Roman" pitchFamily="18" charset="0"/>
                  <a:cs typeface="Times New Roman" pitchFamily="18" charset="0"/>
                </a:rPr>
                <a:t>FY-4A</a:t>
              </a:r>
            </a:p>
          </p:txBody>
        </p:sp>
      </p:grpSp>
      <p:pic>
        <p:nvPicPr>
          <p:cNvPr id="26" name="Picture 6"/>
          <p:cNvPicPr>
            <a:picLocks noChangeAspect="1" noChangeArrowheads="1"/>
          </p:cNvPicPr>
          <p:nvPr/>
        </p:nvPicPr>
        <p:blipFill>
          <a:blip r:embed="rId6" cstate="print"/>
          <a:srcRect/>
          <a:stretch>
            <a:fillRect/>
          </a:stretch>
        </p:blipFill>
        <p:spPr bwMode="auto">
          <a:xfrm>
            <a:off x="6104756" y="4322564"/>
            <a:ext cx="3857652" cy="2519738"/>
          </a:xfrm>
          <a:prstGeom prst="rect">
            <a:avLst/>
          </a:prstGeom>
          <a:noFill/>
          <a:ln w="9525">
            <a:noFill/>
            <a:miter lim="800000"/>
            <a:headEnd/>
            <a:tailEnd/>
          </a:ln>
        </p:spPr>
      </p:pic>
      <p:pic>
        <p:nvPicPr>
          <p:cNvPr id="29" name="~PP3173.WAV">
            <a:hlinkClick r:id="" action="ppaction://media"/>
          </p:cNvPr>
          <p:cNvPicPr>
            <a:picLocks noRot="1" noChangeAspect="1"/>
          </p:cNvPicPr>
          <p:nvPr>
            <a:wavAudioFile r:embed="rId1" name="~PP3173.WAV"/>
          </p:nvPr>
        </p:nvPicPr>
        <p:blipFill>
          <a:blip r:embed="rId7"/>
          <a:stretch>
            <a:fillRect/>
          </a:stretch>
        </p:blipFill>
        <p:spPr>
          <a:xfrm>
            <a:off x="11680825" y="6346825"/>
            <a:ext cx="304800" cy="304800"/>
          </a:xfrm>
          <a:prstGeom prst="rect">
            <a:avLst/>
          </a:prstGeom>
        </p:spPr>
      </p:pic>
    </p:spTree>
  </p:cSld>
  <p:clrMapOvr>
    <a:masterClrMapping/>
  </p:clrMapOvr>
  <p:transition advTm="7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sp>
        <p:nvSpPr>
          <p:cNvPr id="5" name="TextBox 4"/>
          <p:cNvSpPr txBox="1">
            <a:spLocks noChangeArrowheads="1"/>
          </p:cNvSpPr>
          <p:nvPr/>
        </p:nvSpPr>
        <p:spPr bwMode="auto">
          <a:xfrm>
            <a:off x="171420" y="1174732"/>
            <a:ext cx="10306080" cy="400110"/>
          </a:xfrm>
          <a:prstGeom prst="rect">
            <a:avLst/>
          </a:prstGeom>
          <a:noFill/>
          <a:ln w="9525">
            <a:noFill/>
            <a:miter lim="800000"/>
            <a:headEnd/>
            <a:tailEnd/>
          </a:ln>
        </p:spPr>
        <p:txBody>
          <a:bodyPr wrap="square">
            <a:spAutoFit/>
          </a:bodyPr>
          <a:lstStyle/>
          <a:p>
            <a:pPr algn="just"/>
            <a:r>
              <a:rPr lang="en-US" altLang="zh-CN" sz="2000" b="1" dirty="0" smtClean="0">
                <a:solidFill>
                  <a:srgbClr val="0000FF"/>
                </a:solidFill>
                <a:latin typeface="Times New Roman" pitchFamily="18" charset="0"/>
                <a:cs typeface="Times New Roman" pitchFamily="18" charset="0"/>
              </a:rPr>
              <a:t>FY-4A LMI Level 1 to Level 2 products (False signal filtering and Clustering analysis)</a:t>
            </a:r>
          </a:p>
        </p:txBody>
      </p:sp>
      <p:pic>
        <p:nvPicPr>
          <p:cNvPr id="6" name="图片 5"/>
          <p:cNvPicPr/>
          <p:nvPr/>
        </p:nvPicPr>
        <p:blipFill>
          <a:blip r:embed="rId5"/>
          <a:srcRect/>
          <a:stretch>
            <a:fillRect/>
          </a:stretch>
        </p:blipFill>
        <p:spPr bwMode="auto">
          <a:xfrm>
            <a:off x="377190" y="1777047"/>
            <a:ext cx="5490210" cy="3861753"/>
          </a:xfrm>
          <a:prstGeom prst="rect">
            <a:avLst/>
          </a:prstGeom>
          <a:noFill/>
          <a:ln w="9525">
            <a:noFill/>
            <a:miter lim="800000"/>
            <a:headEnd/>
            <a:tailEnd/>
          </a:ln>
        </p:spPr>
      </p:pic>
      <p:pic>
        <p:nvPicPr>
          <p:cNvPr id="7" name="图片 6"/>
          <p:cNvPicPr/>
          <p:nvPr/>
        </p:nvPicPr>
        <p:blipFill>
          <a:blip r:embed="rId6"/>
          <a:srcRect l="7663" r="19257" b="5229"/>
          <a:stretch>
            <a:fillRect/>
          </a:stretch>
        </p:blipFill>
        <p:spPr bwMode="auto">
          <a:xfrm>
            <a:off x="5984727" y="1618304"/>
            <a:ext cx="4616745" cy="4484992"/>
          </a:xfrm>
          <a:prstGeom prst="rect">
            <a:avLst/>
          </a:prstGeom>
          <a:noFill/>
          <a:ln w="9525">
            <a:noFill/>
            <a:miter lim="800000"/>
            <a:headEnd/>
            <a:tailEnd/>
          </a:ln>
        </p:spPr>
      </p:pic>
      <p:sp>
        <p:nvSpPr>
          <p:cNvPr id="8" name="TextBox 7"/>
          <p:cNvSpPr txBox="1"/>
          <p:nvPr/>
        </p:nvSpPr>
        <p:spPr>
          <a:xfrm>
            <a:off x="2006600" y="6032500"/>
            <a:ext cx="2501900" cy="400110"/>
          </a:xfrm>
          <a:prstGeom prst="rect">
            <a:avLst/>
          </a:prstGeom>
          <a:noFill/>
        </p:spPr>
        <p:txBody>
          <a:bodyPr wrap="square" rtlCol="0">
            <a:spAutoFit/>
          </a:bodyPr>
          <a:lstStyle/>
          <a:p>
            <a:r>
              <a:rPr lang="en-US" altLang="zh-CN" sz="2000" b="1" dirty="0" smtClean="0">
                <a:solidFill>
                  <a:srgbClr val="00B0F0"/>
                </a:solidFill>
                <a:latin typeface="Times New Roman" pitchFamily="18" charset="0"/>
                <a:cs typeface="Times New Roman" pitchFamily="18" charset="0"/>
              </a:rPr>
              <a:t>False signal filtering</a:t>
            </a:r>
          </a:p>
        </p:txBody>
      </p:sp>
      <p:sp>
        <p:nvSpPr>
          <p:cNvPr id="9" name="TextBox 8"/>
          <p:cNvSpPr txBox="1"/>
          <p:nvPr/>
        </p:nvSpPr>
        <p:spPr>
          <a:xfrm>
            <a:off x="6985000" y="6400800"/>
            <a:ext cx="2501900" cy="400110"/>
          </a:xfrm>
          <a:prstGeom prst="rect">
            <a:avLst/>
          </a:prstGeom>
          <a:noFill/>
        </p:spPr>
        <p:txBody>
          <a:bodyPr wrap="square" rtlCol="0">
            <a:spAutoFit/>
          </a:bodyPr>
          <a:lstStyle/>
          <a:p>
            <a:r>
              <a:rPr lang="en-US" altLang="zh-CN" sz="2000" b="1" dirty="0" smtClean="0">
                <a:solidFill>
                  <a:srgbClr val="00B0F0"/>
                </a:solidFill>
                <a:latin typeface="Times New Roman" pitchFamily="18" charset="0"/>
                <a:cs typeface="Times New Roman" pitchFamily="18" charset="0"/>
              </a:rPr>
              <a:t>Clustering analysis</a:t>
            </a:r>
            <a:endParaRPr lang="zh-CN" altLang="en-US" sz="2000" b="1" dirty="0" smtClean="0">
              <a:solidFill>
                <a:srgbClr val="00B0F0"/>
              </a:solidFill>
              <a:latin typeface="Times New Roman" pitchFamily="18" charset="0"/>
              <a:cs typeface="Times New Roman" pitchFamily="18" charset="0"/>
            </a:endParaRPr>
          </a:p>
        </p:txBody>
      </p:sp>
      <p:sp>
        <p:nvSpPr>
          <p:cNvPr id="11" name="TextBox 10"/>
          <p:cNvSpPr txBox="1"/>
          <p:nvPr/>
        </p:nvSpPr>
        <p:spPr>
          <a:xfrm>
            <a:off x="7454900" y="1676400"/>
            <a:ext cx="7493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Event</a:t>
            </a:r>
            <a:endParaRPr lang="zh-CN" altLang="en-US" sz="1400" b="1" dirty="0">
              <a:solidFill>
                <a:srgbClr val="C00000"/>
              </a:solidFill>
              <a:latin typeface="Times New Roman" pitchFamily="18" charset="0"/>
              <a:cs typeface="Times New Roman" pitchFamily="18" charset="0"/>
            </a:endParaRPr>
          </a:p>
        </p:txBody>
      </p:sp>
      <p:sp>
        <p:nvSpPr>
          <p:cNvPr id="12" name="TextBox 11"/>
          <p:cNvSpPr txBox="1"/>
          <p:nvPr/>
        </p:nvSpPr>
        <p:spPr>
          <a:xfrm>
            <a:off x="9779000" y="1676400"/>
            <a:ext cx="7493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Group</a:t>
            </a:r>
            <a:endParaRPr lang="zh-CN" altLang="en-US" sz="1400" b="1" dirty="0">
              <a:solidFill>
                <a:srgbClr val="C00000"/>
              </a:solidFill>
              <a:latin typeface="Times New Roman" pitchFamily="18" charset="0"/>
              <a:cs typeface="Times New Roman" pitchFamily="18" charset="0"/>
            </a:endParaRPr>
          </a:p>
        </p:txBody>
      </p:sp>
      <p:sp>
        <p:nvSpPr>
          <p:cNvPr id="13" name="TextBox 12"/>
          <p:cNvSpPr txBox="1"/>
          <p:nvPr/>
        </p:nvSpPr>
        <p:spPr>
          <a:xfrm>
            <a:off x="7454900" y="3873500"/>
            <a:ext cx="7493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Flash</a:t>
            </a:r>
            <a:endParaRPr lang="zh-CN" altLang="en-US" sz="1400" b="1" dirty="0">
              <a:solidFill>
                <a:srgbClr val="C00000"/>
              </a:solidFill>
              <a:latin typeface="Times New Roman" pitchFamily="18" charset="0"/>
              <a:cs typeface="Times New Roman" pitchFamily="18" charset="0"/>
            </a:endParaRPr>
          </a:p>
        </p:txBody>
      </p:sp>
      <p:sp>
        <p:nvSpPr>
          <p:cNvPr id="14" name="TextBox 13"/>
          <p:cNvSpPr txBox="1"/>
          <p:nvPr/>
        </p:nvSpPr>
        <p:spPr>
          <a:xfrm>
            <a:off x="9613900" y="3898900"/>
            <a:ext cx="927100" cy="307777"/>
          </a:xfrm>
          <a:prstGeom prst="rect">
            <a:avLst/>
          </a:prstGeom>
          <a:noFill/>
        </p:spPr>
        <p:txBody>
          <a:bodyPr wrap="square" rtlCol="0">
            <a:spAutoFit/>
          </a:bodyPr>
          <a:lstStyle/>
          <a:p>
            <a:r>
              <a:rPr lang="en-US" altLang="zh-CN" sz="1400" b="1" dirty="0" smtClean="0">
                <a:solidFill>
                  <a:srgbClr val="C00000"/>
                </a:solidFill>
                <a:latin typeface="Times New Roman" pitchFamily="18" charset="0"/>
                <a:cs typeface="Times New Roman" pitchFamily="18" charset="0"/>
              </a:rPr>
              <a:t>CG Flash</a:t>
            </a:r>
            <a:endParaRPr lang="zh-CN" altLang="en-US" sz="1400" b="1" dirty="0">
              <a:solidFill>
                <a:srgbClr val="C00000"/>
              </a:solidFill>
              <a:latin typeface="Times New Roman" pitchFamily="18" charset="0"/>
              <a:cs typeface="Times New Roman" pitchFamily="18" charset="0"/>
            </a:endParaRPr>
          </a:p>
        </p:txBody>
      </p:sp>
      <p:sp>
        <p:nvSpPr>
          <p:cNvPr id="17" name="TextBox 16"/>
          <p:cNvSpPr txBox="1"/>
          <p:nvPr/>
        </p:nvSpPr>
        <p:spPr>
          <a:xfrm>
            <a:off x="723900" y="5499100"/>
            <a:ext cx="2222500" cy="338554"/>
          </a:xfrm>
          <a:prstGeom prst="rect">
            <a:avLst/>
          </a:prstGeom>
          <a:noFill/>
        </p:spPr>
        <p:txBody>
          <a:bodyPr wrap="square" rtlCol="0">
            <a:spAutoFit/>
          </a:bodyPr>
          <a:lstStyle/>
          <a:p>
            <a:r>
              <a:rPr lang="en-US" altLang="zh-CN" sz="1600" b="1" dirty="0" smtClean="0">
                <a:solidFill>
                  <a:srgbClr val="C00000"/>
                </a:solidFill>
                <a:latin typeface="Times New Roman" pitchFamily="18" charset="0"/>
                <a:cs typeface="Times New Roman" pitchFamily="18" charset="0"/>
              </a:rPr>
              <a:t>Events with false signal</a:t>
            </a:r>
          </a:p>
        </p:txBody>
      </p:sp>
      <p:sp>
        <p:nvSpPr>
          <p:cNvPr id="19" name="TextBox 18"/>
          <p:cNvSpPr txBox="1"/>
          <p:nvPr/>
        </p:nvSpPr>
        <p:spPr>
          <a:xfrm>
            <a:off x="3327400" y="5511800"/>
            <a:ext cx="2540000" cy="338554"/>
          </a:xfrm>
          <a:prstGeom prst="rect">
            <a:avLst/>
          </a:prstGeom>
          <a:noFill/>
        </p:spPr>
        <p:txBody>
          <a:bodyPr wrap="square" rtlCol="0">
            <a:spAutoFit/>
          </a:bodyPr>
          <a:lstStyle/>
          <a:p>
            <a:r>
              <a:rPr lang="en-US" altLang="zh-CN" sz="1600" b="1" dirty="0" smtClean="0">
                <a:solidFill>
                  <a:srgbClr val="C00000"/>
                </a:solidFill>
                <a:latin typeface="Times New Roman" pitchFamily="18" charset="0"/>
                <a:cs typeface="Times New Roman" pitchFamily="18" charset="0"/>
              </a:rPr>
              <a:t>Events without false signal</a:t>
            </a:r>
          </a:p>
        </p:txBody>
      </p:sp>
      <p:sp>
        <p:nvSpPr>
          <p:cNvPr id="20" name="TextBox 19"/>
          <p:cNvSpPr txBox="1"/>
          <p:nvPr/>
        </p:nvSpPr>
        <p:spPr>
          <a:xfrm>
            <a:off x="6477000" y="6121400"/>
            <a:ext cx="863600" cy="338554"/>
          </a:xfrm>
          <a:prstGeom prst="rect">
            <a:avLst/>
          </a:prstGeom>
          <a:noFill/>
        </p:spPr>
        <p:txBody>
          <a:bodyPr wrap="square" rtlCol="0">
            <a:spAutoFit/>
          </a:bodyPr>
          <a:lstStyle/>
          <a:p>
            <a:r>
              <a:rPr lang="en-US" altLang="zh-CN" sz="1600" b="1" dirty="0" smtClean="0">
                <a:solidFill>
                  <a:srgbClr val="C00000"/>
                </a:solidFill>
                <a:latin typeface="Times New Roman" pitchFamily="18" charset="0"/>
                <a:cs typeface="Times New Roman" pitchFamily="18" charset="0"/>
              </a:rPr>
              <a:t>Event</a:t>
            </a:r>
          </a:p>
        </p:txBody>
      </p:sp>
      <p:sp>
        <p:nvSpPr>
          <p:cNvPr id="22" name="TextBox 21"/>
          <p:cNvSpPr txBox="1"/>
          <p:nvPr/>
        </p:nvSpPr>
        <p:spPr>
          <a:xfrm>
            <a:off x="8013700" y="6108700"/>
            <a:ext cx="863600" cy="338554"/>
          </a:xfrm>
          <a:prstGeom prst="rect">
            <a:avLst/>
          </a:prstGeom>
          <a:noFill/>
        </p:spPr>
        <p:txBody>
          <a:bodyPr wrap="square" rtlCol="0">
            <a:spAutoFit/>
          </a:bodyPr>
          <a:lstStyle/>
          <a:p>
            <a:r>
              <a:rPr lang="en-US" altLang="zh-CN" sz="1600" b="1" dirty="0" smtClean="0">
                <a:solidFill>
                  <a:srgbClr val="C00000"/>
                </a:solidFill>
                <a:latin typeface="Times New Roman" pitchFamily="18" charset="0"/>
                <a:cs typeface="Times New Roman" pitchFamily="18" charset="0"/>
              </a:rPr>
              <a:t>Group</a:t>
            </a:r>
          </a:p>
        </p:txBody>
      </p:sp>
      <p:sp>
        <p:nvSpPr>
          <p:cNvPr id="23" name="TextBox 22"/>
          <p:cNvSpPr txBox="1"/>
          <p:nvPr/>
        </p:nvSpPr>
        <p:spPr>
          <a:xfrm>
            <a:off x="9664700" y="6108700"/>
            <a:ext cx="863600" cy="338554"/>
          </a:xfrm>
          <a:prstGeom prst="rect">
            <a:avLst/>
          </a:prstGeom>
          <a:noFill/>
        </p:spPr>
        <p:txBody>
          <a:bodyPr wrap="square" rtlCol="0">
            <a:spAutoFit/>
          </a:bodyPr>
          <a:lstStyle/>
          <a:p>
            <a:r>
              <a:rPr lang="en-US" altLang="zh-CN" sz="1600" b="1" dirty="0" smtClean="0">
                <a:solidFill>
                  <a:srgbClr val="C00000"/>
                </a:solidFill>
                <a:latin typeface="Times New Roman" pitchFamily="18" charset="0"/>
                <a:cs typeface="Times New Roman" pitchFamily="18" charset="0"/>
              </a:rPr>
              <a:t>Flash</a:t>
            </a:r>
          </a:p>
        </p:txBody>
      </p:sp>
      <p:grpSp>
        <p:nvGrpSpPr>
          <p:cNvPr id="26" name="组合 25"/>
          <p:cNvGrpSpPr/>
          <p:nvPr/>
        </p:nvGrpSpPr>
        <p:grpSpPr>
          <a:xfrm>
            <a:off x="2857500" y="2501900"/>
            <a:ext cx="800100" cy="279400"/>
            <a:chOff x="2857500" y="2501900"/>
            <a:chExt cx="800100" cy="279400"/>
          </a:xfrm>
        </p:grpSpPr>
        <p:sp>
          <p:nvSpPr>
            <p:cNvPr id="15" name="右箭头 14"/>
            <p:cNvSpPr/>
            <p:nvPr/>
          </p:nvSpPr>
          <p:spPr>
            <a:xfrm>
              <a:off x="2882900" y="2501900"/>
              <a:ext cx="698500" cy="2794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2857500" y="2514600"/>
              <a:ext cx="800100" cy="230832"/>
            </a:xfrm>
            <a:prstGeom prst="rect">
              <a:avLst/>
            </a:prstGeom>
            <a:noFill/>
          </p:spPr>
          <p:txBody>
            <a:bodyPr wrap="square" rtlCol="0">
              <a:spAutoFit/>
            </a:bodyPr>
            <a:lstStyle/>
            <a:p>
              <a:r>
                <a:rPr lang="en-US" altLang="zh-CN" sz="900" b="1" dirty="0" smtClean="0">
                  <a:latin typeface="Times New Roman" pitchFamily="18" charset="0"/>
                  <a:cs typeface="Times New Roman" pitchFamily="18" charset="0"/>
                </a:rPr>
                <a:t>filtering</a:t>
              </a:r>
              <a:endParaRPr lang="zh-CN" altLang="en-US" sz="900" b="1" dirty="0">
                <a:latin typeface="Times New Roman" pitchFamily="18" charset="0"/>
                <a:cs typeface="Times New Roman" pitchFamily="18" charset="0"/>
              </a:endParaRPr>
            </a:p>
          </p:txBody>
        </p:sp>
      </p:grpSp>
      <p:grpSp>
        <p:nvGrpSpPr>
          <p:cNvPr id="27" name="组合 26"/>
          <p:cNvGrpSpPr/>
          <p:nvPr/>
        </p:nvGrpSpPr>
        <p:grpSpPr>
          <a:xfrm>
            <a:off x="2806700" y="4356100"/>
            <a:ext cx="800100" cy="266700"/>
            <a:chOff x="2857500" y="2501900"/>
            <a:chExt cx="800100" cy="266700"/>
          </a:xfrm>
        </p:grpSpPr>
        <p:sp>
          <p:nvSpPr>
            <p:cNvPr id="28" name="右箭头 27"/>
            <p:cNvSpPr/>
            <p:nvPr/>
          </p:nvSpPr>
          <p:spPr>
            <a:xfrm>
              <a:off x="2882900" y="2501900"/>
              <a:ext cx="622300" cy="2667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2857500" y="2514600"/>
              <a:ext cx="800100" cy="230832"/>
            </a:xfrm>
            <a:prstGeom prst="rect">
              <a:avLst/>
            </a:prstGeom>
            <a:noFill/>
          </p:spPr>
          <p:txBody>
            <a:bodyPr wrap="square" rtlCol="0">
              <a:spAutoFit/>
            </a:bodyPr>
            <a:lstStyle/>
            <a:p>
              <a:r>
                <a:rPr lang="en-US" altLang="zh-CN" sz="900" b="1" dirty="0" smtClean="0">
                  <a:latin typeface="Times New Roman" pitchFamily="18" charset="0"/>
                  <a:cs typeface="Times New Roman" pitchFamily="18" charset="0"/>
                </a:rPr>
                <a:t>filtering</a:t>
              </a:r>
              <a:endParaRPr lang="zh-CN" altLang="en-US" sz="900" b="1" dirty="0">
                <a:latin typeface="Times New Roman" pitchFamily="18" charset="0"/>
                <a:cs typeface="Times New Roman" pitchFamily="18" charset="0"/>
              </a:endParaRPr>
            </a:p>
          </p:txBody>
        </p:sp>
      </p:grpSp>
      <p:grpSp>
        <p:nvGrpSpPr>
          <p:cNvPr id="31" name="组合 30"/>
          <p:cNvGrpSpPr/>
          <p:nvPr/>
        </p:nvGrpSpPr>
        <p:grpSpPr>
          <a:xfrm>
            <a:off x="7188200" y="6121400"/>
            <a:ext cx="800100" cy="330200"/>
            <a:chOff x="7188200" y="6121400"/>
            <a:chExt cx="800100" cy="330200"/>
          </a:xfrm>
        </p:grpSpPr>
        <p:sp>
          <p:nvSpPr>
            <p:cNvPr id="21" name="右箭头 20"/>
            <p:cNvSpPr/>
            <p:nvPr/>
          </p:nvSpPr>
          <p:spPr>
            <a:xfrm>
              <a:off x="7188200" y="6121400"/>
              <a:ext cx="800100" cy="3302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7188200" y="6159500"/>
              <a:ext cx="711200" cy="230832"/>
            </a:xfrm>
            <a:prstGeom prst="rect">
              <a:avLst/>
            </a:prstGeom>
            <a:noFill/>
          </p:spPr>
          <p:txBody>
            <a:bodyPr wrap="square" rtlCol="0">
              <a:spAutoFit/>
            </a:bodyPr>
            <a:lstStyle/>
            <a:p>
              <a:r>
                <a:rPr lang="en-US" altLang="zh-CN" sz="900" b="1" dirty="0" smtClean="0">
                  <a:latin typeface="Times New Roman" pitchFamily="18" charset="0"/>
                  <a:cs typeface="Times New Roman" pitchFamily="18" charset="0"/>
                </a:rPr>
                <a:t>clustering</a:t>
              </a:r>
              <a:endParaRPr lang="zh-CN" altLang="en-US" sz="900" b="1" dirty="0">
                <a:latin typeface="Times New Roman" pitchFamily="18" charset="0"/>
                <a:cs typeface="Times New Roman" pitchFamily="18" charset="0"/>
              </a:endParaRPr>
            </a:p>
          </p:txBody>
        </p:sp>
      </p:grpSp>
      <p:grpSp>
        <p:nvGrpSpPr>
          <p:cNvPr id="32" name="组合 31"/>
          <p:cNvGrpSpPr/>
          <p:nvPr/>
        </p:nvGrpSpPr>
        <p:grpSpPr>
          <a:xfrm>
            <a:off x="8813800" y="6121400"/>
            <a:ext cx="800100" cy="330200"/>
            <a:chOff x="7188200" y="6121400"/>
            <a:chExt cx="800100" cy="330200"/>
          </a:xfrm>
        </p:grpSpPr>
        <p:sp>
          <p:nvSpPr>
            <p:cNvPr id="33" name="右箭头 32"/>
            <p:cNvSpPr/>
            <p:nvPr/>
          </p:nvSpPr>
          <p:spPr>
            <a:xfrm>
              <a:off x="7188200" y="6121400"/>
              <a:ext cx="800100" cy="3302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7188200" y="6159500"/>
              <a:ext cx="711200" cy="230832"/>
            </a:xfrm>
            <a:prstGeom prst="rect">
              <a:avLst/>
            </a:prstGeom>
            <a:noFill/>
          </p:spPr>
          <p:txBody>
            <a:bodyPr wrap="square" rtlCol="0">
              <a:spAutoFit/>
            </a:bodyPr>
            <a:lstStyle/>
            <a:p>
              <a:r>
                <a:rPr lang="en-US" altLang="zh-CN" sz="900" b="1" dirty="0" smtClean="0">
                  <a:latin typeface="Times New Roman" pitchFamily="18" charset="0"/>
                  <a:cs typeface="Times New Roman" pitchFamily="18" charset="0"/>
                </a:rPr>
                <a:t>clustering</a:t>
              </a:r>
              <a:endParaRPr lang="zh-CN" altLang="en-US" sz="900" b="1" dirty="0">
                <a:latin typeface="Times New Roman" pitchFamily="18" charset="0"/>
                <a:cs typeface="Times New Roman" pitchFamily="18" charset="0"/>
              </a:endParaRPr>
            </a:p>
          </p:txBody>
        </p:sp>
      </p:grpSp>
      <p:pic>
        <p:nvPicPr>
          <p:cNvPr id="37" name="~PP1668.WAV">
            <a:hlinkClick r:id="" action="ppaction://media"/>
          </p:cNvPr>
          <p:cNvPicPr>
            <a:picLocks noRot="1" noChangeAspect="1"/>
          </p:cNvPicPr>
          <p:nvPr>
            <a:wavAudioFile r:embed="rId1" name="~PP1668.WAV"/>
          </p:nvPr>
        </p:nvPicPr>
        <p:blipFill>
          <a:blip r:embed="rId7"/>
          <a:stretch>
            <a:fillRect/>
          </a:stretch>
        </p:blipFill>
        <p:spPr>
          <a:xfrm>
            <a:off x="11680825" y="6346825"/>
            <a:ext cx="304800" cy="304800"/>
          </a:xfrm>
          <a:prstGeom prst="rect">
            <a:avLst/>
          </a:prstGeom>
        </p:spPr>
      </p:pic>
    </p:spTree>
  </p:cSld>
  <p:clrMapOvr>
    <a:masterClrMapping/>
  </p:clrMapOvr>
  <p:transition advTm="189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xmlns="" val="468473126"/>
              </p:ext>
            </p:extLst>
          </p:nvPr>
        </p:nvGraphicFramePr>
        <p:xfrm>
          <a:off x="342900" y="1692292"/>
          <a:ext cx="3454400" cy="3509032"/>
        </p:xfrm>
        <a:graphic>
          <a:graphicData uri="http://schemas.openxmlformats.org/drawingml/2006/table">
            <a:tbl>
              <a:tblPr/>
              <a:tblGrid>
                <a:gridCol w="1562100">
                  <a:extLst>
                    <a:ext uri="{9D8B030D-6E8A-4147-A177-3AD203B41FA5}">
                      <a16:colId xmlns:a16="http://schemas.microsoft.com/office/drawing/2014/main" xmlns="" val="20000"/>
                    </a:ext>
                  </a:extLst>
                </a:gridCol>
                <a:gridCol w="1892300">
                  <a:extLst>
                    <a:ext uri="{9D8B030D-6E8A-4147-A177-3AD203B41FA5}">
                      <a16:colId xmlns:a16="http://schemas.microsoft.com/office/drawing/2014/main" xmlns="" val="20001"/>
                    </a:ext>
                  </a:extLst>
                </a:gridCol>
              </a:tblGrid>
              <a:tr h="285752">
                <a:tc>
                  <a:txBody>
                    <a:bodyPr/>
                    <a:lstStyle/>
                    <a:p>
                      <a:pPr algn="just">
                        <a:spcAft>
                          <a:spcPts val="0"/>
                        </a:spcAft>
                      </a:pPr>
                      <a:r>
                        <a:rPr lang="en-US" altLang="zh-CN" sz="1200" b="1" kern="100" dirty="0" smtClean="0">
                          <a:latin typeface="Times New Roman"/>
                          <a:ea typeface="宋体"/>
                          <a:cs typeface="Times New Roman"/>
                        </a:rPr>
                        <a:t>Event Variable</a:t>
                      </a:r>
                      <a:r>
                        <a:rPr lang="en-US" altLang="zh-CN" sz="1200" b="1" kern="100" baseline="0" dirty="0" smtClean="0">
                          <a:latin typeface="Times New Roman"/>
                          <a:ea typeface="宋体"/>
                          <a:cs typeface="Times New Roman"/>
                        </a:rPr>
                        <a:t> </a:t>
                      </a:r>
                      <a:r>
                        <a:rPr lang="en-US" altLang="zh-CN" sz="1200" b="1" kern="100" dirty="0" smtClean="0">
                          <a:latin typeface="Times New Roman"/>
                          <a:ea typeface="宋体"/>
                          <a:cs typeface="Times New Roman"/>
                        </a:rPr>
                        <a:t>Name</a:t>
                      </a:r>
                      <a:endParaRPr lang="zh-CN" sz="1200" kern="100" dirty="0">
                        <a:latin typeface="Calibri"/>
                        <a:ea typeface="宋体"/>
                        <a:cs typeface="Times New Roman"/>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b="1" kern="100" dirty="0" smtClean="0">
                          <a:latin typeface="Calibri"/>
                          <a:ea typeface="宋体"/>
                          <a:cs typeface="Times New Roman"/>
                        </a:rPr>
                        <a:t>Description</a:t>
                      </a:r>
                      <a:endParaRPr lang="zh-CN" sz="1200" kern="100" dirty="0">
                        <a:latin typeface="Calibri"/>
                        <a:ea typeface="宋体"/>
                        <a:cs typeface="Times New Roman"/>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LON</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Event Longitude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LAT</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Event Latitude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EOT</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Event Observe Time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ER</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200" kern="100" dirty="0" smtClean="0">
                          <a:solidFill>
                            <a:srgbClr val="00B0F0"/>
                          </a:solidFill>
                          <a:latin typeface="Times New Roman" pitchFamily="18" charset="0"/>
                          <a:ea typeface="+mn-ea"/>
                          <a:cs typeface="Times New Roman" pitchFamily="18" charset="0"/>
                        </a:rPr>
                        <a:t>Event Radiance</a:t>
                      </a:r>
                      <a:endParaRPr lang="zh-CN" altLang="en-US" sz="1200" kern="100" dirty="0" smtClean="0">
                        <a:solidFill>
                          <a:srgbClr val="00B0F0"/>
                        </a:solidFill>
                        <a:latin typeface="Times New Roman" pitchFamily="18" charset="0"/>
                        <a:ea typeface="+mn-ea"/>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EFP</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Event Footprint</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EA</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Event Address</a:t>
                      </a:r>
                      <a:endParaRPr lang="zh-CN" altLang="en-US" sz="1200" kern="100" dirty="0">
                        <a:solidFill>
                          <a:srgbClr val="00B0F0"/>
                        </a:solidFill>
                        <a:latin typeface="Times New Roman" pitchFamily="18" charset="0"/>
                        <a:ea typeface="+mn-ea"/>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EGA</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Event-Group Address</a:t>
                      </a:r>
                      <a:endParaRPr lang="zh-CN" altLang="en-US" sz="1200" kern="100" dirty="0">
                        <a:solidFill>
                          <a:srgbClr val="00B0F0"/>
                        </a:solidFill>
                        <a:latin typeface="Times New Roman" pitchFamily="18" charset="0"/>
                        <a:ea typeface="+mn-ea"/>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marL="0" algn="just" defTabSz="914400" rtl="0" eaLnBrk="1" latinLnBrk="0" hangingPunct="1">
                        <a:spcAft>
                          <a:spcPts val="0"/>
                        </a:spcAft>
                      </a:pPr>
                      <a:r>
                        <a:rPr lang="en-US" altLang="zh-CN" sz="1200" b="1" kern="100" dirty="0" smtClean="0">
                          <a:solidFill>
                            <a:srgbClr val="FF0000"/>
                          </a:solidFill>
                          <a:latin typeface="Times New Roman" pitchFamily="18" charset="0"/>
                          <a:ea typeface="宋体"/>
                          <a:cs typeface="Times New Roman" pitchFamily="18" charset="0"/>
                        </a:rPr>
                        <a:t>EFA</a:t>
                      </a:r>
                      <a:endParaRPr lang="zh-CN" alt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pPr>
                      <a:r>
                        <a:rPr lang="en-US" altLang="zh-CN" sz="1200" kern="100" dirty="0" smtClean="0">
                          <a:solidFill>
                            <a:srgbClr val="00B0F0"/>
                          </a:solidFill>
                          <a:latin typeface="Times New Roman" pitchFamily="18" charset="0"/>
                          <a:ea typeface="+mn-ea"/>
                          <a:cs typeface="Times New Roman" pitchFamily="18" charset="0"/>
                        </a:rPr>
                        <a:t>Event-Flash Address</a:t>
                      </a:r>
                      <a:endParaRPr lang="zh-CN" altLang="en-US" sz="1200" kern="100" dirty="0">
                        <a:solidFill>
                          <a:srgbClr val="00B0F0"/>
                        </a:solidFill>
                        <a:latin typeface="Times New Roman" pitchFamily="18" charset="0"/>
                        <a:ea typeface="+mn-ea"/>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EXP</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宋体"/>
                          <a:cs typeface="Times New Roman" pitchFamily="18" charset="0"/>
                        </a:rPr>
                        <a:t>Event X</a:t>
                      </a:r>
                      <a:r>
                        <a:rPr lang="en-US" altLang="zh-CN" sz="1200" kern="100" baseline="0" dirty="0" smtClean="0">
                          <a:solidFill>
                            <a:srgbClr val="00B0F0"/>
                          </a:solidFill>
                          <a:latin typeface="Times New Roman" pitchFamily="18" charset="0"/>
                          <a:ea typeface="宋体"/>
                          <a:cs typeface="Times New Roman" pitchFamily="18" charset="0"/>
                        </a:rPr>
                        <a:t> Pixel</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EYP</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Event Y</a:t>
                      </a:r>
                      <a:r>
                        <a:rPr lang="en-US" altLang="zh-CN" sz="1200" kern="100" baseline="0" dirty="0" smtClean="0">
                          <a:solidFill>
                            <a:srgbClr val="00B0F0"/>
                          </a:solidFill>
                          <a:latin typeface="Times New Roman" pitchFamily="18" charset="0"/>
                          <a:ea typeface="+mn-ea"/>
                          <a:cs typeface="Times New Roman" pitchFamily="18" charset="0"/>
                        </a:rPr>
                        <a:t> Pixel</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DQF</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Lightning</a:t>
                      </a:r>
                      <a:r>
                        <a:rPr lang="en-US" altLang="zh-CN" sz="1200" kern="100" baseline="0" dirty="0" smtClean="0">
                          <a:solidFill>
                            <a:srgbClr val="00B0F0"/>
                          </a:solidFill>
                          <a:latin typeface="Times New Roman" pitchFamily="18" charset="0"/>
                          <a:ea typeface="+mn-ea"/>
                          <a:cs typeface="Times New Roman" pitchFamily="18" charset="0"/>
                        </a:rPr>
                        <a:t> </a:t>
                      </a:r>
                      <a:r>
                        <a:rPr lang="en-US" altLang="zh-CN" sz="1200" kern="100" dirty="0" smtClean="0">
                          <a:solidFill>
                            <a:srgbClr val="00B0F0"/>
                          </a:solidFill>
                          <a:latin typeface="Times New Roman" pitchFamily="18" charset="0"/>
                          <a:ea typeface="+mn-ea"/>
                          <a:cs typeface="Times New Roman" pitchFamily="18" charset="0"/>
                        </a:rPr>
                        <a:t>Event Data Quality Flag</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304800" y="5287946"/>
            <a:ext cx="8858280" cy="923330"/>
          </a:xfrm>
          <a:prstGeom prst="rect">
            <a:avLst/>
          </a:prstGeom>
          <a:noFill/>
        </p:spPr>
        <p:txBody>
          <a:bodyPr wrap="square" rtlCol="0">
            <a:spAutoFit/>
          </a:bodyPr>
          <a:lstStyle/>
          <a:p>
            <a:r>
              <a:rPr lang="en-US" altLang="zh-CN" b="1" dirty="0" smtClean="0">
                <a:solidFill>
                  <a:srgbClr val="FF0000"/>
                </a:solidFill>
                <a:latin typeface="Times New Roman" pitchFamily="18" charset="0"/>
                <a:cs typeface="Times New Roman" pitchFamily="18" charset="0"/>
              </a:rPr>
              <a:t>Event :  </a:t>
            </a:r>
            <a:r>
              <a:rPr lang="en-US" altLang="zh-CN" b="1" dirty="0" smtClean="0">
                <a:solidFill>
                  <a:srgbClr val="00B0F0"/>
                </a:solidFill>
                <a:latin typeface="Times New Roman" pitchFamily="18" charset="0"/>
                <a:cs typeface="Times New Roman" pitchFamily="18" charset="0"/>
              </a:rPr>
              <a:t>A</a:t>
            </a:r>
            <a:r>
              <a:rPr lang="zh-CN" altLang="en-US" b="1" dirty="0" smtClean="0">
                <a:solidFill>
                  <a:srgbClr val="00B0F0"/>
                </a:solidFill>
                <a:latin typeface="Times New Roman" pitchFamily="18" charset="0"/>
                <a:cs typeface="Times New Roman" pitchFamily="18" charset="0"/>
              </a:rPr>
              <a:t> </a:t>
            </a:r>
            <a:r>
              <a:rPr lang="en-US" dirty="0" smtClean="0">
                <a:solidFill>
                  <a:srgbClr val="00B0F0"/>
                </a:solidFill>
                <a:latin typeface="Times New Roman" pitchFamily="18" charset="0"/>
                <a:cs typeface="Times New Roman" pitchFamily="18" charset="0"/>
              </a:rPr>
              <a:t>single pixel exceeding the background threshold during a single frame</a:t>
            </a:r>
          </a:p>
          <a:p>
            <a:r>
              <a:rPr lang="en-US" altLang="zh-CN" b="1" dirty="0" smtClean="0">
                <a:solidFill>
                  <a:srgbClr val="FF0000"/>
                </a:solidFill>
                <a:latin typeface="Times New Roman" pitchFamily="18" charset="0"/>
                <a:cs typeface="Times New Roman" pitchFamily="18" charset="0"/>
              </a:rPr>
              <a:t>Group : </a:t>
            </a:r>
            <a:r>
              <a:rPr lang="en-US" dirty="0" smtClean="0">
                <a:solidFill>
                  <a:srgbClr val="00B0F0"/>
                </a:solidFill>
                <a:latin typeface="Times New Roman" pitchFamily="18" charset="0"/>
                <a:cs typeface="Times New Roman" pitchFamily="18" charset="0"/>
              </a:rPr>
              <a:t>Two or more adjacent events in the same time frame </a:t>
            </a:r>
          </a:p>
          <a:p>
            <a:r>
              <a:rPr lang="en-US" altLang="zh-CN" b="1" dirty="0" smtClean="0">
                <a:solidFill>
                  <a:srgbClr val="FF0000"/>
                </a:solidFill>
                <a:latin typeface="Times New Roman" pitchFamily="18" charset="0"/>
                <a:cs typeface="Times New Roman" pitchFamily="18" charset="0"/>
              </a:rPr>
              <a:t>Flash : </a:t>
            </a:r>
            <a:r>
              <a:rPr lang="en-US" dirty="0" smtClean="0">
                <a:solidFill>
                  <a:srgbClr val="00B0F0"/>
                </a:solidFill>
                <a:latin typeface="Times New Roman" pitchFamily="18" charset="0"/>
                <a:cs typeface="Times New Roman" pitchFamily="18" charset="0"/>
              </a:rPr>
              <a:t>A set of groups sequentially separated in time and in space by </a:t>
            </a:r>
            <a:r>
              <a:rPr lang="en-US" altLang="zh-CN" dirty="0" smtClean="0">
                <a:solidFill>
                  <a:srgbClr val="00B0F0"/>
                </a:solidFill>
                <a:latin typeface="Times New Roman" pitchFamily="18" charset="0"/>
                <a:cs typeface="Times New Roman" pitchFamily="18" charset="0"/>
              </a:rPr>
              <a:t>certain</a:t>
            </a:r>
            <a:r>
              <a:rPr lang="zh-CN" altLang="en-US" dirty="0" smtClean="0">
                <a:solidFill>
                  <a:srgbClr val="00B0F0"/>
                </a:solidFill>
                <a:latin typeface="Times New Roman" pitchFamily="18" charset="0"/>
                <a:cs typeface="Times New Roman" pitchFamily="18" charset="0"/>
              </a:rPr>
              <a:t> </a:t>
            </a:r>
            <a:r>
              <a:rPr lang="en-US" altLang="zh-CN" dirty="0" smtClean="0">
                <a:solidFill>
                  <a:srgbClr val="00B0F0"/>
                </a:solidFill>
                <a:latin typeface="Times New Roman" pitchFamily="18" charset="0"/>
                <a:cs typeface="Times New Roman" pitchFamily="18" charset="0"/>
              </a:rPr>
              <a:t>threshold</a:t>
            </a:r>
            <a:endParaRPr lang="en-US" dirty="0" smtClean="0">
              <a:solidFill>
                <a:srgbClr val="00B0F0"/>
              </a:solidFill>
              <a:latin typeface="Times New Roman" pitchFamily="18" charset="0"/>
              <a:cs typeface="Times New Roman"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xmlns="" val="468473126"/>
              </p:ext>
            </p:extLst>
          </p:nvPr>
        </p:nvGraphicFramePr>
        <p:xfrm>
          <a:off x="3956032" y="1704992"/>
          <a:ext cx="4121168" cy="3143272"/>
        </p:xfrm>
        <a:graphic>
          <a:graphicData uri="http://schemas.openxmlformats.org/drawingml/2006/table">
            <a:tbl>
              <a:tblPr/>
              <a:tblGrid>
                <a:gridCol w="1703249">
                  <a:extLst>
                    <a:ext uri="{9D8B030D-6E8A-4147-A177-3AD203B41FA5}">
                      <a16:colId xmlns:a16="http://schemas.microsoft.com/office/drawing/2014/main" xmlns="" val="20000"/>
                    </a:ext>
                  </a:extLst>
                </a:gridCol>
                <a:gridCol w="2417919">
                  <a:extLst>
                    <a:ext uri="{9D8B030D-6E8A-4147-A177-3AD203B41FA5}">
                      <a16:colId xmlns:a16="http://schemas.microsoft.com/office/drawing/2014/main" xmlns="" val="20001"/>
                    </a:ext>
                  </a:extLst>
                </a:gridCol>
              </a:tblGrid>
              <a:tr h="285752">
                <a:tc>
                  <a:txBody>
                    <a:bodyPr/>
                    <a:lstStyle/>
                    <a:p>
                      <a:pPr algn="just">
                        <a:spcAft>
                          <a:spcPts val="0"/>
                        </a:spcAft>
                      </a:pPr>
                      <a:r>
                        <a:rPr lang="en-US" altLang="zh-CN" sz="1200" b="1" kern="100" dirty="0" smtClean="0">
                          <a:latin typeface="Times New Roman" pitchFamily="18" charset="0"/>
                          <a:ea typeface="宋体"/>
                          <a:cs typeface="Times New Roman" pitchFamily="18" charset="0"/>
                        </a:rPr>
                        <a:t>Group Variable Name</a:t>
                      </a:r>
                      <a:endParaRPr lang="zh-CN" altLang="en-US" sz="1200" kern="100" dirty="0">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200" b="1" kern="100" dirty="0" smtClean="0">
                          <a:latin typeface="Times New Roman" pitchFamily="18" charset="0"/>
                          <a:ea typeface="宋体"/>
                          <a:cs typeface="Times New Roman" pitchFamily="18" charset="0"/>
                        </a:rPr>
                        <a:t>Description</a:t>
                      </a:r>
                      <a:endParaRPr lang="zh-CN" altLang="en-US" sz="1200" kern="100" dirty="0" smtClean="0">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LON</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Group Longitude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LAT</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Group Latitude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GOT</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Group Observe Time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GR</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Group Radiance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GF</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Group Footprint</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GA</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Group Address</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GFA</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Group Flash Address</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GEA</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Group Event Address</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GEC</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Group Event</a:t>
                      </a:r>
                      <a:r>
                        <a:rPr lang="zh-CN" altLang="en-US" sz="1200" kern="100" dirty="0" smtClean="0">
                          <a:solidFill>
                            <a:srgbClr val="00B0F0"/>
                          </a:solidFill>
                          <a:latin typeface="Times New Roman" pitchFamily="18" charset="0"/>
                          <a:ea typeface="+mn-ea"/>
                          <a:cs typeface="Times New Roman" pitchFamily="18" charset="0"/>
                        </a:rPr>
                        <a:t> </a:t>
                      </a:r>
                      <a:r>
                        <a:rPr lang="en-US" altLang="zh-CN" sz="1200" kern="100" dirty="0" smtClean="0">
                          <a:solidFill>
                            <a:srgbClr val="00B0F0"/>
                          </a:solidFill>
                          <a:latin typeface="Times New Roman" pitchFamily="18" charset="0"/>
                          <a:ea typeface="+mn-ea"/>
                          <a:cs typeface="Times New Roman" pitchFamily="18" charset="0"/>
                        </a:rPr>
                        <a:t>Count</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DQF</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Lightning Group Data Quality Flag</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xmlns="" val="468473126"/>
              </p:ext>
            </p:extLst>
          </p:nvPr>
        </p:nvGraphicFramePr>
        <p:xfrm>
          <a:off x="8193070" y="1697054"/>
          <a:ext cx="3732230" cy="3223280"/>
        </p:xfrm>
        <a:graphic>
          <a:graphicData uri="http://schemas.openxmlformats.org/drawingml/2006/table">
            <a:tbl>
              <a:tblPr/>
              <a:tblGrid>
                <a:gridCol w="1560530">
                  <a:extLst>
                    <a:ext uri="{9D8B030D-6E8A-4147-A177-3AD203B41FA5}">
                      <a16:colId xmlns:a16="http://schemas.microsoft.com/office/drawing/2014/main" xmlns="" val="20000"/>
                    </a:ext>
                  </a:extLst>
                </a:gridCol>
                <a:gridCol w="2171700">
                  <a:extLst>
                    <a:ext uri="{9D8B030D-6E8A-4147-A177-3AD203B41FA5}">
                      <a16:colId xmlns:a16="http://schemas.microsoft.com/office/drawing/2014/main" xmlns="" val="20001"/>
                    </a:ext>
                  </a:extLst>
                </a:gridCol>
              </a:tblGrid>
              <a:tr h="285752">
                <a:tc>
                  <a:txBody>
                    <a:bodyPr/>
                    <a:lstStyle/>
                    <a:p>
                      <a:pPr algn="just">
                        <a:spcAft>
                          <a:spcPts val="0"/>
                        </a:spcAft>
                      </a:pPr>
                      <a:r>
                        <a:rPr lang="en-US" altLang="zh-CN" sz="1200" b="1" kern="100" dirty="0" smtClean="0">
                          <a:latin typeface="Times New Roman" pitchFamily="18" charset="0"/>
                          <a:ea typeface="宋体"/>
                          <a:cs typeface="Times New Roman" pitchFamily="18" charset="0"/>
                        </a:rPr>
                        <a:t>Flash Variable Name</a:t>
                      </a:r>
                      <a:endParaRPr lang="zh-CN" altLang="en-US" sz="1200" kern="100" dirty="0">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200" b="1" kern="100" dirty="0" smtClean="0">
                          <a:latin typeface="Times New Roman" pitchFamily="18" charset="0"/>
                          <a:ea typeface="宋体"/>
                          <a:cs typeface="Times New Roman" pitchFamily="18" charset="0"/>
                        </a:rPr>
                        <a:t>Description</a:t>
                      </a:r>
                      <a:endParaRPr lang="zh-CN" altLang="en-US" sz="1200" kern="100" dirty="0" smtClean="0">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LON</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Flash Longitude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LAT</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Flash Latitude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FDT</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Flash Delta Time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FOT</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Flash Observe Time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FR</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Flash Radiance</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FF</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Flash Footprint</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FA</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Flash Address</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FGA</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Flash Group Address</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FGC</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Flash Group Count</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just">
                        <a:spcAft>
                          <a:spcPts val="0"/>
                        </a:spcAft>
                      </a:pPr>
                      <a:r>
                        <a:rPr lang="en-US" altLang="zh-CN" sz="1200" b="1" kern="100" dirty="0" smtClean="0">
                          <a:solidFill>
                            <a:srgbClr val="FF0000"/>
                          </a:solidFill>
                          <a:latin typeface="Times New Roman" pitchFamily="18" charset="0"/>
                          <a:ea typeface="宋体"/>
                          <a:cs typeface="Times New Roman" pitchFamily="18" charset="0"/>
                        </a:rPr>
                        <a:t>DQF</a:t>
                      </a:r>
                      <a:endParaRPr lang="zh-CN" sz="1200" b="1" kern="100" dirty="0">
                        <a:solidFill>
                          <a:srgbClr val="FF000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zh-CN" sz="1200" kern="100" dirty="0" smtClean="0">
                          <a:solidFill>
                            <a:srgbClr val="00B0F0"/>
                          </a:solidFill>
                          <a:latin typeface="Times New Roman" pitchFamily="18" charset="0"/>
                          <a:ea typeface="+mn-ea"/>
                          <a:cs typeface="Times New Roman" pitchFamily="18" charset="0"/>
                        </a:rPr>
                        <a:t>Lightning Flash Data Quality Flag</a:t>
                      </a:r>
                      <a:endParaRPr lang="zh-CN" sz="1200" kern="100" dirty="0">
                        <a:solidFill>
                          <a:srgbClr val="00B0F0"/>
                        </a:solidFill>
                        <a:latin typeface="Times New Roman" pitchFamily="18" charset="0"/>
                        <a:ea typeface="宋体"/>
                        <a:cs typeface="Times New Roman" pitchFamily="18" charset="0"/>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0" y="1181100"/>
            <a:ext cx="7708900" cy="461665"/>
          </a:xfrm>
          <a:prstGeom prst="rect">
            <a:avLst/>
          </a:prstGeom>
          <a:noFill/>
        </p:spPr>
        <p:txBody>
          <a:bodyPr wrap="square" rtlCol="0">
            <a:spAutoFit/>
          </a:bodyPr>
          <a:lstStyle/>
          <a:p>
            <a:r>
              <a:rPr lang="en-US" altLang="zh-CN" sz="2400" b="1" dirty="0" smtClean="0">
                <a:solidFill>
                  <a:srgbClr val="0000FF"/>
                </a:solidFill>
                <a:latin typeface="Times New Roman" pitchFamily="18" charset="0"/>
                <a:cs typeface="Times New Roman" pitchFamily="18" charset="0"/>
              </a:rPr>
              <a:t>FY-4A  LMI Level 2 products (updated each minute)</a:t>
            </a:r>
            <a:endParaRPr lang="zh-CN" altLang="en-US" sz="2400" b="1" dirty="0">
              <a:solidFill>
                <a:srgbClr val="0000FF"/>
              </a:solidFill>
              <a:latin typeface="Times New Roman" pitchFamily="18" charset="0"/>
              <a:cs typeface="Times New Roman" pitchFamily="18" charset="0"/>
            </a:endParaRPr>
          </a:p>
        </p:txBody>
      </p:sp>
      <p:pic>
        <p:nvPicPr>
          <p:cNvPr id="11" name="~PP2540.WAV">
            <a:hlinkClick r:id="" action="ppaction://media"/>
          </p:cNvPr>
          <p:cNvPicPr>
            <a:picLocks noRot="1" noChangeAspect="1"/>
          </p:cNvPicPr>
          <p:nvPr>
            <a:wavAudioFile r:embed="rId1" name="~PP2540.WAV"/>
          </p:nvPr>
        </p:nvPicPr>
        <p:blipFill>
          <a:blip r:embed="rId4"/>
          <a:stretch>
            <a:fillRect/>
          </a:stretch>
        </p:blipFill>
        <p:spPr>
          <a:xfrm>
            <a:off x="11680825" y="6346825"/>
            <a:ext cx="304800" cy="304800"/>
          </a:xfrm>
          <a:prstGeom prst="rect">
            <a:avLst/>
          </a:prstGeom>
        </p:spPr>
      </p:pic>
    </p:spTree>
  </p:cSld>
  <p:clrMapOvr>
    <a:masterClrMapping/>
  </p:clrMapOvr>
  <p:transition advTm="264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80915山竹1.gif"/>
          <p:cNvPicPr>
            <a:picLocks noChangeAspect="1"/>
          </p:cNvPicPr>
          <p:nvPr/>
        </p:nvPicPr>
        <p:blipFill>
          <a:blip r:embed="rId4"/>
          <a:stretch>
            <a:fillRect/>
          </a:stretch>
        </p:blipFill>
        <p:spPr>
          <a:xfrm>
            <a:off x="0" y="1288594"/>
            <a:ext cx="12192000" cy="5569406"/>
          </a:xfrm>
          <a:prstGeom prst="rect">
            <a:avLst/>
          </a:prstGeom>
        </p:spPr>
      </p:pic>
      <p:sp>
        <p:nvSpPr>
          <p:cNvPr id="5" name="TextBox 4"/>
          <p:cNvSpPr txBox="1"/>
          <p:nvPr/>
        </p:nvSpPr>
        <p:spPr>
          <a:xfrm>
            <a:off x="0" y="1181100"/>
            <a:ext cx="4775200" cy="584775"/>
          </a:xfrm>
          <a:prstGeom prst="rect">
            <a:avLst/>
          </a:prstGeom>
          <a:noFill/>
        </p:spPr>
        <p:txBody>
          <a:bodyPr wrap="square" rtlCol="0">
            <a:spAutoFit/>
          </a:bodyPr>
          <a:lstStyle/>
          <a:p>
            <a:r>
              <a:rPr lang="en-US" sz="3200" b="1" dirty="0" smtClean="0">
                <a:solidFill>
                  <a:srgbClr val="1EF2FA"/>
                </a:solidFill>
                <a:latin typeface="Times New Roman" pitchFamily="18" charset="0"/>
                <a:cs typeface="Times New Roman" pitchFamily="18" charset="0"/>
              </a:rPr>
              <a:t>Super Typhoon </a:t>
            </a:r>
            <a:r>
              <a:rPr lang="en-US" sz="3200" b="1" dirty="0" err="1" smtClean="0">
                <a:solidFill>
                  <a:srgbClr val="1EF2FA"/>
                </a:solidFill>
                <a:latin typeface="Times New Roman" pitchFamily="18" charset="0"/>
                <a:cs typeface="Times New Roman" pitchFamily="18" charset="0"/>
              </a:rPr>
              <a:t>Mangkhut</a:t>
            </a:r>
            <a:endParaRPr lang="zh-CN" altLang="en-US" sz="3200" b="1" dirty="0">
              <a:solidFill>
                <a:srgbClr val="1EF2FA"/>
              </a:solidFill>
              <a:latin typeface="Times New Roman" pitchFamily="18" charset="0"/>
              <a:cs typeface="Times New Roman" pitchFamily="18" charset="0"/>
            </a:endParaRPr>
          </a:p>
        </p:txBody>
      </p:sp>
      <p:pic>
        <p:nvPicPr>
          <p:cNvPr id="7" name="~PP3231.WAV">
            <a:hlinkClick r:id="" action="ppaction://media"/>
          </p:cNvPr>
          <p:cNvPicPr>
            <a:picLocks noRot="1" noChangeAspect="1"/>
          </p:cNvPicPr>
          <p:nvPr>
            <a:wavAudioFile r:embed="rId1" name="~PP3231.WAV"/>
          </p:nvPr>
        </p:nvPicPr>
        <p:blipFill>
          <a:blip r:embed="rId5"/>
          <a:stretch>
            <a:fillRect/>
          </a:stretch>
        </p:blipFill>
        <p:spPr>
          <a:xfrm>
            <a:off x="11680825" y="6346825"/>
            <a:ext cx="304800" cy="304800"/>
          </a:xfrm>
          <a:prstGeom prst="rect">
            <a:avLst/>
          </a:prstGeom>
        </p:spPr>
      </p:pic>
    </p:spTree>
  </p:cSld>
  <p:clrMapOvr>
    <a:masterClrMapping/>
  </p:clrMapOvr>
  <p:transition advTm="128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sp>
        <p:nvSpPr>
          <p:cNvPr id="4" name="TextBox 3"/>
          <p:cNvSpPr txBox="1"/>
          <p:nvPr/>
        </p:nvSpPr>
        <p:spPr>
          <a:xfrm>
            <a:off x="1835696" y="1988840"/>
            <a:ext cx="6665394" cy="2677656"/>
          </a:xfrm>
          <a:prstGeom prst="rect">
            <a:avLst/>
          </a:prstGeom>
          <a:noFill/>
        </p:spPr>
        <p:txBody>
          <a:bodyPr wrap="square" rtlCol="0">
            <a:spAutoFit/>
          </a:bodyPr>
          <a:lstStyle/>
          <a:p>
            <a:pPr marL="514350" indent="-514350">
              <a:lnSpc>
                <a:spcPct val="150000"/>
              </a:lnSpc>
              <a:buAutoNum type="arabicPlain"/>
            </a:pPr>
            <a:r>
              <a:rPr lang="en-US" altLang="zh-CN" sz="2800" b="1" dirty="0" smtClean="0">
                <a:solidFill>
                  <a:schemeClr val="bg1">
                    <a:lumMod val="85000"/>
                  </a:schemeClr>
                </a:solidFill>
                <a:latin typeface="Times New Roman" pitchFamily="18" charset="0"/>
                <a:cs typeface="Times New Roman" pitchFamily="18" charset="0"/>
              </a:rPr>
              <a:t>Introduction </a:t>
            </a:r>
          </a:p>
          <a:p>
            <a:pPr marL="514350" indent="-514350">
              <a:lnSpc>
                <a:spcPct val="150000"/>
              </a:lnSpc>
              <a:buAutoNum type="arabicPlain"/>
            </a:pPr>
            <a:r>
              <a:rPr lang="en-US" altLang="zh-CN" sz="2800" b="1" dirty="0" smtClean="0">
                <a:solidFill>
                  <a:srgbClr val="C00000"/>
                </a:solidFill>
                <a:latin typeface="Times New Roman" pitchFamily="18" charset="0"/>
                <a:cs typeface="Times New Roman" pitchFamily="18" charset="0"/>
              </a:rPr>
              <a:t>Data and Methodology</a:t>
            </a:r>
          </a:p>
          <a:p>
            <a:pPr marL="514350" indent="-514350">
              <a:lnSpc>
                <a:spcPct val="150000"/>
              </a:lnSpc>
              <a:buAutoNum type="arabicPlain"/>
            </a:pPr>
            <a:r>
              <a:rPr lang="en-US" altLang="zh-CN" sz="2800" b="1" dirty="0" smtClean="0">
                <a:latin typeface="Times New Roman" pitchFamily="18" charset="0"/>
                <a:cs typeface="Times New Roman" pitchFamily="18" charset="0"/>
              </a:rPr>
              <a:t>Results</a:t>
            </a:r>
          </a:p>
          <a:p>
            <a:pPr marL="514350" indent="-514350">
              <a:lnSpc>
                <a:spcPct val="150000"/>
              </a:lnSpc>
              <a:buAutoNum type="arabicPlain"/>
            </a:pPr>
            <a:r>
              <a:rPr lang="en-US" altLang="zh-CN" sz="2800" b="1" dirty="0" smtClean="0">
                <a:latin typeface="Times New Roman" pitchFamily="18" charset="0"/>
                <a:cs typeface="Times New Roman" pitchFamily="18" charset="0"/>
              </a:rPr>
              <a:t>Summary</a:t>
            </a:r>
          </a:p>
        </p:txBody>
      </p:sp>
      <p:pic>
        <p:nvPicPr>
          <p:cNvPr id="6" name="~PP2130.WAV">
            <a:hlinkClick r:id="" action="ppaction://media"/>
          </p:cNvPr>
          <p:cNvPicPr>
            <a:picLocks noRot="1" noChangeAspect="1"/>
          </p:cNvPicPr>
          <p:nvPr>
            <a:wavAudioFile r:embed="rId1" name="~PP2130.WAV"/>
          </p:nvPr>
        </p:nvPicPr>
        <p:blipFill>
          <a:blip r:embed="rId5"/>
          <a:stretch>
            <a:fillRect/>
          </a:stretch>
        </p:blipFill>
        <p:spPr>
          <a:xfrm>
            <a:off x="11680825" y="6346825"/>
            <a:ext cx="304800" cy="304800"/>
          </a:xfrm>
          <a:prstGeom prst="rect">
            <a:avLst/>
          </a:prstGeom>
        </p:spPr>
      </p:pic>
    </p:spTree>
  </p:cSld>
  <p:clrMapOvr>
    <a:masterClrMapping/>
  </p:clrMapOvr>
  <p:transition advTm="2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925</Words>
  <Application>WPS 演示</Application>
  <PresentationFormat>自定义</PresentationFormat>
  <Paragraphs>196</Paragraphs>
  <Slides>21</Slides>
  <Notes>17</Notes>
  <HiddenSlides>0</HiddenSlides>
  <MMClips>21</MMClips>
  <ScaleCrop>false</ScaleCrop>
  <HeadingPairs>
    <vt:vector size="4" baseType="variant">
      <vt:variant>
        <vt:lpstr>主题</vt:lpstr>
      </vt:variant>
      <vt:variant>
        <vt:i4>1</vt:i4>
      </vt:variant>
      <vt:variant>
        <vt:lpstr>幻灯片标题</vt:lpstr>
      </vt:variant>
      <vt:variant>
        <vt:i4>21</vt:i4>
      </vt:variant>
    </vt:vector>
  </HeadingPairs>
  <TitlesOfParts>
    <vt:vector size="22" baseType="lpstr">
      <vt:lpstr>Office 主题</vt:lpstr>
      <vt:lpstr>Characteristics of lightning activity detected by FY-4A Lightning Mapping Imager (LMI)</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of FY-4A Lightning Mapping Imager</dc:title>
  <dc:creator/>
  <cp:lastModifiedBy>cas</cp:lastModifiedBy>
  <cp:revision>150</cp:revision>
  <dcterms:created xsi:type="dcterms:W3CDTF">2021-07-03T03:14:00Z</dcterms:created>
  <dcterms:modified xsi:type="dcterms:W3CDTF">2021-10-28T18:17:11Z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11875ED072054644AFC55C93CAD7271B</vt:lpwstr>
  </property>
  <property fmtid="{D5CDD505-2E9C-101B-9397-08002B2CF9AE}" pid="3" name="KSOProductBuildVer">
    <vt:lpwstr>2052-11.1.0.10700</vt:lpwstr>
  </property>
</Properties>
</file>