
<file path=[Content_Types].xml><?xml version="1.0" encoding="utf-8"?>
<Types xmlns="http://schemas.openxmlformats.org/package/2006/content-types">
  <Default Extension="gif" ContentType="image/gi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9" r:id="rId2"/>
    <p:sldId id="256" r:id="rId3"/>
    <p:sldId id="258" r:id="rId4"/>
    <p:sldId id="260" r:id="rId5"/>
    <p:sldId id="261" r:id="rId6"/>
    <p:sldId id="264" r:id="rId7"/>
    <p:sldId id="262" r:id="rId8"/>
    <p:sldId id="266" r:id="rId9"/>
    <p:sldId id="267" r:id="rId10"/>
    <p:sldId id="268" r:id="rId11"/>
    <p:sldId id="265" r:id="rId12"/>
    <p:sldId id="269" r:id="rId13"/>
    <p:sldId id="270" r:id="rId14"/>
    <p:sldId id="273" r:id="rId15"/>
    <p:sldId id="271" r:id="rId16"/>
    <p:sldId id="272" r:id="rId17"/>
    <p:sldId id="263" r:id="rId18"/>
  </p:sldIdLst>
  <p:sldSz cx="12192000" cy="6858000"/>
  <p:notesSz cx="6735763" cy="9866313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07" userDrawn="1">
          <p15:clr>
            <a:srgbClr val="A4A3A4"/>
          </p15:clr>
        </p15:guide>
        <p15:guide id="2" pos="212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36205E4-A709-4E1E-9084-79B24ED6ED65}" v="10" dt="2021-10-25T12:49:48.9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987" autoAdjust="0"/>
    <p:restoredTop sz="74971" autoAdjust="0"/>
  </p:normalViewPr>
  <p:slideViewPr>
    <p:cSldViewPr snapToGrid="0">
      <p:cViewPr varScale="1">
        <p:scale>
          <a:sx n="74" d="100"/>
          <a:sy n="74" d="100"/>
        </p:scale>
        <p:origin x="99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85" d="100"/>
          <a:sy n="85" d="100"/>
        </p:scale>
        <p:origin x="3804" y="60"/>
      </p:cViewPr>
      <p:guideLst>
        <p:guide orient="horz" pos="3107"/>
        <p:guide pos="212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志郎" userId="249a81e3-a844-49df-b1fd-2dc98f2c17bc" providerId="ADAL" clId="{B36205E4-A709-4E1E-9084-79B24ED6ED65}"/>
    <pc:docChg chg="undo custSel addSld modSld">
      <pc:chgData name="志郎" userId="249a81e3-a844-49df-b1fd-2dc98f2c17bc" providerId="ADAL" clId="{B36205E4-A709-4E1E-9084-79B24ED6ED65}" dt="2021-10-25T12:57:44.780" v="2103" actId="20577"/>
      <pc:docMkLst>
        <pc:docMk/>
      </pc:docMkLst>
      <pc:sldChg chg="modSp mod">
        <pc:chgData name="志郎" userId="249a81e3-a844-49df-b1fd-2dc98f2c17bc" providerId="ADAL" clId="{B36205E4-A709-4E1E-9084-79B24ED6ED65}" dt="2021-10-24T09:37:45.954" v="385" actId="20577"/>
        <pc:sldMkLst>
          <pc:docMk/>
          <pc:sldMk cId="167466945" sldId="256"/>
        </pc:sldMkLst>
        <pc:spChg chg="mod">
          <ac:chgData name="志郎" userId="249a81e3-a844-49df-b1fd-2dc98f2c17bc" providerId="ADAL" clId="{B36205E4-A709-4E1E-9084-79B24ED6ED65}" dt="2021-10-24T09:37:45.954" v="385" actId="20577"/>
          <ac:spMkLst>
            <pc:docMk/>
            <pc:sldMk cId="167466945" sldId="256"/>
            <ac:spMk id="5" creationId="{2C90EFD8-A221-4063-864E-B06517E8C16A}"/>
          </ac:spMkLst>
        </pc:spChg>
      </pc:sldChg>
      <pc:sldChg chg="addSp delSp modSp mod">
        <pc:chgData name="志郎" userId="249a81e3-a844-49df-b1fd-2dc98f2c17bc" providerId="ADAL" clId="{B36205E4-A709-4E1E-9084-79B24ED6ED65}" dt="2021-10-25T11:12:25.803" v="1415" actId="20577"/>
        <pc:sldMkLst>
          <pc:docMk/>
          <pc:sldMk cId="2126777581" sldId="258"/>
        </pc:sldMkLst>
        <pc:spChg chg="mod">
          <ac:chgData name="志郎" userId="249a81e3-a844-49df-b1fd-2dc98f2c17bc" providerId="ADAL" clId="{B36205E4-A709-4E1E-9084-79B24ED6ED65}" dt="2021-10-25T08:37:08.929" v="972" actId="1076"/>
          <ac:spMkLst>
            <pc:docMk/>
            <pc:sldMk cId="2126777581" sldId="258"/>
            <ac:spMk id="2" creationId="{65BF02F7-EED3-4FF6-9CA9-2F9B405C223D}"/>
          </ac:spMkLst>
        </pc:spChg>
        <pc:spChg chg="mod">
          <ac:chgData name="志郎" userId="249a81e3-a844-49df-b1fd-2dc98f2c17bc" providerId="ADAL" clId="{B36205E4-A709-4E1E-9084-79B24ED6ED65}" dt="2021-10-25T11:12:25.803" v="1415" actId="20577"/>
          <ac:spMkLst>
            <pc:docMk/>
            <pc:sldMk cId="2126777581" sldId="258"/>
            <ac:spMk id="3" creationId="{58C43E01-9F89-4074-A8D6-C49C8B9681B3}"/>
          </ac:spMkLst>
        </pc:spChg>
        <pc:spChg chg="add mod">
          <ac:chgData name="志郎" userId="249a81e3-a844-49df-b1fd-2dc98f2c17bc" providerId="ADAL" clId="{B36205E4-A709-4E1E-9084-79B24ED6ED65}" dt="2021-10-25T06:58:33.721" v="736" actId="14100"/>
          <ac:spMkLst>
            <pc:docMk/>
            <pc:sldMk cId="2126777581" sldId="258"/>
            <ac:spMk id="7" creationId="{CB96C97C-4699-424B-8AAA-2B60504BE930}"/>
          </ac:spMkLst>
        </pc:spChg>
        <pc:spChg chg="add del mod">
          <ac:chgData name="志郎" userId="249a81e3-a844-49df-b1fd-2dc98f2c17bc" providerId="ADAL" clId="{B36205E4-A709-4E1E-9084-79B24ED6ED65}" dt="2021-10-25T07:12:00.799" v="818" actId="478"/>
          <ac:spMkLst>
            <pc:docMk/>
            <pc:sldMk cId="2126777581" sldId="258"/>
            <ac:spMk id="10" creationId="{27015692-BF3C-4B02-ADD1-2FAD0C962507}"/>
          </ac:spMkLst>
        </pc:spChg>
        <pc:spChg chg="add mod">
          <ac:chgData name="志郎" userId="249a81e3-a844-49df-b1fd-2dc98f2c17bc" providerId="ADAL" clId="{B36205E4-A709-4E1E-9084-79B24ED6ED65}" dt="2021-10-25T11:10:06.913" v="1251" actId="1076"/>
          <ac:spMkLst>
            <pc:docMk/>
            <pc:sldMk cId="2126777581" sldId="258"/>
            <ac:spMk id="11" creationId="{14BB06AD-A937-4E17-9041-7B5EBDDE66C7}"/>
          </ac:spMkLst>
        </pc:spChg>
        <pc:picChg chg="add mod">
          <ac:chgData name="志郎" userId="249a81e3-a844-49df-b1fd-2dc98f2c17bc" providerId="ADAL" clId="{B36205E4-A709-4E1E-9084-79B24ED6ED65}" dt="2021-10-25T11:10:01.725" v="1250" actId="1582"/>
          <ac:picMkLst>
            <pc:docMk/>
            <pc:sldMk cId="2126777581" sldId="258"/>
            <ac:picMk id="5" creationId="{7A6C5B86-2A6D-46A7-8599-BD3C9638248B}"/>
          </ac:picMkLst>
        </pc:picChg>
        <pc:cxnChg chg="add del mod">
          <ac:chgData name="志郎" userId="249a81e3-a844-49df-b1fd-2dc98f2c17bc" providerId="ADAL" clId="{B36205E4-A709-4E1E-9084-79B24ED6ED65}" dt="2021-10-25T07:12:24.502" v="824" actId="478"/>
          <ac:cxnSpMkLst>
            <pc:docMk/>
            <pc:sldMk cId="2126777581" sldId="258"/>
            <ac:cxnSpMk id="9" creationId="{8DC0E2D2-86BD-42DC-AD65-239EB01904E7}"/>
          </ac:cxnSpMkLst>
        </pc:cxnChg>
        <pc:cxnChg chg="add mod">
          <ac:chgData name="志郎" userId="249a81e3-a844-49df-b1fd-2dc98f2c17bc" providerId="ADAL" clId="{B36205E4-A709-4E1E-9084-79B24ED6ED65}" dt="2021-10-25T11:10:22.353" v="1254" actId="14100"/>
          <ac:cxnSpMkLst>
            <pc:docMk/>
            <pc:sldMk cId="2126777581" sldId="258"/>
            <ac:cxnSpMk id="12" creationId="{E368F329-9394-447E-B268-BF8D33F85DD0}"/>
          </ac:cxnSpMkLst>
        </pc:cxnChg>
        <pc:cxnChg chg="add mod">
          <ac:chgData name="志郎" userId="249a81e3-a844-49df-b1fd-2dc98f2c17bc" providerId="ADAL" clId="{B36205E4-A709-4E1E-9084-79B24ED6ED65}" dt="2021-10-25T11:10:25.729" v="1255" actId="1076"/>
          <ac:cxnSpMkLst>
            <pc:docMk/>
            <pc:sldMk cId="2126777581" sldId="258"/>
            <ac:cxnSpMk id="15" creationId="{5CE746DF-349B-4702-A2B1-A4C0876695DA}"/>
          </ac:cxnSpMkLst>
        </pc:cxnChg>
      </pc:sldChg>
      <pc:sldChg chg="modSp mod">
        <pc:chgData name="志郎" userId="249a81e3-a844-49df-b1fd-2dc98f2c17bc" providerId="ADAL" clId="{B36205E4-A709-4E1E-9084-79B24ED6ED65}" dt="2021-10-24T08:58:29.619" v="3" actId="20577"/>
        <pc:sldMkLst>
          <pc:docMk/>
          <pc:sldMk cId="3079915076" sldId="259"/>
        </pc:sldMkLst>
        <pc:spChg chg="mod">
          <ac:chgData name="志郎" userId="249a81e3-a844-49df-b1fd-2dc98f2c17bc" providerId="ADAL" clId="{B36205E4-A709-4E1E-9084-79B24ED6ED65}" dt="2021-10-24T08:58:29.619" v="3" actId="20577"/>
          <ac:spMkLst>
            <pc:docMk/>
            <pc:sldMk cId="3079915076" sldId="259"/>
            <ac:spMk id="2" creationId="{C90F3B41-C433-4A2E-8594-A65B136C958F}"/>
          </ac:spMkLst>
        </pc:spChg>
      </pc:sldChg>
      <pc:sldChg chg="addSp delSp modSp new mod modClrScheme chgLayout">
        <pc:chgData name="志郎" userId="249a81e3-a844-49df-b1fd-2dc98f2c17bc" providerId="ADAL" clId="{B36205E4-A709-4E1E-9084-79B24ED6ED65}" dt="2021-10-25T11:13:17.124" v="1421" actId="20577"/>
        <pc:sldMkLst>
          <pc:docMk/>
          <pc:sldMk cId="1012616464" sldId="260"/>
        </pc:sldMkLst>
        <pc:spChg chg="del mod ord">
          <ac:chgData name="志郎" userId="249a81e3-a844-49df-b1fd-2dc98f2c17bc" providerId="ADAL" clId="{B36205E4-A709-4E1E-9084-79B24ED6ED65}" dt="2021-10-25T11:00:13.007" v="982" actId="700"/>
          <ac:spMkLst>
            <pc:docMk/>
            <pc:sldMk cId="1012616464" sldId="260"/>
            <ac:spMk id="2" creationId="{A9A53D24-EFCA-4C6B-80DC-B6B0785C5C9F}"/>
          </ac:spMkLst>
        </pc:spChg>
        <pc:spChg chg="del mod">
          <ac:chgData name="志郎" userId="249a81e3-a844-49df-b1fd-2dc98f2c17bc" providerId="ADAL" clId="{B36205E4-A709-4E1E-9084-79B24ED6ED65}" dt="2021-10-25T11:00:07.795" v="981" actId="478"/>
          <ac:spMkLst>
            <pc:docMk/>
            <pc:sldMk cId="1012616464" sldId="260"/>
            <ac:spMk id="3" creationId="{A268CFAF-3320-4B4C-B8D9-4D28B290C0C1}"/>
          </ac:spMkLst>
        </pc:spChg>
        <pc:spChg chg="add del mod">
          <ac:chgData name="志郎" userId="249a81e3-a844-49df-b1fd-2dc98f2c17bc" providerId="ADAL" clId="{B36205E4-A709-4E1E-9084-79B24ED6ED65}" dt="2021-10-25T11:00:13.007" v="982" actId="700"/>
          <ac:spMkLst>
            <pc:docMk/>
            <pc:sldMk cId="1012616464" sldId="260"/>
            <ac:spMk id="6" creationId="{D7AFF5C3-C44F-4C73-BB51-04CEEAA473A2}"/>
          </ac:spMkLst>
        </pc:spChg>
        <pc:spChg chg="add mod ord">
          <ac:chgData name="志郎" userId="249a81e3-a844-49df-b1fd-2dc98f2c17bc" providerId="ADAL" clId="{B36205E4-A709-4E1E-9084-79B24ED6ED65}" dt="2021-10-25T11:13:17.124" v="1421" actId="20577"/>
          <ac:spMkLst>
            <pc:docMk/>
            <pc:sldMk cId="1012616464" sldId="260"/>
            <ac:spMk id="7" creationId="{A32E42BE-BCBA-4741-A240-092B4A25027E}"/>
          </ac:spMkLst>
        </pc:spChg>
        <pc:spChg chg="add mod">
          <ac:chgData name="志郎" userId="249a81e3-a844-49df-b1fd-2dc98f2c17bc" providerId="ADAL" clId="{B36205E4-A709-4E1E-9084-79B24ED6ED65}" dt="2021-10-25T11:08:37.310" v="1176" actId="20577"/>
          <ac:spMkLst>
            <pc:docMk/>
            <pc:sldMk cId="1012616464" sldId="260"/>
            <ac:spMk id="8" creationId="{8B1B938B-220D-4B23-80B1-E0C0EA25C767}"/>
          </ac:spMkLst>
        </pc:spChg>
        <pc:spChg chg="add mod">
          <ac:chgData name="志郎" userId="249a81e3-a844-49df-b1fd-2dc98f2c17bc" providerId="ADAL" clId="{B36205E4-A709-4E1E-9084-79B24ED6ED65}" dt="2021-10-25T11:09:19.302" v="1247" actId="20577"/>
          <ac:spMkLst>
            <pc:docMk/>
            <pc:sldMk cId="1012616464" sldId="260"/>
            <ac:spMk id="11" creationId="{B0811A8D-3467-4BAE-A1A8-B58FCBA95B5F}"/>
          </ac:spMkLst>
        </pc:spChg>
        <pc:picChg chg="add mod">
          <ac:chgData name="志郎" userId="249a81e3-a844-49df-b1fd-2dc98f2c17bc" providerId="ADAL" clId="{B36205E4-A709-4E1E-9084-79B24ED6ED65}" dt="2021-10-25T11:04:44.761" v="1019" actId="1076"/>
          <ac:picMkLst>
            <pc:docMk/>
            <pc:sldMk cId="1012616464" sldId="260"/>
            <ac:picMk id="4" creationId="{F686C3DE-E72B-44D0-8E4B-E15000018E45}"/>
          </ac:picMkLst>
        </pc:picChg>
        <pc:picChg chg="add mod modCrop">
          <ac:chgData name="志郎" userId="249a81e3-a844-49df-b1fd-2dc98f2c17bc" providerId="ADAL" clId="{B36205E4-A709-4E1E-9084-79B24ED6ED65}" dt="2021-10-25T11:04:43.569" v="1018" actId="1076"/>
          <ac:picMkLst>
            <pc:docMk/>
            <pc:sldMk cId="1012616464" sldId="260"/>
            <ac:picMk id="10" creationId="{FB05EF34-5A3C-4A7D-9810-C34C18F7811B}"/>
          </ac:picMkLst>
        </pc:picChg>
      </pc:sldChg>
      <pc:sldChg chg="addSp delSp modSp new mod">
        <pc:chgData name="志郎" userId="249a81e3-a844-49df-b1fd-2dc98f2c17bc" providerId="ADAL" clId="{B36205E4-A709-4E1E-9084-79B24ED6ED65}" dt="2021-10-25T12:49:16.557" v="1655" actId="20577"/>
        <pc:sldMkLst>
          <pc:docMk/>
          <pc:sldMk cId="405726374" sldId="261"/>
        </pc:sldMkLst>
        <pc:spChg chg="mod">
          <ac:chgData name="志郎" userId="249a81e3-a844-49df-b1fd-2dc98f2c17bc" providerId="ADAL" clId="{B36205E4-A709-4E1E-9084-79B24ED6ED65}" dt="2021-10-25T11:37:22.705" v="1526" actId="20577"/>
          <ac:spMkLst>
            <pc:docMk/>
            <pc:sldMk cId="405726374" sldId="261"/>
            <ac:spMk id="2" creationId="{39DA798B-E550-4F63-9935-6BFF94152B5F}"/>
          </ac:spMkLst>
        </pc:spChg>
        <pc:spChg chg="add del mod">
          <ac:chgData name="志郎" userId="249a81e3-a844-49df-b1fd-2dc98f2c17bc" providerId="ADAL" clId="{B36205E4-A709-4E1E-9084-79B24ED6ED65}" dt="2021-10-25T12:45:22.710" v="1532" actId="22"/>
          <ac:spMkLst>
            <pc:docMk/>
            <pc:sldMk cId="405726374" sldId="261"/>
            <ac:spMk id="3" creationId="{FD64AE89-5FEA-41D5-BB58-1D395B544AE6}"/>
          </ac:spMkLst>
        </pc:spChg>
        <pc:spChg chg="add del mod">
          <ac:chgData name="志郎" userId="249a81e3-a844-49df-b1fd-2dc98f2c17bc" providerId="ADAL" clId="{B36205E4-A709-4E1E-9084-79B24ED6ED65}" dt="2021-10-25T12:46:24.240" v="1561" actId="478"/>
          <ac:spMkLst>
            <pc:docMk/>
            <pc:sldMk cId="405726374" sldId="261"/>
            <ac:spMk id="8" creationId="{D34248E6-CC4C-4384-BC6F-372F879BC308}"/>
          </ac:spMkLst>
        </pc:spChg>
        <pc:spChg chg="add mod">
          <ac:chgData name="志郎" userId="249a81e3-a844-49df-b1fd-2dc98f2c17bc" providerId="ADAL" clId="{B36205E4-A709-4E1E-9084-79B24ED6ED65}" dt="2021-10-25T12:49:16.557" v="1655" actId="20577"/>
          <ac:spMkLst>
            <pc:docMk/>
            <pc:sldMk cId="405726374" sldId="261"/>
            <ac:spMk id="9" creationId="{697DAE58-3CB4-46EA-A76D-2A02DCBBDA44}"/>
          </ac:spMkLst>
        </pc:spChg>
        <pc:picChg chg="add del mod ord">
          <ac:chgData name="志郎" userId="249a81e3-a844-49df-b1fd-2dc98f2c17bc" providerId="ADAL" clId="{B36205E4-A709-4E1E-9084-79B24ED6ED65}" dt="2021-10-25T12:45:02.527" v="1531" actId="22"/>
          <ac:picMkLst>
            <pc:docMk/>
            <pc:sldMk cId="405726374" sldId="261"/>
            <ac:picMk id="5" creationId="{8FD9AB10-81A3-4EFE-874B-3CC3CEBE68DF}"/>
          </ac:picMkLst>
        </pc:picChg>
        <pc:picChg chg="add mod ord">
          <ac:chgData name="志郎" userId="249a81e3-a844-49df-b1fd-2dc98f2c17bc" providerId="ADAL" clId="{B36205E4-A709-4E1E-9084-79B24ED6ED65}" dt="2021-10-25T12:46:26.766" v="1562" actId="1076"/>
          <ac:picMkLst>
            <pc:docMk/>
            <pc:sldMk cId="405726374" sldId="261"/>
            <ac:picMk id="7" creationId="{3B9134E8-DDCB-4D2D-A65D-6A03E71DF2AD}"/>
          </ac:picMkLst>
        </pc:picChg>
        <pc:picChg chg="add del mod">
          <ac:chgData name="志郎" userId="249a81e3-a844-49df-b1fd-2dc98f2c17bc" providerId="ADAL" clId="{B36205E4-A709-4E1E-9084-79B24ED6ED65}" dt="2021-10-25T12:48:59.189" v="1647" actId="21"/>
          <ac:picMkLst>
            <pc:docMk/>
            <pc:sldMk cId="405726374" sldId="261"/>
            <ac:picMk id="11" creationId="{A4D847E6-B353-4903-8A28-D15499E5FB5A}"/>
          </ac:picMkLst>
        </pc:picChg>
      </pc:sldChg>
      <pc:sldChg chg="modSp new mod">
        <pc:chgData name="志郎" userId="249a81e3-a844-49df-b1fd-2dc98f2c17bc" providerId="ADAL" clId="{B36205E4-A709-4E1E-9084-79B24ED6ED65}" dt="2021-10-25T12:57:44.780" v="2103" actId="20577"/>
        <pc:sldMkLst>
          <pc:docMk/>
          <pc:sldMk cId="1144487710" sldId="262"/>
        </pc:sldMkLst>
        <pc:spChg chg="mod">
          <ac:chgData name="志郎" userId="249a81e3-a844-49df-b1fd-2dc98f2c17bc" providerId="ADAL" clId="{B36205E4-A709-4E1E-9084-79B24ED6ED65}" dt="2021-10-25T12:54:00.225" v="1866" actId="122"/>
          <ac:spMkLst>
            <pc:docMk/>
            <pc:sldMk cId="1144487710" sldId="262"/>
            <ac:spMk id="2" creationId="{7E2A48F9-369C-4D12-8206-3D978EF81D84}"/>
          </ac:spMkLst>
        </pc:spChg>
        <pc:spChg chg="mod">
          <ac:chgData name="志郎" userId="249a81e3-a844-49df-b1fd-2dc98f2c17bc" providerId="ADAL" clId="{B36205E4-A709-4E1E-9084-79B24ED6ED65}" dt="2021-10-25T12:57:44.780" v="2103" actId="20577"/>
          <ac:spMkLst>
            <pc:docMk/>
            <pc:sldMk cId="1144487710" sldId="262"/>
            <ac:spMk id="3" creationId="{4E5A333E-D6F6-49EB-9BFF-51D32B4B1DA6}"/>
          </ac:spMkLst>
        </pc:spChg>
      </pc:sldChg>
      <pc:sldChg chg="addSp delSp modSp new mod modClrScheme chgLayout">
        <pc:chgData name="志郎" userId="249a81e3-a844-49df-b1fd-2dc98f2c17bc" providerId="ADAL" clId="{B36205E4-A709-4E1E-9084-79B24ED6ED65}" dt="2021-10-25T12:53:27.406" v="1811" actId="1076"/>
        <pc:sldMkLst>
          <pc:docMk/>
          <pc:sldMk cId="2078441304" sldId="263"/>
        </pc:sldMkLst>
        <pc:spChg chg="del mod ord">
          <ac:chgData name="志郎" userId="249a81e3-a844-49df-b1fd-2dc98f2c17bc" providerId="ADAL" clId="{B36205E4-A709-4E1E-9084-79B24ED6ED65}" dt="2021-10-25T12:53:02.210" v="1773" actId="700"/>
          <ac:spMkLst>
            <pc:docMk/>
            <pc:sldMk cId="2078441304" sldId="263"/>
            <ac:spMk id="2" creationId="{DFE902F1-8551-444A-8364-1388783D75A8}"/>
          </ac:spMkLst>
        </pc:spChg>
        <pc:spChg chg="del mod ord">
          <ac:chgData name="志郎" userId="249a81e3-a844-49df-b1fd-2dc98f2c17bc" providerId="ADAL" clId="{B36205E4-A709-4E1E-9084-79B24ED6ED65}" dt="2021-10-25T12:53:02.210" v="1773" actId="700"/>
          <ac:spMkLst>
            <pc:docMk/>
            <pc:sldMk cId="2078441304" sldId="263"/>
            <ac:spMk id="3" creationId="{CD7FFA2F-8806-4CA1-9D80-ABDE494DEAAD}"/>
          </ac:spMkLst>
        </pc:spChg>
        <pc:spChg chg="add mod ord">
          <ac:chgData name="志郎" userId="249a81e3-a844-49df-b1fd-2dc98f2c17bc" providerId="ADAL" clId="{B36205E4-A709-4E1E-9084-79B24ED6ED65}" dt="2021-10-25T12:53:27.406" v="1811" actId="1076"/>
          <ac:spMkLst>
            <pc:docMk/>
            <pc:sldMk cId="2078441304" sldId="263"/>
            <ac:spMk id="4" creationId="{5A874C85-C6E9-42A4-9188-F6509BDD3DD9}"/>
          </ac:spMkLst>
        </pc:spChg>
        <pc:spChg chg="add del mod ord">
          <ac:chgData name="志郎" userId="249a81e3-a844-49df-b1fd-2dc98f2c17bc" providerId="ADAL" clId="{B36205E4-A709-4E1E-9084-79B24ED6ED65}" dt="2021-10-25T12:53:23.161" v="1810" actId="478"/>
          <ac:spMkLst>
            <pc:docMk/>
            <pc:sldMk cId="2078441304" sldId="263"/>
            <ac:spMk id="5" creationId="{D7800084-E52C-4394-A5CE-D3A04093F0D1}"/>
          </ac:spMkLst>
        </pc:spChg>
      </pc:sldChg>
      <pc:sldChg chg="addSp delSp modSp new mod modClrScheme chgLayout">
        <pc:chgData name="志郎" userId="249a81e3-a844-49df-b1fd-2dc98f2c17bc" providerId="ADAL" clId="{B36205E4-A709-4E1E-9084-79B24ED6ED65}" dt="2021-10-25T12:50:51.216" v="1771" actId="20577"/>
        <pc:sldMkLst>
          <pc:docMk/>
          <pc:sldMk cId="3552394796" sldId="264"/>
        </pc:sldMkLst>
        <pc:spChg chg="del mod ord">
          <ac:chgData name="志郎" userId="249a81e3-a844-49df-b1fd-2dc98f2c17bc" providerId="ADAL" clId="{B36205E4-A709-4E1E-9084-79B24ED6ED65}" dt="2021-10-25T12:49:33.654" v="1656" actId="700"/>
          <ac:spMkLst>
            <pc:docMk/>
            <pc:sldMk cId="3552394796" sldId="264"/>
            <ac:spMk id="2" creationId="{C1FA2E93-7F5F-435B-B725-E138FFD55C74}"/>
          </ac:spMkLst>
        </pc:spChg>
        <pc:spChg chg="del">
          <ac:chgData name="志郎" userId="249a81e3-a844-49df-b1fd-2dc98f2c17bc" providerId="ADAL" clId="{B36205E4-A709-4E1E-9084-79B24ED6ED65}" dt="2021-10-25T12:49:33.654" v="1656" actId="700"/>
          <ac:spMkLst>
            <pc:docMk/>
            <pc:sldMk cId="3552394796" sldId="264"/>
            <ac:spMk id="3" creationId="{6F31B3F0-6E5B-471F-9689-369A57B6439C}"/>
          </ac:spMkLst>
        </pc:spChg>
        <pc:spChg chg="add mod ord">
          <ac:chgData name="志郎" userId="249a81e3-a844-49df-b1fd-2dc98f2c17bc" providerId="ADAL" clId="{B36205E4-A709-4E1E-9084-79B24ED6ED65}" dt="2021-10-25T12:49:37.844" v="1657"/>
          <ac:spMkLst>
            <pc:docMk/>
            <pc:sldMk cId="3552394796" sldId="264"/>
            <ac:spMk id="5" creationId="{737579A0-4FCF-47D2-95DF-50430CE26D42}"/>
          </ac:spMkLst>
        </pc:spChg>
        <pc:spChg chg="add mod">
          <ac:chgData name="志郎" userId="249a81e3-a844-49df-b1fd-2dc98f2c17bc" providerId="ADAL" clId="{B36205E4-A709-4E1E-9084-79B24ED6ED65}" dt="2021-10-25T12:50:51.216" v="1771" actId="20577"/>
          <ac:spMkLst>
            <pc:docMk/>
            <pc:sldMk cId="3552394796" sldId="264"/>
            <ac:spMk id="6" creationId="{C2AA061C-3726-4248-83FA-617C617A829A}"/>
          </ac:spMkLst>
        </pc:spChg>
        <pc:picChg chg="add mod">
          <ac:chgData name="志郎" userId="249a81e3-a844-49df-b1fd-2dc98f2c17bc" providerId="ADAL" clId="{B36205E4-A709-4E1E-9084-79B24ED6ED65}" dt="2021-10-25T12:49:44.190" v="1661" actId="1076"/>
          <ac:picMkLst>
            <pc:docMk/>
            <pc:sldMk cId="3552394796" sldId="264"/>
            <ac:picMk id="4" creationId="{C4F6AF30-CE93-4AA0-9E20-60E233B1596C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0C93E8-E106-40AE-BDC0-958E287AACC5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73100" y="4748213"/>
            <a:ext cx="5389563" cy="38846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5EF703-79C6-4E22-BFA6-CB4C58302AF1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683063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I’m Shiro Omori, JMA.</a:t>
            </a:r>
          </a:p>
          <a:p>
            <a:r>
              <a:rPr lang="en-US" altLang="ja-JP" dirty="0"/>
              <a:t>I’ll present about the overview of satellite 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F703-79C6-4E22-BFA6-CB4C58302AF1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09046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This slide shows an example of RGB</a:t>
            </a:r>
            <a:r>
              <a:rPr lang="en-US" altLang="ja-JP" baseline="0" dirty="0"/>
              <a:t> imagery.</a:t>
            </a:r>
          </a:p>
          <a:p>
            <a:endParaRPr lang="en-US" altLang="ja-JP" baseline="0" dirty="0"/>
          </a:p>
          <a:p>
            <a:r>
              <a:rPr lang="en-US" altLang="ja-JP" baseline="0" dirty="0"/>
              <a:t>For this RGB imagery, IR band is assigned for red, visible band is assigned for green and near infrared band is assigned for blue color.</a:t>
            </a:r>
          </a:p>
          <a:p>
            <a:endParaRPr lang="en-US" altLang="ja-JP" baseline="0" dirty="0"/>
          </a:p>
          <a:p>
            <a:r>
              <a:rPr lang="en-US" altLang="ja-JP" baseline="0" dirty="0"/>
              <a:t>In the composite imagery, thick and high cloud area appears yellow color.</a:t>
            </a:r>
          </a:p>
          <a:p>
            <a:endParaRPr lang="en-US" altLang="ja-JP" baseline="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baseline="0" dirty="0"/>
              <a:t>In this manner, forecasters easily acknowledge the important weather condition from RGB imagery whereas to make RGB imagery is very simple way and don’t need so much computer resource.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lang="ja-JP" altLang="en-US" smtClean="0">
                <a:solidFill>
                  <a:prstClr val="black"/>
                </a:solidFill>
              </a:rPr>
              <a:pPr/>
              <a:t>10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00572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This slide</a:t>
            </a:r>
            <a:r>
              <a:rPr lang="en-US" altLang="ja-JP" baseline="0" dirty="0"/>
              <a:t> shows the list of RGB imageries which JMA currently provides for users through website.</a:t>
            </a:r>
          </a:p>
          <a:p>
            <a:endParaRPr lang="en-US" altLang="ja-JP" baseline="0" dirty="0"/>
          </a:p>
          <a:p>
            <a:r>
              <a:rPr lang="en-US" altLang="ja-JP" baseline="0" dirty="0"/>
              <a:t>For each purposes, various RGB imagery is developed and provided.</a:t>
            </a:r>
          </a:p>
          <a:p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lang="ja-JP" altLang="en-US" smtClean="0">
                <a:solidFill>
                  <a:prstClr val="black"/>
                </a:solidFill>
              </a:rPr>
              <a:pPr/>
              <a:t>11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237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From now on I present about </a:t>
            </a:r>
            <a:r>
              <a:rPr lang="en-US" altLang="ja-JP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advanced </a:t>
            </a:r>
            <a:r>
              <a:rPr lang="en-US" altLang="ja-JP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lang="en-US" altLang="ja-JP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products.</a:t>
            </a:r>
          </a:p>
          <a:p>
            <a:endParaRPr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</a:t>
            </a:r>
            <a:r>
              <a:rPr lang="en-US" altLang="ja-JP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products for aviation safety.</a:t>
            </a:r>
            <a:endParaRPr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Convective</a:t>
            </a:r>
            <a:r>
              <a:rPr lang="en-US" altLang="ja-JP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cloud information includes cumulonimbus areas rapidly developing cumulus areas and mid/low cloud </a:t>
            </a:r>
            <a:r>
              <a:rPr lang="en-US" altLang="ja-JP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unknows</a:t>
            </a:r>
            <a:r>
              <a:rPr lang="en-US" altLang="ja-JP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areas.</a:t>
            </a:r>
          </a:p>
          <a:p>
            <a:endParaRPr lang="en-US" altLang="ja-JP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Fog areas are detected from Himawari-8 and the information is provided for safe takeoff and landing around airport areas.</a:t>
            </a:r>
          </a:p>
          <a:p>
            <a:endParaRPr lang="en-US" altLang="ja-JP" sz="1200" b="0" i="0" kern="1200" baseline="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volcanic ash product, which is produced by VOLCAT, is also provided for Volcanic Ash </a:t>
            </a:r>
            <a:r>
              <a:rPr lang="en-US" altLang="ja-JP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Advisary</a:t>
            </a:r>
            <a:r>
              <a:rPr lang="en-US" altLang="ja-JP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Groups.</a:t>
            </a:r>
            <a:endParaRPr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56E656-7BCA-47BA-932F-B9CCCDF33D5D}" type="slidenum">
              <a:rPr lang="en-GB" smtClean="0"/>
              <a:pPr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851825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 slide</a:t>
            </a:r>
            <a:r>
              <a:rPr lang="en-US" altLang="ja-JP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shows the other </a:t>
            </a:r>
            <a:r>
              <a:rPr lang="en-US" altLang="ja-JP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lang="en-US" altLang="ja-JP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products.</a:t>
            </a:r>
            <a:endParaRPr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dirty="0"/>
              <a:t>Aerosol products are </a:t>
            </a:r>
            <a:r>
              <a:rPr lang="en-US" altLang="ja-JP" dirty="0"/>
              <a:t>retrieved from Himawari-8.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altLang="ja-JP" dirty="0">
              <a:ea typeface="メイリオ" panose="020B0604030504040204" pitchFamily="50" charset="-128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dirty="0">
                <a:ea typeface="メイリオ" panose="020B0604030504040204" pitchFamily="50" charset="-128"/>
              </a:rPr>
              <a:t>This</a:t>
            </a:r>
            <a:r>
              <a:rPr lang="en-US" altLang="ja-JP" baseline="0" dirty="0">
                <a:ea typeface="メイリオ" panose="020B0604030504040204" pitchFamily="50" charset="-128"/>
              </a:rPr>
              <a:t> product is</a:t>
            </a:r>
            <a:r>
              <a:rPr lang="en-US" altLang="ja-JP" dirty="0">
                <a:ea typeface="メイリオ" panose="020B0604030504040204" pitchFamily="50" charset="-128"/>
              </a:rPr>
              <a:t> used to monitor Aeolian dust events, and assimilated into JMA’s aerosol prediction model</a:t>
            </a:r>
            <a:r>
              <a:rPr lang="en-US" altLang="ja-JP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And Sea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kumimoji="1" lang="en-US" altLang="ja-JP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Suface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Temperature is also retrieved form Himwari-8 and this product is utilized for Global SST analysis in JMA.</a:t>
            </a: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dirty="0"/>
              <a:t>These retrieval algorithm are developed</a:t>
            </a:r>
            <a:r>
              <a:rPr lang="en-US" altLang="ja-JP" baseline="0" dirty="0"/>
              <a:t> and provided </a:t>
            </a:r>
            <a:r>
              <a:rPr lang="en-US" altLang="ja-JP" dirty="0"/>
              <a:t>by JAXA.</a:t>
            </a:r>
            <a:endParaRPr kumimoji="1"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3BC879-9613-4F0B-B4F5-1A825CCF87F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458140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</a:t>
            </a:r>
            <a:r>
              <a:rPr kumimoji="1" lang="en-US" altLang="ja-JP" baseline="0" dirty="0"/>
              <a:t> slide show an introduction of Regional Specialized Meteorological Center Tokyo for </a:t>
            </a:r>
            <a:r>
              <a:rPr kumimoji="1" lang="en-US" altLang="ja-JP" baseline="0" dirty="0" err="1"/>
              <a:t>Nowcasting</a:t>
            </a:r>
            <a:r>
              <a:rPr kumimoji="1" lang="en-US" altLang="ja-JP" baseline="0" dirty="0"/>
              <a:t>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On this website, we provide heavy rainfall potential and high-resolution cloud analysis information to help improving capacity for disaster risk reduction.</a:t>
            </a:r>
          </a:p>
          <a:p>
            <a:endParaRPr kumimoji="1" lang="en-US" altLang="ja-JP" baseline="0" dirty="0"/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F703-79C6-4E22-BFA6-CB4C58302AF1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355392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Whereas many satellite operators, including JMA, provide various satellite </a:t>
            </a:r>
            <a:r>
              <a:rPr kumimoji="1" lang="en-US" altLang="ja-JP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products, WMO established, for user convenience, consistent and harmonized mechanism to ensure continuous and sustained provision of consistent, well-characterized satellite products for </a:t>
            </a:r>
            <a:r>
              <a:rPr kumimoji="1" lang="en-US" altLang="ja-JP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and severe weather risk reduction, called SCOPE-</a:t>
            </a:r>
            <a:r>
              <a:rPr kumimoji="1" lang="en-US" altLang="ja-JP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Nowcasting</a:t>
            </a:r>
            <a:r>
              <a:rPr kumimoji="1" lang="en-US" altLang="ja-JP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F703-79C6-4E22-BFA6-CB4C58302AF1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6242775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</a:t>
            </a:r>
            <a:r>
              <a:rPr kumimoji="1" lang="en-US" altLang="ja-JP" baseline="0" dirty="0"/>
              <a:t> shows the list of pilot project of SCOPE-</a:t>
            </a:r>
            <a:r>
              <a:rPr kumimoji="1" lang="en-US" altLang="ja-JP" baseline="0" dirty="0" err="1"/>
              <a:t>Nowcasting</a:t>
            </a:r>
            <a:r>
              <a:rPr kumimoji="1" lang="en-US" altLang="ja-JP" baseline="0" dirty="0"/>
              <a:t>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As mentioned in my presentation, JMA has been providing </a:t>
            </a:r>
            <a:r>
              <a:rPr kumimoji="1" lang="en-US" altLang="ja-JP" baseline="0" dirty="0" err="1"/>
              <a:t>nowcasting</a:t>
            </a:r>
            <a:r>
              <a:rPr kumimoji="1" lang="en-US" altLang="ja-JP" baseline="0" dirty="0"/>
              <a:t> products which are included in the SCOPE-</a:t>
            </a:r>
            <a:r>
              <a:rPr kumimoji="1" lang="en-US" altLang="ja-JP" baseline="0" dirty="0" err="1"/>
              <a:t>Nowcasting</a:t>
            </a:r>
            <a:r>
              <a:rPr kumimoji="1" lang="en-US" altLang="ja-JP" baseline="0" dirty="0"/>
              <a:t> pilot projects.</a:t>
            </a:r>
          </a:p>
          <a:p>
            <a:endParaRPr kumimoji="1" lang="en-US" altLang="ja-JP" baseline="0" dirty="0"/>
          </a:p>
          <a:p>
            <a:r>
              <a:rPr kumimoji="1" lang="en-US" altLang="ja-JP" baseline="0" dirty="0"/>
              <a:t>JMA has been participating for these projects and continues to provide internationally </a:t>
            </a:r>
            <a:r>
              <a:rPr kumimoji="1" lang="en-US" altLang="ja-JP" baseline="0" dirty="0" err="1"/>
              <a:t>cooridinated</a:t>
            </a:r>
            <a:r>
              <a:rPr kumimoji="1" lang="en-US" altLang="ja-JP" baseline="0" dirty="0"/>
              <a:t> </a:t>
            </a:r>
            <a:r>
              <a:rPr kumimoji="1" lang="en-US" altLang="ja-JP" baseline="0" dirty="0" err="1"/>
              <a:t>nowcasting</a:t>
            </a:r>
            <a:r>
              <a:rPr kumimoji="1" lang="en-US" altLang="ja-JP" baseline="0" dirty="0"/>
              <a:t> products.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F703-79C6-4E22-BFA6-CB4C58302AF1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040480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F703-79C6-4E22-BFA6-CB4C58302AF1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942567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shows the contents of my presentation.</a:t>
            </a:r>
          </a:p>
          <a:p>
            <a:endParaRPr lang="en-US" altLang="ja-JP" dirty="0"/>
          </a:p>
          <a:p>
            <a:r>
              <a:rPr kumimoji="1" lang="en-US" altLang="ja-JP" dirty="0"/>
              <a:t>Firstly, I present what is </a:t>
            </a:r>
            <a:r>
              <a:rPr kumimoji="1" lang="en-US" altLang="ja-JP" dirty="0" err="1"/>
              <a:t>nowcasting</a:t>
            </a:r>
            <a:r>
              <a:rPr kumimoji="1" lang="en-US" altLang="ja-JP" dirty="0"/>
              <a:t> products.</a:t>
            </a:r>
          </a:p>
          <a:p>
            <a:endParaRPr lang="en-US" altLang="ja-JP" dirty="0"/>
          </a:p>
          <a:p>
            <a:r>
              <a:rPr lang="en-US" altLang="ja-JP" dirty="0"/>
              <a:t>Secondly, I present about comparison of ground-based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products with satellite-based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products.</a:t>
            </a:r>
          </a:p>
          <a:p>
            <a:endParaRPr lang="en-US" altLang="ja-JP" dirty="0"/>
          </a:p>
          <a:p>
            <a:r>
              <a:rPr kumimoji="1" lang="en-US" altLang="ja-JP" dirty="0"/>
              <a:t>Thirdly, why satellite-based </a:t>
            </a:r>
            <a:r>
              <a:rPr kumimoji="1" lang="en-US" altLang="ja-JP" dirty="0" err="1"/>
              <a:t>nowcasting</a:t>
            </a:r>
            <a:r>
              <a:rPr kumimoji="1" lang="en-US" altLang="ja-JP" dirty="0"/>
              <a:t> product is necessary?</a:t>
            </a:r>
          </a:p>
          <a:p>
            <a:endParaRPr lang="en-US" altLang="ja-JP" dirty="0"/>
          </a:p>
          <a:p>
            <a:r>
              <a:rPr kumimoji="1" lang="en-US" altLang="ja-JP" dirty="0"/>
              <a:t>Fourthly, I show examples of satellite-based </a:t>
            </a:r>
            <a:r>
              <a:rPr kumimoji="1" lang="en-US" altLang="ja-JP" dirty="0" err="1"/>
              <a:t>nowcasting</a:t>
            </a:r>
            <a:r>
              <a:rPr kumimoji="1" lang="en-US" altLang="ja-JP" dirty="0"/>
              <a:t> products.</a:t>
            </a:r>
          </a:p>
          <a:p>
            <a:endParaRPr lang="en-US" altLang="ja-JP" dirty="0"/>
          </a:p>
          <a:p>
            <a:r>
              <a:rPr kumimoji="1" lang="en-US" altLang="ja-JP" dirty="0"/>
              <a:t>Lastly, I present about international coordination mechanism.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F703-79C6-4E22-BFA6-CB4C58302AF1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84335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This slide shows the </a:t>
            </a:r>
            <a:r>
              <a:rPr lang="en-US" altLang="ja-JP" dirty="0" err="1"/>
              <a:t>shematic</a:t>
            </a:r>
            <a:r>
              <a:rPr lang="en-US" altLang="ja-JP" dirty="0"/>
              <a:t> image which shows relationship between quality of forecast and lead time of</a:t>
            </a:r>
            <a:r>
              <a:rPr lang="en-US" altLang="ja-JP" baseline="0" dirty="0"/>
              <a:t> </a:t>
            </a:r>
            <a:r>
              <a:rPr lang="en-US" altLang="ja-JP" dirty="0"/>
              <a:t>forecast.</a:t>
            </a:r>
          </a:p>
          <a:p>
            <a:endParaRPr kumimoji="1" lang="en-US" altLang="ja-JP" dirty="0"/>
          </a:p>
          <a:p>
            <a:r>
              <a:rPr lang="en-US" altLang="ja-JP" dirty="0"/>
              <a:t>In the short range forecast from 0 to 6 hours, extrapolation of current weather shows better quality than mesoscale NWP mode.</a:t>
            </a:r>
          </a:p>
          <a:p>
            <a:endParaRPr lang="en-US" altLang="ja-JP" dirty="0"/>
          </a:p>
          <a:p>
            <a:r>
              <a:rPr lang="en-US" altLang="ja-JP" dirty="0"/>
              <a:t>So, for the forecasters who need to watch current and near future weather condition, </a:t>
            </a:r>
            <a:r>
              <a:rPr lang="en-US" altLang="ja-JP" dirty="0" err="1"/>
              <a:t>nowcasting</a:t>
            </a:r>
            <a:r>
              <a:rPr lang="en-US" altLang="ja-JP" dirty="0"/>
              <a:t> products are more useful than NWP model.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F703-79C6-4E22-BFA6-CB4C58302AF1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4788101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There are many </a:t>
            </a:r>
            <a:r>
              <a:rPr kumimoji="1" lang="en-US" altLang="ja-JP" dirty="0" err="1"/>
              <a:t>nowcasting</a:t>
            </a:r>
            <a:r>
              <a:rPr kumimoji="1" lang="en-US" altLang="ja-JP" dirty="0"/>
              <a:t> products.</a:t>
            </a:r>
          </a:p>
          <a:p>
            <a:endParaRPr lang="en-US" altLang="ja-JP" dirty="0"/>
          </a:p>
          <a:p>
            <a:r>
              <a:rPr kumimoji="1" lang="en-US" altLang="ja-JP" dirty="0"/>
              <a:t>Some </a:t>
            </a:r>
            <a:r>
              <a:rPr lang="en-US" altLang="ja-JP" dirty="0"/>
              <a:t>are derived from ground-based weather</a:t>
            </a:r>
            <a:r>
              <a:rPr lang="en-US" altLang="ja-JP" baseline="0" dirty="0"/>
              <a:t> radar </a:t>
            </a:r>
            <a:r>
              <a:rPr lang="en-US" altLang="ja-JP" dirty="0"/>
              <a:t>observation, others are derived from satellite-based observation.</a:t>
            </a:r>
          </a:p>
          <a:p>
            <a:endParaRPr lang="en-US" altLang="ja-JP" dirty="0"/>
          </a:p>
          <a:p>
            <a:r>
              <a:rPr lang="en-US" altLang="ja-JP" dirty="0"/>
              <a:t>This slide shows an example</a:t>
            </a:r>
            <a:r>
              <a:rPr lang="en-US" altLang="ja-JP" baseline="0" dirty="0"/>
              <a:t> of </a:t>
            </a:r>
            <a:r>
              <a:rPr lang="en-US" altLang="ja-JP" dirty="0"/>
              <a:t>the comparison of ground-based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products with satellite-based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products.</a:t>
            </a:r>
          </a:p>
          <a:p>
            <a:endParaRPr lang="en-US" altLang="ja-JP" dirty="0"/>
          </a:p>
          <a:p>
            <a:r>
              <a:rPr lang="en-US" altLang="ja-JP" dirty="0"/>
              <a:t>As you may aware, ground-based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 is so fine, but observation area is limited near ground region.</a:t>
            </a:r>
          </a:p>
          <a:p>
            <a:endParaRPr lang="en-US" altLang="ja-JP" dirty="0"/>
          </a:p>
          <a:p>
            <a:r>
              <a:rPr lang="en-US" altLang="ja-JP" dirty="0"/>
              <a:t>On the contrary, satellite based observation is valuable in regions where ground-based observation are limited or non-</a:t>
            </a:r>
            <a:r>
              <a:rPr lang="en-US" altLang="ja-JP" dirty="0" err="1"/>
              <a:t>existend</a:t>
            </a:r>
            <a:r>
              <a:rPr lang="en-US" altLang="ja-JP" dirty="0"/>
              <a:t>, saying in the developing </a:t>
            </a:r>
            <a:r>
              <a:rPr lang="en-US" altLang="ja-JP" dirty="0" err="1"/>
              <a:t>countires</a:t>
            </a:r>
            <a:r>
              <a:rPr lang="en-US" altLang="ja-JP" dirty="0"/>
              <a:t> or island countries.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F703-79C6-4E22-BFA6-CB4C58302AF1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74020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This slide shows the comparison of specification of JMA’s old MTSAT series satellites with current Himawari-8/9 satellite.</a:t>
            </a:r>
          </a:p>
          <a:p>
            <a:endParaRPr lang="en-US" altLang="ja-JP" dirty="0"/>
          </a:p>
          <a:p>
            <a:r>
              <a:rPr kumimoji="1" lang="en-US" altLang="ja-JP" dirty="0"/>
              <a:t>JMA’s current satellite, Himawari-8/9 have 16 observation bands and observes every 10 minutes.</a:t>
            </a:r>
          </a:p>
          <a:p>
            <a:endParaRPr lang="en-US" altLang="ja-JP" dirty="0"/>
          </a:p>
          <a:p>
            <a:r>
              <a:rPr kumimoji="1" lang="en-US" altLang="ja-JP" dirty="0"/>
              <a:t>So, current forecasters must check the more imagery more frequently than forecasters</a:t>
            </a:r>
            <a:r>
              <a:rPr kumimoji="1" lang="en-US" altLang="ja-JP" baseline="0" dirty="0"/>
              <a:t> who used imagery from MTSAT series satellites</a:t>
            </a:r>
            <a:r>
              <a:rPr kumimoji="1" lang="en-US" altLang="ja-JP" dirty="0"/>
              <a:t>.</a:t>
            </a: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F703-79C6-4E22-BFA6-CB4C58302AF1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5887727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And this slide shows the features of each observation band of Himawari-8/9.</a:t>
            </a:r>
          </a:p>
          <a:p>
            <a:endParaRPr kumimoji="1" lang="en-US" altLang="ja-JP" dirty="0"/>
          </a:p>
          <a:p>
            <a:r>
              <a:rPr lang="en-US" altLang="ja-JP" dirty="0"/>
              <a:t>Each bands have various physical</a:t>
            </a:r>
            <a:r>
              <a:rPr lang="en-US" altLang="ja-JP" baseline="0" dirty="0"/>
              <a:t> </a:t>
            </a:r>
            <a:r>
              <a:rPr lang="en-US" altLang="ja-JP" dirty="0"/>
              <a:t>properties, so forecasters need to have expertise for satellite imagery to analyze the weather condition</a:t>
            </a:r>
            <a:r>
              <a:rPr lang="en-US" altLang="ja-JP" baseline="0" dirty="0"/>
              <a:t> from satellite imagery.</a:t>
            </a:r>
            <a:endParaRPr lang="en-US" altLang="ja-JP" dirty="0"/>
          </a:p>
          <a:p>
            <a:endParaRPr kumimoji="1" lang="en-US" altLang="ja-JP" dirty="0"/>
          </a:p>
          <a:p>
            <a:r>
              <a:rPr lang="en-US" altLang="ja-JP" dirty="0"/>
              <a:t>So simple and easy-to-understand product is necessary.</a:t>
            </a:r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F703-79C6-4E22-BFA6-CB4C58302AF1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39658659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dirty="0"/>
              <a:t>From now on, I present about an example of satellite-based </a:t>
            </a:r>
            <a:r>
              <a:rPr kumimoji="1" lang="en-US" altLang="ja-JP" dirty="0" err="1"/>
              <a:t>nowcasting</a:t>
            </a:r>
            <a:r>
              <a:rPr kumimoji="1" lang="en-US" altLang="ja-JP" dirty="0"/>
              <a:t> products which JMA is providing.</a:t>
            </a:r>
          </a:p>
          <a:p>
            <a:endParaRPr lang="en-US" altLang="ja-JP" dirty="0"/>
          </a:p>
          <a:p>
            <a:r>
              <a:rPr kumimoji="1" lang="en-US" altLang="ja-JP" dirty="0"/>
              <a:t>Most basic </a:t>
            </a:r>
            <a:r>
              <a:rPr kumimoji="1" lang="en-US" altLang="ja-JP" dirty="0" err="1"/>
              <a:t>nowcasting</a:t>
            </a:r>
            <a:r>
              <a:rPr kumimoji="1" lang="en-US" altLang="ja-JP" dirty="0"/>
              <a:t> product is RGB composite imagery.</a:t>
            </a:r>
          </a:p>
          <a:p>
            <a:endParaRPr lang="en-US" altLang="ja-JP" dirty="0"/>
          </a:p>
          <a:p>
            <a:r>
              <a:rPr lang="en-US" altLang="ja-JP" dirty="0"/>
              <a:t>For advanced </a:t>
            </a:r>
            <a:r>
              <a:rPr lang="en-US" altLang="ja-JP" dirty="0" err="1"/>
              <a:t>nowcasting</a:t>
            </a:r>
            <a:r>
              <a:rPr lang="en-US" altLang="ja-JP" dirty="0"/>
              <a:t> products, we provide convective cloud information, fog detection, volcanic ash, aerosol product and sea surface temperature.</a:t>
            </a:r>
          </a:p>
          <a:p>
            <a:endParaRPr lang="en-US" altLang="ja-JP" dirty="0"/>
          </a:p>
          <a:p>
            <a:r>
              <a:rPr lang="en-US" altLang="ja-JP" dirty="0"/>
              <a:t>And we also provide</a:t>
            </a:r>
            <a:r>
              <a:rPr lang="en-US" altLang="ja-JP" baseline="0" dirty="0"/>
              <a:t> heavy rainfall potential and high-resolution </a:t>
            </a:r>
            <a:r>
              <a:rPr lang="en-US" altLang="ja-JP" baseline="0" dirty="0" err="1"/>
              <a:t>clould</a:t>
            </a:r>
            <a:r>
              <a:rPr lang="en-US" altLang="ja-JP" baseline="0" dirty="0"/>
              <a:t> analysis information for RSMC Tokyo for </a:t>
            </a:r>
            <a:r>
              <a:rPr lang="en-US" altLang="ja-JP" baseline="0" dirty="0" err="1"/>
              <a:t>nowcasting</a:t>
            </a:r>
            <a:r>
              <a:rPr lang="en-US" altLang="ja-JP" baseline="0" dirty="0"/>
              <a:t>.</a:t>
            </a:r>
            <a:endParaRPr lang="en-US" altLang="ja-JP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A5EF703-79C6-4E22-BFA6-CB4C58302AF1}" type="slidenum">
              <a:rPr kumimoji="1" lang="ja-JP" altLang="en-US" smtClean="0"/>
              <a:t>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6617484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ja-JP" dirty="0"/>
              <a:t>This slide shows the meaning of RGB imagery.</a:t>
            </a:r>
          </a:p>
          <a:p>
            <a:endParaRPr lang="en-US" altLang="ja-JP" dirty="0"/>
          </a:p>
          <a:p>
            <a:r>
              <a:rPr lang="en-US" altLang="ja-JP" dirty="0"/>
              <a:t>Red, green and blue,  which are the three primary colors of light, constitute color space expressing additive color composite.</a:t>
            </a:r>
          </a:p>
          <a:p>
            <a:endParaRPr lang="en-US" altLang="ja-JP" dirty="0"/>
          </a:p>
          <a:p>
            <a:r>
              <a:rPr lang="en-US" altLang="ja-JP" dirty="0"/>
              <a:t>RGB compositing is a technique to display a color using this property of the three primary colors of light.</a:t>
            </a: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lang="ja-JP" altLang="en-US" smtClean="0">
                <a:solidFill>
                  <a:prstClr val="black"/>
                </a:solidFill>
              </a:rPr>
              <a:pPr/>
              <a:t>8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72479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This</a:t>
            </a:r>
            <a:r>
              <a:rPr kumimoji="1" lang="en-US" altLang="ja-JP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slide shows how to make RGB imagery</a:t>
            </a:r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What we should do is just allocate the three primary colors of red, green and blue for multiple bands of satellite images and compose them.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Thus, information of multiple bands are incorporated to one image.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Since various information are derivable by one RGB composite imagery, it is very useful for monitoring by forecasters.</a:t>
            </a: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EUMETSAT has been developing the composites.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kumimoji="1" lang="en-US" altLang="ja-JP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 means, they explore how to compose satellite images to make an RGB composite imagery useful for monitoring.</a:t>
            </a:r>
            <a:endParaRPr kumimoji="1" lang="ja-JP" altLang="ja-JP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95AE94F-F14A-4AB4-A7BE-5CA985F84968}" type="slidenum">
              <a:rPr lang="ja-JP" altLang="en-US" smtClean="0">
                <a:solidFill>
                  <a:prstClr val="black"/>
                </a:solidFill>
              </a:rPr>
              <a:pPr/>
              <a:t>9</a:t>
            </a:fld>
            <a:endParaRPr lang="ja-JP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2343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0A49CA6-DAB1-4733-A805-98C590F627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AAD2D76A-E63A-417B-A066-0A030D05FB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EEB2346-AFC8-4956-B67F-FC62709851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C12FB27-BBBE-4F45-B87B-21C0C24F65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46D182-F257-4F94-B36B-E4444D312D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图片 2" descr="用户大会_01">
            <a:extLst>
              <a:ext uri="{FF2B5EF4-FFF2-40B4-BE49-F238E27FC236}">
                <a16:creationId xmlns:a16="http://schemas.microsoft.com/office/drawing/2014/main" id="{344AF170-79D8-42DE-B3C5-006163F8731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365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148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7FB524-AB61-4813-A9FA-4A55035C4F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65D03DC-476A-403B-AB39-9F8658F950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8DD3BA48-0DCF-44FA-A315-8FA5F9DB5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530110C-DE53-4E0A-AB68-190312B2B0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D1E76C7-DF38-4664-9208-210773D08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593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E13E4FA0-39A3-4464-8D9E-38616B16D5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C6692133-CDC8-492C-828F-0D2BA08052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D5A2B5E-0A88-4254-AAC0-D0A73EACD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7700F82-3ED4-4107-96C6-D8B6C7226C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A11B3BE-C9B3-4B96-907C-3692B2DF5C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664385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24B9C99-EA78-4112-96B9-B4DD2F51A6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FEAE6D8-21CF-473A-B6A4-28A210BC5B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63508C2-C599-4792-941C-E2E09FEA06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541091C-965F-4839-9035-DCAF268601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B8A53E99-6ACB-4541-B65F-62CA1502CB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26200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9952B3A-A1C1-4608-A157-DA44A25DF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658D514-9916-49F2-B73D-FA6FF20425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6528CB1-5887-461A-9DC7-1C427E7A23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BD999B8-F313-4B4C-850D-782BEC226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3822FCC-379C-4EA9-BB8D-204BE9B62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723061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C9E8D48-8C7E-451A-8A60-BD3961D2FC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C06BE8E-BAEA-4339-BD97-94B7F4F9A29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44BC9EC4-99FA-4D16-BBC9-6D5081B7A0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5A87CF4-4F8E-4C4A-A94D-56AEECB49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DB8BF016-C11A-4A25-AF40-6FEC0910C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DA3F22A-92C9-4962-AA6A-5F678DA79A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3581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31BECBB-75B6-469A-8D94-D79795778B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B1205639-C600-4962-870D-70ACE9441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2CFFF988-78B9-4B85-AA92-5D59EC7C33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68E30030-E85F-4C8D-AB8E-747427295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F013563F-1118-42CC-8D4C-01B4D391C1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D62671CB-191C-4364-950E-1E2B6CD874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4767FB95-55BE-4EE1-B864-EB979B11AF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CB2CCE14-4FBE-413B-AC2D-A4BF69E0E9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38176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BCEB576-7C1C-42E3-8A68-0AA627A80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4223827D-454B-4F95-8756-67E7FA55E6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60EC2B31-2495-427D-A911-D6AE32869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C61F09F3-43C7-4533-B7CC-39653F3BE4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905551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CE63B9FB-8779-49F9-A4AE-DA78D32B0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64C86E55-108D-49F6-B68F-45C822E82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2B7F2FED-5ABC-4CD7-A285-F9FF306594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64454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0DB2693-3CD1-443E-9CBD-E4F4D4C543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DDCB236-C96C-458D-936D-1DAEF9D9E6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38A817BE-B500-4C48-97CE-7CF6D9A340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799E6A99-3C17-4A60-972F-46CB58070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54407C7-08F3-4363-AB83-09C2706A10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7095B13E-AF29-4395-BAB2-6F10198D69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131424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8B3A436-4424-497F-AA80-E64D81742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A572F645-1F0E-48CA-AD4A-AA7199C3D14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023FA86D-0F1A-433C-B069-FB8564D2A5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35F5C6B5-4153-4CAA-8508-179E8888D0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0498CC5A-BCAA-4F3B-96CC-844D0AF73D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B4E22D38-9096-4BCE-A833-36235721C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22331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F1A94EF5-E814-48A6-A285-E289947F41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D1E270FA-BF8B-46B6-891E-02653366C0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05AEB44F-797A-471A-8901-21317F6FAD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DEA917-6C79-453B-A0A4-05F625B218CB}" type="datetimeFigureOut">
              <a:rPr kumimoji="1" lang="ja-JP" altLang="en-US" smtClean="0"/>
              <a:t>2021/10/26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1B6337E-AAAF-4921-BA9E-E7B4B2590D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340F9F6-FCEE-461B-90BB-37F04688BA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5EEA74-02BC-45AD-9E2C-2FA4BD65251B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8" name="Picture 2" descr="C:\Users\JMA802B\Desktop\logo_JMA.png">
            <a:extLst>
              <a:ext uri="{FF2B5EF4-FFF2-40B4-BE49-F238E27FC236}">
                <a16:creationId xmlns:a16="http://schemas.microsoft.com/office/drawing/2014/main" id="{01559169-ED62-4516-8707-4FE242D2E4E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8790" y="6182518"/>
            <a:ext cx="1570020" cy="620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0013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2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jpeg"/><Relationship Id="rId12" Type="http://schemas.openxmlformats.org/officeDocument/2006/relationships/image" Target="../media/image22.pn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5.jpe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24.gif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29.gif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28.gif"/><Relationship Id="rId5" Type="http://schemas.openxmlformats.org/officeDocument/2006/relationships/image" Target="../media/image27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3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3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3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90F3B41-C433-4A2E-8594-A65B136C9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79566" y="1417320"/>
            <a:ext cx="9814560" cy="2387600"/>
          </a:xfrm>
        </p:spPr>
        <p:txBody>
          <a:bodyPr>
            <a:normAutofit fontScale="90000"/>
          </a:bodyPr>
          <a:lstStyle/>
          <a:p>
            <a:r>
              <a:rPr kumimoji="1" lang="ja-JP" altLang="en-US" sz="2700" dirty="0"/>
              <a:t>～</a:t>
            </a:r>
            <a:r>
              <a:rPr kumimoji="1" lang="en-US" altLang="ja-JP" sz="2700" dirty="0"/>
              <a:t>Session3 Nowcasting</a:t>
            </a:r>
            <a:r>
              <a:rPr kumimoji="1" lang="ja-JP" altLang="en-US" sz="2700" dirty="0"/>
              <a:t>～</a:t>
            </a:r>
            <a:br>
              <a:rPr kumimoji="1" lang="en-US" altLang="ja-JP" sz="2700" dirty="0"/>
            </a:br>
            <a:br>
              <a:rPr kumimoji="1" lang="ja-JP" altLang="en-US" sz="2700" dirty="0"/>
            </a:br>
            <a:r>
              <a:rPr kumimoji="1" lang="en-US" altLang="ja-JP" dirty="0"/>
              <a:t>Overview of satellite-based</a:t>
            </a:r>
            <a:r>
              <a:rPr kumimoji="1" lang="ja-JP" altLang="en-US" dirty="0"/>
              <a:t> </a:t>
            </a:r>
            <a:r>
              <a:rPr kumimoji="1" lang="en-US" altLang="ja-JP" dirty="0"/>
              <a:t>nowcasting products</a:t>
            </a:r>
            <a:endParaRPr kumimoji="1" lang="ja-JP" altLang="en-US" dirty="0"/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9193EF0-D964-4587-AC82-028051E493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637210" y="4490312"/>
            <a:ext cx="9144000" cy="1178968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Shiro Omori</a:t>
            </a:r>
          </a:p>
          <a:p>
            <a:r>
              <a:rPr kumimoji="1" lang="en-US" altLang="ja-JP" sz="2800" dirty="0"/>
              <a:t>Japan Meteorological Agency</a:t>
            </a:r>
            <a:endParaRPr kumimoji="1" lang="en-US" altLang="ja-JP" sz="4000" dirty="0"/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FA1949E3-C568-4A1A-9708-ED20504FE08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915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92"/>
    </mc:Choice>
    <mc:Fallback>
      <p:transition spd="slow" advTm="9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163" y="2780928"/>
            <a:ext cx="3302054" cy="31478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JMA4039\Documents\AOMSUC-8\Lecture\Hands-on\IR201708310300_RGB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26" y="3300825"/>
            <a:ext cx="3507935" cy="3507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" descr="C:\Users\JMA4039\Documents\AOMSUC-8\Lecture\Hands-on\N2201708310300.PNG"/>
          <p:cNvPicPr>
            <a:picLocks noChangeAspect="1" noChangeArrowheads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896" y="1357179"/>
            <a:ext cx="1549530" cy="15495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:\Users\JMA4039\Documents\AOMSUC-8\Lecture\Hands-on\VS201708310300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8338" y="1357179"/>
            <a:ext cx="1534902" cy="153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4" descr="C:\Users\JMA4039\Documents\AOMSUC-8\Lecture\Hands-on\IR201708310300.PNG"/>
          <p:cNvPicPr>
            <a:picLocks noChangeAspect="1" noChangeArrowheads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1519" y="1357179"/>
            <a:ext cx="1534902" cy="1534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テキスト ボックス 42"/>
          <p:cNvSpPr txBox="1"/>
          <p:nvPr/>
        </p:nvSpPr>
        <p:spPr>
          <a:xfrm>
            <a:off x="8585265" y="987350"/>
            <a:ext cx="17812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70C0"/>
                </a:solidFill>
                <a:latin typeface="Calibri"/>
              </a:rPr>
              <a:t>“</a:t>
            </a:r>
            <a:r>
              <a:rPr lang="en-US" altLang="ja-JP" sz="2000" b="1" dirty="0">
                <a:solidFill>
                  <a:srgbClr val="0070C0"/>
                </a:solidFill>
                <a:latin typeface="Calibri"/>
              </a:rPr>
              <a:t>Ice</a:t>
            </a:r>
            <a:r>
              <a:rPr lang="en-US" altLang="ja-JP" sz="2000" dirty="0">
                <a:solidFill>
                  <a:srgbClr val="0070C0"/>
                </a:solidFill>
                <a:latin typeface="Calibri"/>
              </a:rPr>
              <a:t>“ cloud</a:t>
            </a:r>
            <a:endParaRPr lang="ja-JP" altLang="en-US" sz="2000" dirty="0">
              <a:solidFill>
                <a:srgbClr val="0070C0"/>
              </a:solidFill>
              <a:latin typeface="Calibri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6681014" y="987350"/>
            <a:ext cx="19871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00B050"/>
                </a:solidFill>
                <a:latin typeface="Calibri"/>
              </a:rPr>
              <a:t>“</a:t>
            </a:r>
            <a:r>
              <a:rPr lang="en-US" altLang="ja-JP" sz="2000" b="1" dirty="0">
                <a:solidFill>
                  <a:srgbClr val="00B050"/>
                </a:solidFill>
                <a:latin typeface="Calibri"/>
              </a:rPr>
              <a:t>Thick</a:t>
            </a:r>
            <a:r>
              <a:rPr lang="en-US" altLang="ja-JP" sz="2000" dirty="0">
                <a:solidFill>
                  <a:srgbClr val="00B050"/>
                </a:solidFill>
                <a:latin typeface="Calibri"/>
              </a:rPr>
              <a:t>“ cloud</a:t>
            </a:r>
            <a:endParaRPr lang="ja-JP" altLang="en-US" sz="200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4979100" y="987350"/>
            <a:ext cx="179974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“</a:t>
            </a:r>
            <a:r>
              <a:rPr lang="en-US" altLang="ja-JP" sz="2000" b="1" dirty="0">
                <a:solidFill>
                  <a:srgbClr val="FF0000"/>
                </a:solidFill>
                <a:latin typeface="Calibri"/>
              </a:rPr>
              <a:t>High</a:t>
            </a:r>
            <a:r>
              <a:rPr lang="en-US" altLang="ja-JP" sz="2000" dirty="0">
                <a:solidFill>
                  <a:srgbClr val="FF0000"/>
                </a:solidFill>
                <a:latin typeface="Calibri"/>
              </a:rPr>
              <a:t>“ cloud</a:t>
            </a:r>
            <a:endParaRPr lang="ja-JP" altLang="en-US" sz="2000" dirty="0">
              <a:solidFill>
                <a:srgbClr val="FF0000"/>
              </a:solidFill>
              <a:latin typeface="Calibri"/>
            </a:endParaRPr>
          </a:p>
        </p:txBody>
      </p:sp>
      <p:cxnSp>
        <p:nvCxnSpPr>
          <p:cNvPr id="47" name="直線矢印コネクタ 46"/>
          <p:cNvCxnSpPr/>
          <p:nvPr/>
        </p:nvCxnSpPr>
        <p:spPr>
          <a:xfrm>
            <a:off x="6528049" y="2902173"/>
            <a:ext cx="633547" cy="303248"/>
          </a:xfrm>
          <a:prstGeom prst="straightConnector1">
            <a:avLst/>
          </a:prstGeom>
          <a:noFill/>
          <a:ln w="50800" cap="flat" cmpd="sng" algn="ctr">
            <a:solidFill>
              <a:srgbClr val="FF0000"/>
            </a:solidFill>
            <a:prstDash val="solid"/>
            <a:tailEnd type="arrow"/>
          </a:ln>
          <a:effectLst/>
        </p:spPr>
      </p:cxnSp>
      <p:cxnSp>
        <p:nvCxnSpPr>
          <p:cNvPr id="48" name="直線矢印コネクタ 47"/>
          <p:cNvCxnSpPr/>
          <p:nvPr/>
        </p:nvCxnSpPr>
        <p:spPr>
          <a:xfrm>
            <a:off x="7689368" y="2940846"/>
            <a:ext cx="4432" cy="259514"/>
          </a:xfrm>
          <a:prstGeom prst="straightConnector1">
            <a:avLst/>
          </a:prstGeom>
          <a:noFill/>
          <a:ln w="50800" cap="flat" cmpd="sng" algn="ctr">
            <a:solidFill>
              <a:srgbClr val="00FF00"/>
            </a:solidFill>
            <a:prstDash val="solid"/>
            <a:tailEnd type="arrow"/>
          </a:ln>
          <a:effectLst/>
        </p:spPr>
      </p:cxnSp>
      <p:cxnSp>
        <p:nvCxnSpPr>
          <p:cNvPr id="49" name="直線矢印コネクタ 48"/>
          <p:cNvCxnSpPr/>
          <p:nvPr/>
        </p:nvCxnSpPr>
        <p:spPr>
          <a:xfrm flipH="1">
            <a:off x="8178027" y="2932328"/>
            <a:ext cx="653966" cy="268033"/>
          </a:xfrm>
          <a:prstGeom prst="straightConnector1">
            <a:avLst/>
          </a:prstGeom>
          <a:noFill/>
          <a:ln w="50800" cap="flat" cmpd="sng" algn="ctr">
            <a:solidFill>
              <a:srgbClr val="0000FF"/>
            </a:solidFill>
            <a:prstDash val="solid"/>
            <a:tailEnd type="arrow"/>
          </a:ln>
          <a:effectLst/>
        </p:spPr>
      </p:cxnSp>
      <p:sp>
        <p:nvSpPr>
          <p:cNvPr id="73" name="テキスト ボックス 72"/>
          <p:cNvSpPr txBox="1"/>
          <p:nvPr/>
        </p:nvSpPr>
        <p:spPr>
          <a:xfrm>
            <a:off x="5111519" y="1342984"/>
            <a:ext cx="255600" cy="24622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FF0000"/>
                </a:solidFill>
                <a:latin typeface="Calibri"/>
              </a:rPr>
              <a:t>IR</a:t>
            </a:r>
            <a:endParaRPr lang="ja-JP" altLang="en-US" sz="1600" dirty="0">
              <a:solidFill>
                <a:srgbClr val="FF0000"/>
              </a:solidFill>
              <a:latin typeface="Calibri"/>
            </a:endParaRPr>
          </a:p>
        </p:txBody>
      </p:sp>
      <p:sp>
        <p:nvSpPr>
          <p:cNvPr id="74" name="テキスト ボックス 73"/>
          <p:cNvSpPr txBox="1"/>
          <p:nvPr/>
        </p:nvSpPr>
        <p:spPr>
          <a:xfrm>
            <a:off x="6915600" y="1363471"/>
            <a:ext cx="255600" cy="24622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altLang="ja-JP" sz="1600" dirty="0">
                <a:solidFill>
                  <a:srgbClr val="00B050"/>
                </a:solidFill>
                <a:latin typeface="Calibri"/>
              </a:rPr>
              <a:t>VS</a:t>
            </a:r>
            <a:endParaRPr lang="ja-JP" altLang="en-US" sz="1600" dirty="0">
              <a:solidFill>
                <a:srgbClr val="00B050"/>
              </a:solidFill>
              <a:latin typeface="Calibri"/>
            </a:endParaRPr>
          </a:p>
        </p:txBody>
      </p:sp>
      <p:sp>
        <p:nvSpPr>
          <p:cNvPr id="75" name="テキスト ボックス 74"/>
          <p:cNvSpPr txBox="1"/>
          <p:nvPr/>
        </p:nvSpPr>
        <p:spPr>
          <a:xfrm>
            <a:off x="8734896" y="1331780"/>
            <a:ext cx="313432" cy="246221"/>
          </a:xfrm>
          <a:prstGeom prst="rect">
            <a:avLst/>
          </a:prstGeom>
          <a:solidFill>
            <a:schemeClr val="bg1">
              <a:alpha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altLang="ja-JP" sz="1600" dirty="0">
                <a:solidFill>
                  <a:srgbClr val="0070C0"/>
                </a:solidFill>
                <a:latin typeface="Calibri"/>
              </a:rPr>
              <a:t>NIR</a:t>
            </a:r>
            <a:endParaRPr lang="ja-JP" altLang="en-US" sz="1600" dirty="0">
              <a:solidFill>
                <a:srgbClr val="0070C0"/>
              </a:solidFill>
              <a:latin typeface="Calibri"/>
            </a:endParaRPr>
          </a:p>
        </p:txBody>
      </p:sp>
      <p:cxnSp>
        <p:nvCxnSpPr>
          <p:cNvPr id="33" name="直線矢印コネクタ 32"/>
          <p:cNvCxnSpPr/>
          <p:nvPr/>
        </p:nvCxnSpPr>
        <p:spPr>
          <a:xfrm>
            <a:off x="4799856" y="2492897"/>
            <a:ext cx="3705154" cy="3072541"/>
          </a:xfrm>
          <a:prstGeom prst="straightConnector1">
            <a:avLst/>
          </a:prstGeom>
          <a:ln>
            <a:solidFill>
              <a:srgbClr val="FFFF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直線矢印コネクタ 60"/>
          <p:cNvCxnSpPr/>
          <p:nvPr/>
        </p:nvCxnSpPr>
        <p:spPr>
          <a:xfrm flipH="1">
            <a:off x="8315220" y="4567704"/>
            <a:ext cx="1113340" cy="123311"/>
          </a:xfrm>
          <a:prstGeom prst="straightConnector1">
            <a:avLst/>
          </a:prstGeom>
          <a:ln>
            <a:solidFill>
              <a:srgbClr val="00FFFF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8" name="テキスト ボックス 37"/>
          <p:cNvSpPr txBox="1"/>
          <p:nvPr/>
        </p:nvSpPr>
        <p:spPr>
          <a:xfrm>
            <a:off x="2549276" y="3200361"/>
            <a:ext cx="16885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prstClr val="white"/>
                </a:solidFill>
              </a:rPr>
              <a:t>Thin high-level cloud </a:t>
            </a:r>
          </a:p>
          <a:p>
            <a:r>
              <a:rPr lang="en-US" altLang="ja-JP" sz="1200" dirty="0">
                <a:solidFill>
                  <a:prstClr val="white"/>
                </a:solidFill>
              </a:rPr>
              <a:t>with ice particles</a:t>
            </a:r>
            <a:endParaRPr lang="ja-JP" altLang="en-US" sz="1200" dirty="0">
              <a:solidFill>
                <a:prstClr val="white"/>
              </a:solidFill>
            </a:endParaRPr>
          </a:p>
        </p:txBody>
      </p:sp>
      <p:sp>
        <p:nvSpPr>
          <p:cNvPr id="39" name="テキスト ボックス 38"/>
          <p:cNvSpPr txBox="1"/>
          <p:nvPr/>
        </p:nvSpPr>
        <p:spPr>
          <a:xfrm>
            <a:off x="2432826" y="3852338"/>
            <a:ext cx="8146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800" dirty="0">
                <a:solidFill>
                  <a:prstClr val="white"/>
                </a:solidFill>
              </a:rPr>
              <a:t>Thin high-level cloud with water droplets </a:t>
            </a:r>
            <a:endParaRPr lang="ja-JP" altLang="en-US" sz="800" dirty="0">
              <a:solidFill>
                <a:prstClr val="white"/>
              </a:solidFill>
            </a:endParaRPr>
          </a:p>
        </p:txBody>
      </p:sp>
      <p:sp>
        <p:nvSpPr>
          <p:cNvPr id="40" name="テキスト ボックス 39"/>
          <p:cNvSpPr txBox="1"/>
          <p:nvPr/>
        </p:nvSpPr>
        <p:spPr>
          <a:xfrm>
            <a:off x="1995731" y="4676372"/>
            <a:ext cx="1044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prstClr val="white"/>
                </a:solidFill>
              </a:rPr>
              <a:t>Thin low-level cloud with water droplets</a:t>
            </a:r>
            <a:endParaRPr lang="ja-JP" altLang="en-US" sz="1200" dirty="0">
              <a:solidFill>
                <a:prstClr val="white"/>
              </a:solidFill>
            </a:endParaRPr>
          </a:p>
        </p:txBody>
      </p:sp>
      <p:sp>
        <p:nvSpPr>
          <p:cNvPr id="41" name="テキスト ボックス 40"/>
          <p:cNvSpPr txBox="1"/>
          <p:nvPr/>
        </p:nvSpPr>
        <p:spPr>
          <a:xfrm>
            <a:off x="1765301" y="2797820"/>
            <a:ext cx="121384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prstClr val="white"/>
                </a:solidFill>
              </a:rPr>
              <a:t>Cloudless</a:t>
            </a:r>
            <a:endParaRPr lang="ja-JP" altLang="en-US" sz="1600" dirty="0">
              <a:solidFill>
                <a:prstClr val="white"/>
              </a:solidFill>
            </a:endParaRPr>
          </a:p>
        </p:txBody>
      </p:sp>
      <p:sp>
        <p:nvSpPr>
          <p:cNvPr id="57" name="テキスト ボックス 56"/>
          <p:cNvSpPr txBox="1"/>
          <p:nvPr/>
        </p:nvSpPr>
        <p:spPr>
          <a:xfrm>
            <a:off x="3967528" y="4734441"/>
            <a:ext cx="104401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 dirty="0">
                <a:solidFill>
                  <a:prstClr val="black"/>
                </a:solidFill>
              </a:rPr>
              <a:t>Thick low-level cloud with ice particles</a:t>
            </a:r>
            <a:endParaRPr lang="ja-JP" altLang="en-US" sz="1200" dirty="0">
              <a:solidFill>
                <a:prstClr val="black"/>
              </a:solidFill>
            </a:endParaRPr>
          </a:p>
        </p:txBody>
      </p:sp>
      <p:sp>
        <p:nvSpPr>
          <p:cNvPr id="58" name="テキスト ボックス 57"/>
          <p:cNvSpPr txBox="1"/>
          <p:nvPr/>
        </p:nvSpPr>
        <p:spPr>
          <a:xfrm>
            <a:off x="2969292" y="4948722"/>
            <a:ext cx="104401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</a:rPr>
              <a:t>Thick low-level cloud with water droplets</a:t>
            </a:r>
            <a:endParaRPr lang="ja-JP" altLang="en-US" sz="900" dirty="0">
              <a:solidFill>
                <a:prstClr val="black"/>
              </a:solidFill>
            </a:endParaRPr>
          </a:p>
        </p:txBody>
      </p:sp>
      <p:sp>
        <p:nvSpPr>
          <p:cNvPr id="67" name="テキスト ボックス 66"/>
          <p:cNvSpPr txBox="1"/>
          <p:nvPr/>
        </p:nvSpPr>
        <p:spPr>
          <a:xfrm>
            <a:off x="3775716" y="3921372"/>
            <a:ext cx="9241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900" dirty="0">
                <a:solidFill>
                  <a:prstClr val="black"/>
                </a:solidFill>
              </a:rPr>
              <a:t>Thick high-level cloud with ice particles</a:t>
            </a:r>
          </a:p>
        </p:txBody>
      </p:sp>
      <p:sp>
        <p:nvSpPr>
          <p:cNvPr id="66" name="テキスト ボックス 65"/>
          <p:cNvSpPr txBox="1"/>
          <p:nvPr/>
        </p:nvSpPr>
        <p:spPr>
          <a:xfrm>
            <a:off x="1631505" y="1877924"/>
            <a:ext cx="3445217" cy="830997"/>
          </a:xfrm>
          <a:prstGeom prst="rect">
            <a:avLst/>
          </a:prstGeom>
          <a:solidFill>
            <a:srgbClr val="FFFF00">
              <a:alpha val="99000"/>
            </a:srgbClr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solidFill>
                  <a:prstClr val="black"/>
                </a:solidFill>
                <a:latin typeface="Calibri"/>
              </a:rPr>
              <a:t>Thick and high cloud (</a:t>
            </a:r>
            <a:r>
              <a:rPr lang="en-US" altLang="ja-JP" sz="2400" dirty="0" err="1">
                <a:solidFill>
                  <a:prstClr val="black"/>
                </a:solidFill>
                <a:latin typeface="Calibri"/>
              </a:rPr>
              <a:t>Cb</a:t>
            </a:r>
            <a:r>
              <a:rPr lang="en-US" altLang="ja-JP" sz="2400" dirty="0">
                <a:solidFill>
                  <a:prstClr val="black"/>
                </a:solidFill>
                <a:latin typeface="Calibri"/>
              </a:rPr>
              <a:t>) areas appear yellow!</a:t>
            </a:r>
            <a:endParaRPr lang="ja-JP" altLang="en-US" sz="24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0" name="テキスト ボックス 59"/>
          <p:cNvSpPr txBox="1"/>
          <p:nvPr/>
        </p:nvSpPr>
        <p:spPr>
          <a:xfrm>
            <a:off x="9361760" y="3371509"/>
            <a:ext cx="1309228" cy="1323439"/>
          </a:xfrm>
          <a:prstGeom prst="rect">
            <a:avLst/>
          </a:prstGeom>
          <a:solidFill>
            <a:srgbClr val="00FFFF"/>
          </a:solidFill>
        </p:spPr>
        <p:txBody>
          <a:bodyPr wrap="square" rtlCol="0">
            <a:spAutoFit/>
          </a:bodyPr>
          <a:lstStyle/>
          <a:p>
            <a:r>
              <a:rPr lang="en-US" altLang="ja-JP" sz="1600" dirty="0">
                <a:solidFill>
                  <a:prstClr val="black"/>
                </a:solidFill>
                <a:latin typeface="Calibri"/>
              </a:rPr>
              <a:t>If you want to focus on the low level clouds, look at cyan area.</a:t>
            </a:r>
            <a:endParaRPr lang="ja-JP" alt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79033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Example of RGB </a:t>
            </a:r>
            <a:r>
              <a:rPr lang="en-US" altLang="ja-JP" dirty="0"/>
              <a:t>composite imagery</a:t>
            </a:r>
            <a:endParaRPr kumimoji="1" lang="ja-JP" altLang="en-US" dirty="0"/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19F5C37C-7129-429E-AA5B-D5B89BE95B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8952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47216"/>
    </mc:Choice>
    <mc:Fallback>
      <p:transition advTm="472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682318" y="122913"/>
            <a:ext cx="10515600" cy="985438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>
                <a:latin typeface="+mn-ea"/>
                <a:ea typeface="+mn-ea"/>
              </a:rPr>
              <a:t>RGBs from Himawari-8</a:t>
            </a:r>
          </a:p>
        </p:txBody>
      </p:sp>
      <p:pic>
        <p:nvPicPr>
          <p:cNvPr id="36" name="Picture 2" descr="Full Dis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00" y="1123232"/>
            <a:ext cx="2232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4" descr="Full Dis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025" y="1123232"/>
            <a:ext cx="2232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6" descr="Full Dis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7025" y="3862832"/>
            <a:ext cx="2232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8" descr="Full Disk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000" y="3862832"/>
            <a:ext cx="2232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10" descr="Full Dis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00" y="3862832"/>
            <a:ext cx="2232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12" descr="Full Disk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6400" y="3862832"/>
            <a:ext cx="2232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16" descr="Full Disk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900" y="1123232"/>
            <a:ext cx="2232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テキスト ボックス 42"/>
          <p:cNvSpPr txBox="1"/>
          <p:nvPr/>
        </p:nvSpPr>
        <p:spPr>
          <a:xfrm>
            <a:off x="1559496" y="3356992"/>
            <a:ext cx="220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</a:rPr>
              <a:t>Day Natural Colors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4" name="テキスト ボックス 43"/>
          <p:cNvSpPr txBox="1"/>
          <p:nvPr/>
        </p:nvSpPr>
        <p:spPr>
          <a:xfrm>
            <a:off x="3863752" y="3356992"/>
            <a:ext cx="220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</a:rPr>
              <a:t>Day Microphysics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5" name="テキスト ボックス 44"/>
          <p:cNvSpPr txBox="1"/>
          <p:nvPr/>
        </p:nvSpPr>
        <p:spPr>
          <a:xfrm>
            <a:off x="6168008" y="6084004"/>
            <a:ext cx="220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</a:rPr>
              <a:t>Dust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6" name="テキスト ボックス 45"/>
          <p:cNvSpPr txBox="1"/>
          <p:nvPr/>
        </p:nvSpPr>
        <p:spPr>
          <a:xfrm>
            <a:off x="8431790" y="6082663"/>
            <a:ext cx="220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 err="1">
                <a:solidFill>
                  <a:prstClr val="black"/>
                </a:solidFill>
                <a:latin typeface="Calibri"/>
              </a:rPr>
              <a:t>Airmass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7" name="テキスト ボックス 46"/>
          <p:cNvSpPr txBox="1"/>
          <p:nvPr/>
        </p:nvSpPr>
        <p:spPr>
          <a:xfrm>
            <a:off x="6168008" y="3356992"/>
            <a:ext cx="220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</a:rPr>
              <a:t>Night Microphysics</a:t>
            </a:r>
          </a:p>
        </p:txBody>
      </p:sp>
      <p:sp>
        <p:nvSpPr>
          <p:cNvPr id="48" name="テキスト ボックス 47"/>
          <p:cNvSpPr txBox="1"/>
          <p:nvPr/>
        </p:nvSpPr>
        <p:spPr>
          <a:xfrm>
            <a:off x="1559496" y="6084004"/>
            <a:ext cx="220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</a:rPr>
              <a:t>Day Snow-Fog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9" name="テキスト ボックス 48"/>
          <p:cNvSpPr txBox="1"/>
          <p:nvPr/>
        </p:nvSpPr>
        <p:spPr>
          <a:xfrm>
            <a:off x="3863752" y="6084004"/>
            <a:ext cx="2200714" cy="369332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</a:rPr>
              <a:t>Day Convective Storm</a:t>
            </a:r>
            <a:endParaRPr lang="ja-JP" alt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099" name="Picture 3" descr="D:\okuyama\24_発表\20151209_ひま8キャラバンベトナム・ミャンマー\発表資料\自分\img\TrueColorRGB\trueCol.png"/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00640" y="1123232"/>
            <a:ext cx="2232000" cy="223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テキスト ボックス 20"/>
          <p:cNvSpPr txBox="1"/>
          <p:nvPr/>
        </p:nvSpPr>
        <p:spPr>
          <a:xfrm>
            <a:off x="8395476" y="3356992"/>
            <a:ext cx="22007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>
                <a:solidFill>
                  <a:prstClr val="black"/>
                </a:solidFill>
                <a:latin typeface="Calibri"/>
              </a:rPr>
              <a:t>True Color</a:t>
            </a:r>
          </a:p>
        </p:txBody>
      </p:sp>
      <p:sp>
        <p:nvSpPr>
          <p:cNvPr id="4" name="テキスト ボックス 3"/>
          <p:cNvSpPr txBox="1"/>
          <p:nvPr/>
        </p:nvSpPr>
        <p:spPr bwMode="auto">
          <a:xfrm>
            <a:off x="1775520" y="6451995"/>
            <a:ext cx="864096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72000" rIns="72000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n-US" altLang="ja-JP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http://www.data.jma.go.jp/mscweb/data/himawari/sat_img.php?area=fd_</a:t>
            </a:r>
            <a:endParaRPr lang="ja-JP" altLang="en-US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CE31DB79-04C4-4439-8B38-2D3771B714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3975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21465"/>
    </mc:Choice>
    <mc:Fallback>
      <p:transition advTm="214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95" name="Straight Connector 95"/>
          <p:cNvCxnSpPr>
            <a:cxnSpLocks noChangeShapeType="1"/>
          </p:cNvCxnSpPr>
          <p:nvPr/>
        </p:nvCxnSpPr>
        <p:spPr bwMode="auto">
          <a:xfrm rot="10800000" flipV="1">
            <a:off x="-720969" y="4722813"/>
            <a:ext cx="228600" cy="150812"/>
          </a:xfrm>
          <a:prstGeom prst="line">
            <a:avLst/>
          </a:prstGeom>
          <a:noFill/>
          <a:ln w="9525" algn="ctr">
            <a:noFill/>
            <a:round/>
            <a:headEnd/>
            <a:tailEnd/>
          </a:ln>
        </p:spPr>
      </p:cxnSp>
      <p:pic>
        <p:nvPicPr>
          <p:cNvPr id="5" name="図 5" descr="テーブル, ナイフ, 民衆 が含まれている画像&#10;&#10;非常に高い精度で生成された説明">
            <a:extLst>
              <a:ext uri="{FF2B5EF4-FFF2-40B4-BE49-F238E27FC236}">
                <a16:creationId xmlns:a16="http://schemas.microsoft.com/office/drawing/2014/main" id="{188D8685-240E-4CE9-A17A-5E2A1C4EA3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05" t="7512" r="-381" b="939"/>
          <a:stretch/>
        </p:blipFill>
        <p:spPr>
          <a:xfrm>
            <a:off x="972782" y="4712342"/>
            <a:ext cx="2241810" cy="842156"/>
          </a:xfrm>
          <a:prstGeom prst="rect">
            <a:avLst/>
          </a:prstGeom>
        </p:spPr>
      </p:pic>
      <p:pic>
        <p:nvPicPr>
          <p:cNvPr id="2" name="図 1" descr="カラフル が含まれている画像&#10;&#10;非常に高い精度で生成された説明">
            <a:extLst>
              <a:ext uri="{FF2B5EF4-FFF2-40B4-BE49-F238E27FC236}">
                <a16:creationId xmlns:a16="http://schemas.microsoft.com/office/drawing/2014/main" id="{CB5BD612-7514-44F0-88DD-167E90D210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042" y="1865313"/>
            <a:ext cx="3810000" cy="28575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42791757-0027-4BDB-A3D1-E08EA019230D}"/>
              </a:ext>
            </a:extLst>
          </p:cNvPr>
          <p:cNvSpPr txBox="1"/>
          <p:nvPr/>
        </p:nvSpPr>
        <p:spPr>
          <a:xfrm>
            <a:off x="686043" y="1495981"/>
            <a:ext cx="3810000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dirty="0">
                <a:ea typeface="ＭＳ Ｐゴシック"/>
                <a:cs typeface="Calibri"/>
              </a:rPr>
              <a:t>Convective Cloud Information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31371" y="17247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/>
              <a:t>Advanced </a:t>
            </a:r>
            <a:r>
              <a:rPr lang="en-US" altLang="ja-JP" dirty="0" err="1"/>
              <a:t>nowcasting</a:t>
            </a:r>
            <a:r>
              <a:rPr lang="en-US" altLang="ja-JP" dirty="0"/>
              <a:t> product</a:t>
            </a:r>
            <a:endParaRPr kumimoji="1" lang="ja-JP" altLang="en-US" sz="2800" dirty="0"/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25236999-BC34-4571-A6E2-59B5609117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8838" y="1865313"/>
            <a:ext cx="3332521" cy="2859179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E0B9A70B-7037-44E8-BE0F-D91AC34E35B4}"/>
              </a:ext>
            </a:extLst>
          </p:cNvPr>
          <p:cNvSpPr txBox="1"/>
          <p:nvPr/>
        </p:nvSpPr>
        <p:spPr>
          <a:xfrm>
            <a:off x="4948837" y="4764088"/>
            <a:ext cx="333252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ja-JP" dirty="0"/>
              <a:t>Orange: detected fog area</a:t>
            </a:r>
            <a:endParaRPr kumimoji="1" lang="ja-JP" altLang="en-US" dirty="0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42791757-0027-4BDB-A3D1-E08EA019230D}"/>
              </a:ext>
            </a:extLst>
          </p:cNvPr>
          <p:cNvSpPr txBox="1"/>
          <p:nvPr/>
        </p:nvSpPr>
        <p:spPr>
          <a:xfrm>
            <a:off x="4948837" y="1495981"/>
            <a:ext cx="3332522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altLang="ja-JP" dirty="0">
                <a:ea typeface="ＭＳ Ｐゴシック"/>
                <a:cs typeface="Calibri"/>
              </a:rPr>
              <a:t>Fog Detection</a:t>
            </a:r>
            <a:endParaRPr lang="ja-JP" altLang="en-US" dirty="0">
              <a:ea typeface="ＭＳ Ｐゴシック"/>
              <a:cs typeface="Calibri"/>
            </a:endParaRPr>
          </a:p>
        </p:txBody>
      </p:sp>
      <p:sp>
        <p:nvSpPr>
          <p:cNvPr id="21" name="テキスト ボックス 20"/>
          <p:cNvSpPr txBox="1"/>
          <p:nvPr/>
        </p:nvSpPr>
        <p:spPr>
          <a:xfrm>
            <a:off x="8599937" y="4574831"/>
            <a:ext cx="3071097" cy="344331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altLang="ja-JP" sz="1400" kern="100" dirty="0">
                <a:effectLst/>
                <a:cs typeface="Arial" panose="020B0604020202020204" pitchFamily="34" charset="0"/>
              </a:rPr>
              <a:t>Ash top height on 10 Jan. 2018</a:t>
            </a:r>
          </a:p>
        </p:txBody>
      </p:sp>
      <p:pic>
        <p:nvPicPr>
          <p:cNvPr id="27" name="図 2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5036" y="2074965"/>
            <a:ext cx="3320900" cy="2499866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C0A99426-C474-4AC1-BCEB-D921028761A2}"/>
              </a:ext>
            </a:extLst>
          </p:cNvPr>
          <p:cNvSpPr/>
          <p:nvPr/>
        </p:nvSpPr>
        <p:spPr>
          <a:xfrm>
            <a:off x="8475036" y="1687294"/>
            <a:ext cx="33209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1600" kern="100" dirty="0">
                <a:latin typeface="+mn-ea"/>
                <a:cs typeface="Arial" panose="020B0604020202020204" pitchFamily="34" charset="0"/>
              </a:rPr>
              <a:t> Volcanic Ash </a:t>
            </a:r>
            <a:r>
              <a:rPr lang="en-US" altLang="ja-JP" sz="1200" kern="100" dirty="0">
                <a:latin typeface="+mn-ea"/>
                <a:cs typeface="Arial" panose="020B0604020202020204" pitchFamily="34" charset="0"/>
              </a:rPr>
              <a:t>(Produced by VOLCAT)</a:t>
            </a:r>
            <a:r>
              <a:rPr lang="en-US" altLang="ja-JP" sz="1600" kern="100" dirty="0">
                <a:latin typeface="+mn-ea"/>
                <a:cs typeface="Arial" panose="020B0604020202020204" pitchFamily="34" charset="0"/>
              </a:rPr>
              <a:t> </a:t>
            </a:r>
            <a:endParaRPr lang="ja-JP" altLang="en-US" sz="1600" dirty="0">
              <a:latin typeface="+mn-ea"/>
              <a:cs typeface="Arial" panose="020B0604020202020204" pitchFamily="34" charset="0"/>
            </a:endParaRP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5DC7334-61BC-48DA-A7EE-1A96EBCAA4D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5775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2858"/>
    </mc:Choice>
    <mc:Fallback>
      <p:transition spd="slow" advTm="5285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コンテンツ プレースホルダー 9"/>
          <p:cNvPicPr>
            <a:picLocks noGrp="1" noChangeAspect="1"/>
          </p:cNvPicPr>
          <p:nvPr>
            <p:ph sz="half"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4" r="4915"/>
          <a:stretch/>
        </p:blipFill>
        <p:spPr>
          <a:xfrm>
            <a:off x="1484856" y="1385894"/>
            <a:ext cx="4536504" cy="4387626"/>
          </a:xfrm>
        </p:spPr>
      </p:pic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8002D-B5B0-4BAC-B1F6-782DDCCE6D9C}" type="slidenum">
              <a:rPr lang="ja-JP" altLang="en-US" sz="900"/>
              <a:t>13</a:t>
            </a:fld>
            <a:endParaRPr lang="ja-JP" altLang="en-US" sz="900"/>
          </a:p>
        </p:txBody>
      </p:sp>
      <p:sp>
        <p:nvSpPr>
          <p:cNvPr id="8" name="タイトル 2"/>
          <p:cNvSpPr>
            <a:spLocks noGrp="1"/>
          </p:cNvSpPr>
          <p:nvPr>
            <p:ph type="title"/>
          </p:nvPr>
        </p:nvSpPr>
        <p:spPr>
          <a:xfrm>
            <a:off x="831371" y="172475"/>
            <a:ext cx="10515600" cy="1325563"/>
          </a:xfrm>
        </p:spPr>
        <p:txBody>
          <a:bodyPr/>
          <a:lstStyle/>
          <a:p>
            <a:pPr algn="ctr"/>
            <a:r>
              <a:rPr lang="en-US" altLang="ja-JP" dirty="0"/>
              <a:t>Advanced </a:t>
            </a:r>
            <a:r>
              <a:rPr lang="en-US" altLang="ja-JP" dirty="0" err="1"/>
              <a:t>nowcasting</a:t>
            </a:r>
            <a:r>
              <a:rPr lang="en-US" altLang="ja-JP" dirty="0"/>
              <a:t> product</a:t>
            </a:r>
            <a:endParaRPr kumimoji="1" lang="ja-JP" altLang="en-US" sz="2800" dirty="0"/>
          </a:p>
        </p:txBody>
      </p:sp>
      <p:pic>
        <p:nvPicPr>
          <p:cNvPr id="9" name="Picture 2" descr="http://edman8.dpc.kishou.go.jp/~msysen16/image/Hstg_8/Images/201808/sst002_nh_himawari8_201808220000.gif"/>
          <p:cNvPicPr>
            <a:picLocks noGrp="1" noChangeAspect="1" noChangeArrowheads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0196" y="1281533"/>
            <a:ext cx="3672345" cy="283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http://edman8.dpc.kishou.go.jp/~msysen16/image/Hstg_8/Images/201808/sst002_sh_himawari8_201808220000.gif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29"/>
          <a:stretch/>
        </p:blipFill>
        <p:spPr bwMode="auto">
          <a:xfrm>
            <a:off x="6531785" y="3513781"/>
            <a:ext cx="3670756" cy="2364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テキスト ボックス 2"/>
          <p:cNvSpPr txBox="1"/>
          <p:nvPr/>
        </p:nvSpPr>
        <p:spPr>
          <a:xfrm>
            <a:off x="8490197" y="5932450"/>
            <a:ext cx="3424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Algorism is provided by JAXA</a:t>
            </a:r>
            <a:endParaRPr kumimoji="1"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AE0BD1BB-2433-494D-B5C4-5E9F875EC6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5348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917"/>
    </mc:Choice>
    <mc:Fallback>
      <p:transition spd="slow" advTm="449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4348" y="419739"/>
            <a:ext cx="7036065" cy="5446904"/>
          </a:xfrm>
          <a:prstGeom prst="rect">
            <a:avLst/>
          </a:prstGeom>
        </p:spPr>
      </p:pic>
      <p:sp>
        <p:nvSpPr>
          <p:cNvPr id="5" name="タイトル 4"/>
          <p:cNvSpPr>
            <a:spLocks noGrp="1"/>
          </p:cNvSpPr>
          <p:nvPr>
            <p:ph type="title"/>
          </p:nvPr>
        </p:nvSpPr>
        <p:spPr>
          <a:xfrm>
            <a:off x="4118719" y="128196"/>
            <a:ext cx="7395596" cy="770656"/>
          </a:xfrm>
        </p:spPr>
        <p:txBody>
          <a:bodyPr/>
          <a:lstStyle/>
          <a:p>
            <a:pPr algn="ctr"/>
            <a:r>
              <a:rPr kumimoji="1" lang="en-US" altLang="ja-JP" dirty="0"/>
              <a:t>RSMC Tokyo for </a:t>
            </a:r>
            <a:r>
              <a:rPr kumimoji="1" lang="en-US" altLang="ja-JP" dirty="0" err="1"/>
              <a:t>Nowcasting</a:t>
            </a:r>
            <a:endParaRPr kumimoji="1" lang="ja-JP" altLang="en-US" dirty="0"/>
          </a:p>
        </p:txBody>
      </p:sp>
      <p:sp>
        <p:nvSpPr>
          <p:cNvPr id="8" name="正方形/長方形 7"/>
          <p:cNvSpPr/>
          <p:nvPr/>
        </p:nvSpPr>
        <p:spPr>
          <a:xfrm>
            <a:off x="2309447" y="6205079"/>
            <a:ext cx="71628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dirty="0"/>
              <a:t>https://www.jma.go.jp/jma/jma-eng/jma-center/nowcasting/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72353CB-C57D-4C61-801C-8F48F4D0FB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4911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7270"/>
    </mc:Choice>
    <mc:Fallback>
      <p:transition spd="slow" advTm="2727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タイトル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International</a:t>
            </a:r>
            <a:r>
              <a:rPr lang="ja-JP" altLang="en-US" dirty="0"/>
              <a:t> </a:t>
            </a:r>
            <a:r>
              <a:rPr lang="en-US" altLang="ja-JP" dirty="0"/>
              <a:t>coordination mechanism for satellite-based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products</a:t>
            </a:r>
            <a:endParaRPr kumimoji="1" lang="ja-JP" altLang="en-US" dirty="0"/>
          </a:p>
        </p:txBody>
      </p:sp>
      <p:sp>
        <p:nvSpPr>
          <p:cNvPr id="6" name="コンテンツ プレースホルダー 5"/>
          <p:cNvSpPr>
            <a:spLocks noGrp="1"/>
          </p:cNvSpPr>
          <p:nvPr>
            <p:ph idx="1"/>
          </p:nvPr>
        </p:nvSpPr>
        <p:spPr>
          <a:xfrm>
            <a:off x="838200" y="2001328"/>
            <a:ext cx="10515600" cy="4175635"/>
          </a:xfrm>
        </p:spPr>
        <p:txBody>
          <a:bodyPr>
            <a:normAutofit/>
          </a:bodyPr>
          <a:lstStyle/>
          <a:p>
            <a:r>
              <a:rPr kumimoji="1" lang="en-US" altLang="ja-JP" dirty="0"/>
              <a:t>WMO established, for user convenience, consistent, harmonized mechanism to ensure continuous and sustained provision of consistent, well-characterized satellite product for </a:t>
            </a:r>
            <a:r>
              <a:rPr kumimoji="1" lang="en-US" altLang="ja-JP" dirty="0" err="1"/>
              <a:t>nowcasting</a:t>
            </a:r>
            <a:r>
              <a:rPr kumimoji="1" lang="en-US" altLang="ja-JP" dirty="0"/>
              <a:t> and severe weather risk reduction.</a:t>
            </a:r>
          </a:p>
          <a:p>
            <a:endParaRPr lang="en-US" altLang="ja-JP" dirty="0"/>
          </a:p>
          <a:p>
            <a:pPr marL="722313" indent="0">
              <a:buNone/>
            </a:pPr>
            <a:r>
              <a:rPr lang="ja-JP" altLang="en-US" sz="3600" dirty="0"/>
              <a:t>→　</a:t>
            </a:r>
            <a:r>
              <a:rPr lang="en-US" altLang="ja-JP" sz="3600" dirty="0"/>
              <a:t>“SCOPE-</a:t>
            </a:r>
            <a:r>
              <a:rPr lang="en-US" altLang="ja-JP" sz="3600" dirty="0" err="1"/>
              <a:t>Nowcasting</a:t>
            </a:r>
            <a:r>
              <a:rPr lang="en-US" altLang="ja-JP" sz="3600" dirty="0"/>
              <a:t>”</a:t>
            </a:r>
            <a:endParaRPr kumimoji="1" lang="en-US" altLang="ja-JP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8A738CA4-607F-4662-8C05-50486117E4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2529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443"/>
    </mc:Choice>
    <mc:Fallback>
      <p:transition spd="slow" advTm="354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ja-JP" dirty="0"/>
              <a:t>SCOPE-</a:t>
            </a:r>
            <a:r>
              <a:rPr lang="en-US" altLang="ja-JP" dirty="0" err="1"/>
              <a:t>Nowcasting</a:t>
            </a:r>
            <a:endParaRPr kumimoji="1" lang="ja-JP" altLang="en-US" dirty="0"/>
          </a:p>
        </p:txBody>
      </p:sp>
      <p:sp>
        <p:nvSpPr>
          <p:cNvPr id="3" name="コンテンツ プレースホルダー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altLang="ja-JP" dirty="0"/>
              <a:t>Original Pilot Project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/>
              <a:t>Basic </a:t>
            </a:r>
            <a:r>
              <a:rPr lang="en-US" altLang="ja-JP" dirty="0" err="1"/>
              <a:t>Nowcasting</a:t>
            </a:r>
            <a:r>
              <a:rPr lang="en-US" altLang="ja-JP" dirty="0"/>
              <a:t>, Provision of RGB imagery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/>
              <a:t>Satellite derived volcanic ash information for aviation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/>
              <a:t>Satellite derived precipitation information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altLang="ja-JP" dirty="0"/>
              <a:t>Satellite derived sand and dust information</a:t>
            </a:r>
          </a:p>
          <a:p>
            <a:r>
              <a:rPr lang="en-US" altLang="ja-JP" dirty="0"/>
              <a:t>New Pilot Project</a:t>
            </a:r>
          </a:p>
          <a:p>
            <a:pPr lvl="1"/>
            <a:r>
              <a:rPr lang="en-US" altLang="ja-JP" dirty="0" err="1"/>
              <a:t>Nowcasting</a:t>
            </a:r>
            <a:r>
              <a:rPr lang="en-US" altLang="ja-JP" dirty="0"/>
              <a:t> in a Big Data World: Multi-sensor feature-based </a:t>
            </a:r>
            <a:r>
              <a:rPr lang="en-US" altLang="ja-JP" dirty="0" err="1"/>
              <a:t>nowcasting</a:t>
            </a:r>
            <a:r>
              <a:rPr lang="en-US" altLang="ja-JP" dirty="0"/>
              <a:t> of convective impacts</a:t>
            </a:r>
          </a:p>
          <a:p>
            <a:pPr lvl="1"/>
            <a:r>
              <a:rPr lang="en-US" altLang="ja-JP" dirty="0"/>
              <a:t>Advanced </a:t>
            </a:r>
            <a:r>
              <a:rPr lang="en-US" altLang="ja-JP" dirty="0" err="1"/>
              <a:t>Nowcasting</a:t>
            </a:r>
            <a:r>
              <a:rPr lang="en-US" altLang="ja-JP" dirty="0"/>
              <a:t>: Utilization of low-level satellite-derived moisture field for </a:t>
            </a:r>
            <a:r>
              <a:rPr lang="en-US" altLang="ja-JP" dirty="0" err="1"/>
              <a:t>nowcasting</a:t>
            </a:r>
            <a:r>
              <a:rPr lang="en-US" altLang="ja-JP" dirty="0"/>
              <a:t> convective development</a:t>
            </a:r>
          </a:p>
          <a:p>
            <a:pPr lvl="1"/>
            <a:r>
              <a:rPr lang="en-US" altLang="ja-JP" dirty="0"/>
              <a:t>Advanced </a:t>
            </a:r>
            <a:r>
              <a:rPr lang="en-US" altLang="ja-JP" dirty="0" err="1"/>
              <a:t>Nowcasting</a:t>
            </a:r>
            <a:r>
              <a:rPr lang="en-US" altLang="ja-JP" dirty="0"/>
              <a:t>: Incorporating satellite-based MW observations about column condensed water into </a:t>
            </a:r>
            <a:r>
              <a:rPr lang="en-US" altLang="ja-JP" dirty="0" err="1"/>
              <a:t>nowcasting</a:t>
            </a:r>
            <a:r>
              <a:rPr lang="en-US" altLang="ja-JP" dirty="0"/>
              <a:t> applications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8A7B3E0D-55A7-43FA-A0A3-AC6B81CB728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0682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3632"/>
    </mc:Choice>
    <mc:Fallback>
      <p:transition spd="slow" advTm="33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5A874C85-C6E9-42A4-9188-F6509BDD3D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7312" y="2165713"/>
            <a:ext cx="10515600" cy="1357721"/>
          </a:xfrm>
        </p:spPr>
        <p:txBody>
          <a:bodyPr/>
          <a:lstStyle/>
          <a:p>
            <a:r>
              <a:rPr lang="en-US" altLang="ja-JP" dirty="0"/>
              <a:t>Thank you for your attention !</a:t>
            </a:r>
            <a:endParaRPr lang="ja-JP" altLang="en-US" dirty="0"/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D094FB36-95A6-4EFB-B77E-33D05A4C5E3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441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321"/>
    </mc:Choice>
    <mc:Fallback>
      <p:transition spd="slow" advTm="9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タイトル 3">
            <a:extLst>
              <a:ext uri="{FF2B5EF4-FFF2-40B4-BE49-F238E27FC236}">
                <a16:creationId xmlns:a16="http://schemas.microsoft.com/office/drawing/2014/main" id="{F3C2348D-50C5-40CD-A562-7786A9613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15661"/>
            <a:ext cx="10515600" cy="940190"/>
          </a:xfrm>
        </p:spPr>
        <p:txBody>
          <a:bodyPr/>
          <a:lstStyle/>
          <a:p>
            <a:pPr algn="ctr"/>
            <a:r>
              <a:rPr lang="en-US" altLang="ja-JP" dirty="0"/>
              <a:t>Contents</a:t>
            </a:r>
            <a:endParaRPr lang="ja-JP" altLang="en-US" dirty="0"/>
          </a:p>
        </p:txBody>
      </p:sp>
      <p:sp>
        <p:nvSpPr>
          <p:cNvPr id="5" name="コンテンツ プレースホルダー 4">
            <a:extLst>
              <a:ext uri="{FF2B5EF4-FFF2-40B4-BE49-F238E27FC236}">
                <a16:creationId xmlns:a16="http://schemas.microsoft.com/office/drawing/2014/main" id="{2C90EFD8-A221-4063-864E-B06517E8C16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11215"/>
            <a:ext cx="10515600" cy="4865748"/>
          </a:xfrm>
        </p:spPr>
        <p:txBody>
          <a:bodyPr>
            <a:normAutofit/>
          </a:bodyPr>
          <a:lstStyle/>
          <a:p>
            <a:r>
              <a:rPr lang="en-US" altLang="ja-JP" dirty="0"/>
              <a:t>What is </a:t>
            </a:r>
            <a:r>
              <a:rPr lang="en-US" altLang="ja-JP" dirty="0" err="1"/>
              <a:t>nowcasting</a:t>
            </a:r>
            <a:r>
              <a:rPr lang="en-US" altLang="ja-JP" dirty="0"/>
              <a:t> products?</a:t>
            </a:r>
          </a:p>
          <a:p>
            <a:r>
              <a:rPr lang="en-US" altLang="ja-JP" dirty="0"/>
              <a:t>Comparison of ground-based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 and satellite-based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</a:t>
            </a:r>
          </a:p>
          <a:p>
            <a:r>
              <a:rPr lang="en-US" altLang="ja-JP" dirty="0"/>
              <a:t>Why satellite-based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 is necessary?</a:t>
            </a:r>
          </a:p>
          <a:p>
            <a:r>
              <a:rPr lang="en-US" altLang="ja-JP" dirty="0"/>
              <a:t>Example of satellite-based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products</a:t>
            </a:r>
          </a:p>
          <a:p>
            <a:r>
              <a:rPr lang="en-US" altLang="ja-JP" dirty="0"/>
              <a:t>International</a:t>
            </a:r>
            <a:r>
              <a:rPr lang="ja-JP" altLang="en-US" dirty="0"/>
              <a:t> </a:t>
            </a:r>
            <a:r>
              <a:rPr lang="en-US" altLang="ja-JP" dirty="0"/>
              <a:t>coordination mechanism for satellite-based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products</a:t>
            </a:r>
          </a:p>
        </p:txBody>
      </p:sp>
      <p:pic>
        <p:nvPicPr>
          <p:cNvPr id="3" name="オーディオ 2">
            <a:hlinkClick r:id="" action="ppaction://media"/>
            <a:extLst>
              <a:ext uri="{FF2B5EF4-FFF2-40B4-BE49-F238E27FC236}">
                <a16:creationId xmlns:a16="http://schemas.microsoft.com/office/drawing/2014/main" id="{F7C31B02-6A19-4213-BE13-C7B7ACF52B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466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790"/>
    </mc:Choice>
    <mc:Fallback>
      <p:transition spd="slow" advTm="36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5BF02F7-EED3-4FF6-9CA9-2F9B405C22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196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 dirty="0"/>
              <a:t>What is</a:t>
            </a:r>
            <a:r>
              <a:rPr lang="ja-JP" altLang="en-US" dirty="0"/>
              <a:t> </a:t>
            </a:r>
            <a:r>
              <a:rPr lang="en-US" altLang="ja-JP" dirty="0" err="1"/>
              <a:t>nowcasting</a:t>
            </a:r>
            <a:r>
              <a:rPr lang="en-US" altLang="ja-JP" dirty="0"/>
              <a:t> products?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8C43E01-9F89-4074-A8D6-C49C8B9681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01690" y="1554163"/>
            <a:ext cx="6384061" cy="4351338"/>
          </a:xfrm>
        </p:spPr>
        <p:txBody>
          <a:bodyPr/>
          <a:lstStyle/>
          <a:p>
            <a:r>
              <a:rPr lang="en-US" altLang="ja-JP" dirty="0"/>
              <a:t>Target of nowcasting products</a:t>
            </a:r>
          </a:p>
          <a:p>
            <a:pPr lvl="1"/>
            <a:r>
              <a:rPr kumimoji="1" lang="en-US" altLang="ja-JP" dirty="0"/>
              <a:t>0-6 hours</a:t>
            </a:r>
          </a:p>
          <a:p>
            <a:pPr lvl="1"/>
            <a:r>
              <a:rPr kumimoji="1" lang="en-US" altLang="ja-JP" dirty="0">
                <a:solidFill>
                  <a:srgbClr val="FF0000"/>
                </a:solidFill>
              </a:rPr>
              <a:t>For forecaster</a:t>
            </a:r>
            <a:r>
              <a:rPr lang="en-US" altLang="ja-JP" dirty="0">
                <a:solidFill>
                  <a:srgbClr val="FF0000"/>
                </a:solidFill>
              </a:rPr>
              <a:t>s who need to watch current and near future weather condition</a:t>
            </a:r>
            <a:endParaRPr kumimoji="1" lang="en-US" altLang="ja-JP" dirty="0">
              <a:solidFill>
                <a:srgbClr val="FF0000"/>
              </a:solidFill>
            </a:endParaRPr>
          </a:p>
          <a:p>
            <a:r>
              <a:rPr lang="en-US" altLang="ja-JP" dirty="0"/>
              <a:t>Quality of forecast</a:t>
            </a:r>
          </a:p>
          <a:p>
            <a:pPr lvl="1"/>
            <a:r>
              <a:rPr lang="en-US" altLang="ja-JP" dirty="0"/>
              <a:t>“Extrapolation of current weather” is better than that of “m</a:t>
            </a:r>
            <a:r>
              <a:rPr kumimoji="1" lang="en-US" altLang="ja-JP" dirty="0"/>
              <a:t>eso</a:t>
            </a:r>
            <a:r>
              <a:rPr lang="en-US" altLang="ja-JP" dirty="0"/>
              <a:t>scale NWP model”.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A6C5B86-2A6D-46A7-8599-BD3C963824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8343" y="1575574"/>
            <a:ext cx="4839789" cy="351499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B96C97C-4699-424B-8AAA-2B60504BE930}"/>
              </a:ext>
            </a:extLst>
          </p:cNvPr>
          <p:cNvSpPr txBox="1"/>
          <p:nvPr/>
        </p:nvSpPr>
        <p:spPr>
          <a:xfrm>
            <a:off x="348343" y="5386665"/>
            <a:ext cx="54602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ja-JP" dirty="0"/>
              <a:t>A schematic diagram of the relationship between</a:t>
            </a:r>
          </a:p>
          <a:p>
            <a:r>
              <a:rPr lang="en-US" altLang="ja-JP" dirty="0"/>
              <a:t>forecasting methodology and forecast range. </a:t>
            </a:r>
            <a:endParaRPr lang="ja-JP" altLang="en-US" dirty="0"/>
          </a:p>
        </p:txBody>
      </p:sp>
      <p:sp>
        <p:nvSpPr>
          <p:cNvPr id="11" name="矢印: 左右 10">
            <a:extLst>
              <a:ext uri="{FF2B5EF4-FFF2-40B4-BE49-F238E27FC236}">
                <a16:creationId xmlns:a16="http://schemas.microsoft.com/office/drawing/2014/main" id="{14BB06AD-A937-4E17-9041-7B5EBDDE66C7}"/>
              </a:ext>
            </a:extLst>
          </p:cNvPr>
          <p:cNvSpPr/>
          <p:nvPr/>
        </p:nvSpPr>
        <p:spPr>
          <a:xfrm>
            <a:off x="743154" y="1613388"/>
            <a:ext cx="577759" cy="288766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cxnSp>
        <p:nvCxnSpPr>
          <p:cNvPr id="12" name="直線コネクタ 11">
            <a:extLst>
              <a:ext uri="{FF2B5EF4-FFF2-40B4-BE49-F238E27FC236}">
                <a16:creationId xmlns:a16="http://schemas.microsoft.com/office/drawing/2014/main" id="{E368F329-9394-447E-B268-BF8D33F85DD0}"/>
              </a:ext>
            </a:extLst>
          </p:cNvPr>
          <p:cNvCxnSpPr>
            <a:cxnSpLocks/>
          </p:cNvCxnSpPr>
          <p:nvPr/>
        </p:nvCxnSpPr>
        <p:spPr>
          <a:xfrm flipH="1">
            <a:off x="666751" y="1567543"/>
            <a:ext cx="12518" cy="3523021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直線コネクタ 14">
            <a:extLst>
              <a:ext uri="{FF2B5EF4-FFF2-40B4-BE49-F238E27FC236}">
                <a16:creationId xmlns:a16="http://schemas.microsoft.com/office/drawing/2014/main" id="{5CE746DF-349B-4702-A2B1-A4C0876695DA}"/>
              </a:ext>
            </a:extLst>
          </p:cNvPr>
          <p:cNvCxnSpPr>
            <a:cxnSpLocks/>
          </p:cNvCxnSpPr>
          <p:nvPr/>
        </p:nvCxnSpPr>
        <p:spPr>
          <a:xfrm flipH="1">
            <a:off x="1384798" y="1567543"/>
            <a:ext cx="27623" cy="3549975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1A67540D-5DFE-4E52-8187-4FAE60B7BC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67775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93"/>
    </mc:Choice>
    <mc:Fallback>
      <p:transition spd="slow" advTm="360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タイトル 6">
            <a:extLst>
              <a:ext uri="{FF2B5EF4-FFF2-40B4-BE49-F238E27FC236}">
                <a16:creationId xmlns:a16="http://schemas.microsoft.com/office/drawing/2014/main" id="{A32E42BE-BCBA-4741-A240-092B4A2502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589" y="204134"/>
            <a:ext cx="11617233" cy="1511455"/>
          </a:xfrm>
        </p:spPr>
        <p:txBody>
          <a:bodyPr>
            <a:normAutofit/>
          </a:bodyPr>
          <a:lstStyle/>
          <a:p>
            <a:pPr algn="ctr"/>
            <a:r>
              <a:rPr lang="en-US" altLang="ja-JP" dirty="0"/>
              <a:t>Comparison of ground-based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 and satellite-based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</a:t>
            </a:r>
            <a:endParaRPr lang="ja-JP" altLang="en-US" sz="2700" i="1" dirty="0"/>
          </a:p>
        </p:txBody>
      </p:sp>
      <p:sp>
        <p:nvSpPr>
          <p:cNvPr id="8" name="テキスト ボックス 6">
            <a:extLst>
              <a:ext uri="{FF2B5EF4-FFF2-40B4-BE49-F238E27FC236}">
                <a16:creationId xmlns:a16="http://schemas.microsoft.com/office/drawing/2014/main" id="{8B1B938B-220D-4B23-80B1-E0C0EA25C767}"/>
              </a:ext>
            </a:extLst>
          </p:cNvPr>
          <p:cNvSpPr txBox="1"/>
          <p:nvPr/>
        </p:nvSpPr>
        <p:spPr>
          <a:xfrm>
            <a:off x="1102024" y="6025505"/>
            <a:ext cx="421184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altLang="ja-JP" sz="1600" dirty="0"/>
              <a:t>Regional radar composite map in Japan</a:t>
            </a:r>
            <a:endParaRPr kumimoji="1" lang="ja-JP" altLang="en-US" sz="1400" dirty="0"/>
          </a:p>
        </p:txBody>
      </p:sp>
      <p:sp>
        <p:nvSpPr>
          <p:cNvPr id="11" name="テキスト ボックス 6">
            <a:extLst>
              <a:ext uri="{FF2B5EF4-FFF2-40B4-BE49-F238E27FC236}">
                <a16:creationId xmlns:a16="http://schemas.microsoft.com/office/drawing/2014/main" id="{B0811A8D-3467-4BAE-A1A8-B58FCBA95B5F}"/>
              </a:ext>
            </a:extLst>
          </p:cNvPr>
          <p:cNvSpPr txBox="1"/>
          <p:nvPr/>
        </p:nvSpPr>
        <p:spPr>
          <a:xfrm>
            <a:off x="6794868" y="6025505"/>
            <a:ext cx="39667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ja-JP" sz="1400" dirty="0"/>
              <a:t>Satellite-based precipitation map</a:t>
            </a:r>
          </a:p>
          <a:p>
            <a:pPr algn="ctr"/>
            <a:r>
              <a:rPr lang="en-US" altLang="ja-JP" sz="1400" dirty="0"/>
              <a:t>(</a:t>
            </a:r>
            <a:r>
              <a:rPr lang="en-US" altLang="ja-JP" sz="1400" dirty="0" err="1"/>
              <a:t>GSMaP</a:t>
            </a:r>
            <a:r>
              <a:rPr lang="en-US" altLang="ja-JP" sz="1400" dirty="0"/>
              <a:t> produced by JAXA)</a:t>
            </a:r>
            <a:endParaRPr kumimoji="1" lang="ja-JP" altLang="en-US" sz="1400" dirty="0"/>
          </a:p>
        </p:txBody>
      </p:sp>
      <p:pic>
        <p:nvPicPr>
          <p:cNvPr id="2" name="図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024" y="1843722"/>
            <a:ext cx="4211848" cy="4159779"/>
          </a:xfrm>
          <a:prstGeom prst="rect">
            <a:avLst/>
          </a:prstGeom>
        </p:spPr>
      </p:pic>
      <p:pic>
        <p:nvPicPr>
          <p:cNvPr id="3" name="図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1096" y="1820423"/>
            <a:ext cx="4209975" cy="4167511"/>
          </a:xfrm>
          <a:prstGeom prst="rect">
            <a:avLst/>
          </a:prstGeom>
        </p:spPr>
      </p:pic>
      <p:sp>
        <p:nvSpPr>
          <p:cNvPr id="6" name="正方形/長方形 5"/>
          <p:cNvSpPr/>
          <p:nvPr/>
        </p:nvSpPr>
        <p:spPr>
          <a:xfrm>
            <a:off x="4433089" y="6401630"/>
            <a:ext cx="29290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dirty="0"/>
              <a:t>26</a:t>
            </a:r>
            <a:r>
              <a:rPr lang="en-US" altLang="ja-JP" i="1" baseline="30000" dirty="0"/>
              <a:t>th</a:t>
            </a:r>
            <a:r>
              <a:rPr lang="en-US" altLang="ja-JP" i="1" dirty="0"/>
              <a:t> October 2021, 01UTC</a:t>
            </a:r>
            <a:endParaRPr lang="ja-JP" altLang="en-US" dirty="0"/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3AE07F7A-857F-4281-801A-8D3D544FB0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164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1519"/>
    </mc:Choice>
    <mc:Fallback>
      <p:transition spd="slow" advTm="51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9DA798B-E550-4F63-9935-6BFF9415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Why satellite-based nowcasting product is necessary?</a:t>
            </a:r>
            <a:endParaRPr kumimoji="1" lang="ja-JP" altLang="en-US" sz="4000" dirty="0"/>
          </a:p>
        </p:txBody>
      </p:sp>
      <p:pic>
        <p:nvPicPr>
          <p:cNvPr id="7" name="コンテンツ プレースホルダー 6">
            <a:extLst>
              <a:ext uri="{FF2B5EF4-FFF2-40B4-BE49-F238E27FC236}">
                <a16:creationId xmlns:a16="http://schemas.microsoft.com/office/drawing/2014/main" id="{3B9134E8-DDCB-4D2D-A65D-6A03E71DF2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119878" y="1606160"/>
            <a:ext cx="7658910" cy="4829145"/>
          </a:xfr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697DAE58-3CB4-46EA-A76D-2A02DCBBDA44}"/>
              </a:ext>
            </a:extLst>
          </p:cNvPr>
          <p:cNvSpPr txBox="1"/>
          <p:nvPr/>
        </p:nvSpPr>
        <p:spPr>
          <a:xfrm>
            <a:off x="7936302" y="2191848"/>
            <a:ext cx="413205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Compared MTSAT-1R/2 with Himawari</a:t>
            </a:r>
            <a:r>
              <a:rPr lang="en-US" altLang="ja-JP" dirty="0"/>
              <a:t>-8/9 ...</a:t>
            </a:r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kumimoji="1" lang="en-US" altLang="ja-JP" dirty="0"/>
              <a:t>Spectral Band</a:t>
            </a:r>
          </a:p>
          <a:p>
            <a:pPr lvl="1"/>
            <a:r>
              <a:rPr lang="en-US" altLang="ja-JP" dirty="0"/>
              <a:t>5</a:t>
            </a:r>
            <a:r>
              <a:rPr lang="ja-JP" altLang="en-US" dirty="0"/>
              <a:t>→</a:t>
            </a:r>
            <a:r>
              <a:rPr lang="en-US" altLang="ja-JP" dirty="0"/>
              <a:t>16band</a:t>
            </a:r>
          </a:p>
          <a:p>
            <a:endParaRPr kumimoji="1" lang="en-US" altLang="ja-JP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ja-JP" dirty="0"/>
              <a:t>Observation frequency</a:t>
            </a:r>
          </a:p>
          <a:p>
            <a:pPr lvl="1"/>
            <a:r>
              <a:rPr lang="en-US" altLang="ja-JP" dirty="0"/>
              <a:t>Every 60 minutes </a:t>
            </a:r>
            <a:r>
              <a:rPr lang="ja-JP" altLang="en-US" dirty="0"/>
              <a:t>→　</a:t>
            </a:r>
            <a:r>
              <a:rPr lang="en-US" altLang="ja-JP" dirty="0"/>
              <a:t>every 10 minutes</a:t>
            </a:r>
            <a:endParaRPr kumimoji="1" lang="en-US" altLang="ja-JP" dirty="0"/>
          </a:p>
          <a:p>
            <a:endParaRPr lang="en-US" altLang="ja-JP" dirty="0"/>
          </a:p>
        </p:txBody>
      </p:sp>
      <p:sp>
        <p:nvSpPr>
          <p:cNvPr id="3" name="正方形/長方形 2"/>
          <p:cNvSpPr/>
          <p:nvPr/>
        </p:nvSpPr>
        <p:spPr>
          <a:xfrm>
            <a:off x="7936302" y="4749429"/>
            <a:ext cx="386463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ja-JP" dirty="0"/>
              <a:t>Forecasters must check more imagery more frequently.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D9B09D29-6390-45D6-A124-802AA924BD6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6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044"/>
    </mc:Choice>
    <mc:Fallback>
      <p:transition spd="slow" advTm="380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C4F6AF30-CE93-4AA0-9E20-60E233B15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1770" y="1451704"/>
            <a:ext cx="6041572" cy="4808258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2AA061C-3726-4248-83FA-617C617A829A}"/>
              </a:ext>
            </a:extLst>
          </p:cNvPr>
          <p:cNvSpPr txBox="1"/>
          <p:nvPr/>
        </p:nvSpPr>
        <p:spPr>
          <a:xfrm>
            <a:off x="6719977" y="1907177"/>
            <a:ext cx="52189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dirty="0"/>
              <a:t>Besides that, each bands represent various physical properties.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C2AA061C-3726-4248-83FA-617C617A829A}"/>
              </a:ext>
            </a:extLst>
          </p:cNvPr>
          <p:cNvSpPr txBox="1"/>
          <p:nvPr/>
        </p:nvSpPr>
        <p:spPr>
          <a:xfrm>
            <a:off x="6916332" y="3855658"/>
            <a:ext cx="490267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 u="sng" dirty="0">
                <a:solidFill>
                  <a:srgbClr val="FF0000"/>
                </a:solidFill>
              </a:rPr>
              <a:t>Simple and easy-to-understand product is necessary!</a:t>
            </a:r>
          </a:p>
        </p:txBody>
      </p:sp>
      <p:sp>
        <p:nvSpPr>
          <p:cNvPr id="9" name="タイトル 1">
            <a:extLst>
              <a:ext uri="{FF2B5EF4-FFF2-40B4-BE49-F238E27FC236}">
                <a16:creationId xmlns:a16="http://schemas.microsoft.com/office/drawing/2014/main" id="{39DA798B-E550-4F63-9935-6BFF94152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65125"/>
            <a:ext cx="12192000" cy="1325563"/>
          </a:xfrm>
        </p:spPr>
        <p:txBody>
          <a:bodyPr>
            <a:normAutofit/>
          </a:bodyPr>
          <a:lstStyle/>
          <a:p>
            <a:r>
              <a:rPr kumimoji="1" lang="en-US" altLang="ja-JP" sz="4000" dirty="0"/>
              <a:t>Why satellite-based nowcasting product is necessary?</a:t>
            </a:r>
            <a:endParaRPr kumimoji="1" lang="ja-JP" altLang="en-US" sz="4000" dirty="0"/>
          </a:p>
        </p:txBody>
      </p:sp>
      <p:sp>
        <p:nvSpPr>
          <p:cNvPr id="3" name="正方形/長方形 2"/>
          <p:cNvSpPr/>
          <p:nvPr/>
        </p:nvSpPr>
        <p:spPr>
          <a:xfrm>
            <a:off x="6543342" y="2891049"/>
            <a:ext cx="53311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49263" indent="-449263"/>
            <a:r>
              <a:rPr lang="ja-JP" altLang="en-US" dirty="0"/>
              <a:t>→　</a:t>
            </a:r>
            <a:r>
              <a:rPr lang="en-US" altLang="ja-JP" dirty="0"/>
              <a:t>Forecasters need to have expertise for satellite imagery to understand the meaning.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0DC7F4D5-8E52-45D5-96D3-D74877CB64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394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728"/>
    </mc:Choice>
    <mc:Fallback>
      <p:transition spd="slow" advTm="317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E2A48F9-369C-4D12-8206-3D978EF81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385" y="365125"/>
            <a:ext cx="12131615" cy="1325563"/>
          </a:xfrm>
        </p:spPr>
        <p:txBody>
          <a:bodyPr/>
          <a:lstStyle/>
          <a:p>
            <a:pPr algn="ctr"/>
            <a:r>
              <a:rPr lang="en-US" altLang="ja-JP" dirty="0"/>
              <a:t>Example of Satellite-based </a:t>
            </a:r>
            <a:r>
              <a:rPr lang="en-US" altLang="ja-JP" dirty="0" err="1"/>
              <a:t>Nowcasting</a:t>
            </a:r>
            <a:r>
              <a:rPr lang="en-US" altLang="ja-JP" dirty="0"/>
              <a:t> Product</a:t>
            </a:r>
            <a:br>
              <a:rPr lang="en-US" altLang="ja-JP" dirty="0"/>
            </a:br>
            <a:r>
              <a:rPr lang="ja-JP" altLang="en-US" sz="2800" dirty="0"/>
              <a:t>～</a:t>
            </a:r>
            <a:r>
              <a:rPr lang="en-US" altLang="ja-JP" sz="2800" dirty="0"/>
              <a:t>JMA is providing</a:t>
            </a:r>
            <a:r>
              <a:rPr lang="ja-JP" altLang="en-US" sz="2800" dirty="0"/>
              <a:t>～</a:t>
            </a:r>
            <a:endParaRPr kumimoji="1" lang="ja-JP" altLang="en-US" sz="2800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4E5A333E-D6F6-49EB-9BFF-51D32B4B1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5642" y="1536868"/>
            <a:ext cx="11030551" cy="5017936"/>
          </a:xfrm>
        </p:spPr>
        <p:txBody>
          <a:bodyPr/>
          <a:lstStyle/>
          <a:p>
            <a:r>
              <a:rPr kumimoji="1" lang="en-US" altLang="ja-JP" dirty="0"/>
              <a:t>Basic </a:t>
            </a:r>
            <a:r>
              <a:rPr kumimoji="1" lang="en-US" altLang="ja-JP" dirty="0" err="1"/>
              <a:t>nowcasting</a:t>
            </a:r>
            <a:r>
              <a:rPr kumimoji="1" lang="en-US" altLang="ja-JP" dirty="0"/>
              <a:t> product</a:t>
            </a:r>
          </a:p>
          <a:p>
            <a:pPr lvl="1"/>
            <a:r>
              <a:rPr lang="en-US" altLang="ja-JP" dirty="0"/>
              <a:t>RGB composite imagery</a:t>
            </a:r>
            <a:endParaRPr kumimoji="1" lang="en-US" altLang="ja-JP" dirty="0"/>
          </a:p>
          <a:p>
            <a:r>
              <a:rPr kumimoji="1" lang="en-US" altLang="ja-JP" dirty="0"/>
              <a:t>Advanced </a:t>
            </a:r>
            <a:r>
              <a:rPr kumimoji="1" lang="en-US" altLang="ja-JP" dirty="0" err="1"/>
              <a:t>nowcasting</a:t>
            </a:r>
            <a:r>
              <a:rPr kumimoji="1" lang="en-US" altLang="ja-JP" dirty="0"/>
              <a:t> product</a:t>
            </a:r>
          </a:p>
          <a:p>
            <a:pPr lvl="1"/>
            <a:r>
              <a:rPr kumimoji="1" lang="en-US" altLang="ja-JP" dirty="0"/>
              <a:t>Convective</a:t>
            </a:r>
            <a:r>
              <a:rPr kumimoji="1" lang="ja-JP" altLang="en-US" dirty="0"/>
              <a:t> </a:t>
            </a:r>
            <a:r>
              <a:rPr kumimoji="1" lang="en-US" altLang="ja-JP" dirty="0"/>
              <a:t>cloud information</a:t>
            </a:r>
          </a:p>
          <a:p>
            <a:pPr lvl="1"/>
            <a:r>
              <a:rPr lang="en-US" altLang="ja-JP" dirty="0"/>
              <a:t>Fog</a:t>
            </a:r>
          </a:p>
          <a:p>
            <a:pPr lvl="1"/>
            <a:r>
              <a:rPr lang="en-US" altLang="ja-JP" dirty="0"/>
              <a:t>Volcanic ash</a:t>
            </a:r>
          </a:p>
          <a:p>
            <a:pPr lvl="1"/>
            <a:r>
              <a:rPr lang="en-US" altLang="ja-JP" dirty="0"/>
              <a:t>Aerosol</a:t>
            </a:r>
          </a:p>
          <a:p>
            <a:pPr lvl="1"/>
            <a:r>
              <a:rPr lang="en-US" altLang="ja-JP" dirty="0"/>
              <a:t>Sea surface temperature</a:t>
            </a:r>
          </a:p>
          <a:p>
            <a:pPr lvl="1"/>
            <a:r>
              <a:rPr lang="en-US" altLang="ja-JP" dirty="0"/>
              <a:t>Heavy rainfall potential and high-resolution cloud analysis information (for RSMC </a:t>
            </a:r>
            <a:r>
              <a:rPr lang="en-US" altLang="ja-JP" dirty="0" err="1"/>
              <a:t>Nowcasting</a:t>
            </a:r>
            <a:r>
              <a:rPr lang="en-US" altLang="ja-JP" dirty="0"/>
              <a:t>)</a:t>
            </a:r>
          </a:p>
        </p:txBody>
      </p:sp>
      <p:pic>
        <p:nvPicPr>
          <p:cNvPr id="4" name="オーディオ 3">
            <a:hlinkClick r:id="" action="ppaction://media"/>
            <a:extLst>
              <a:ext uri="{FF2B5EF4-FFF2-40B4-BE49-F238E27FC236}">
                <a16:creationId xmlns:a16="http://schemas.microsoft.com/office/drawing/2014/main" id="{FAED8100-845E-44DC-A474-E02CF09E96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44877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60"/>
    </mc:Choice>
    <mc:Fallback>
      <p:transition spd="slow" advTm="456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>
          <a:xfrm>
            <a:off x="803695" y="207034"/>
            <a:ext cx="10515600" cy="828046"/>
          </a:xfrm>
        </p:spPr>
        <p:txBody>
          <a:bodyPr>
            <a:normAutofit/>
          </a:bodyPr>
          <a:lstStyle/>
          <a:p>
            <a:pPr algn="ctr"/>
            <a:r>
              <a:rPr lang="en-US" altLang="ja-JP" sz="4000" dirty="0">
                <a:latin typeface="+mn-ea"/>
                <a:ea typeface="+mn-ea"/>
                <a:cs typeface="Verdana" panose="020B0604030504040204" pitchFamily="34" charset="0"/>
              </a:rPr>
              <a:t>What’s RGB?</a:t>
            </a:r>
          </a:p>
        </p:txBody>
      </p:sp>
      <p:sp>
        <p:nvSpPr>
          <p:cNvPr id="2" name="コンテンツ プレースホルダー 1"/>
          <p:cNvSpPr>
            <a:spLocks noGrp="1"/>
          </p:cNvSpPr>
          <p:nvPr>
            <p:ph idx="1"/>
          </p:nvPr>
        </p:nvSpPr>
        <p:spPr>
          <a:xfrm>
            <a:off x="336430" y="1779431"/>
            <a:ext cx="5658686" cy="3862244"/>
          </a:xfrm>
        </p:spPr>
        <p:txBody>
          <a:bodyPr>
            <a:noAutofit/>
          </a:bodyPr>
          <a:lstStyle/>
          <a:p>
            <a:pPr>
              <a:spcBef>
                <a:spcPts val="1800"/>
              </a:spcBef>
            </a:pPr>
            <a:r>
              <a:rPr lang="en-US" altLang="ja-JP" dirty="0">
                <a:solidFill>
                  <a:srgbClr val="FF0000"/>
                </a:solidFill>
                <a:latin typeface="+mn-ea"/>
                <a:cs typeface="Verdana" panose="020B0604030504040204" pitchFamily="34" charset="0"/>
              </a:rPr>
              <a:t>Red (R)</a:t>
            </a:r>
            <a:r>
              <a:rPr lang="en-US" altLang="ja-JP" dirty="0">
                <a:latin typeface="+mn-ea"/>
                <a:cs typeface="Verdana" panose="020B0604030504040204" pitchFamily="34" charset="0"/>
              </a:rPr>
              <a:t>, </a:t>
            </a:r>
            <a:r>
              <a:rPr lang="en-US" altLang="ja-JP" dirty="0">
                <a:solidFill>
                  <a:srgbClr val="00B050"/>
                </a:solidFill>
                <a:latin typeface="+mn-ea"/>
                <a:cs typeface="Verdana" panose="020B0604030504040204" pitchFamily="34" charset="0"/>
              </a:rPr>
              <a:t>green (G)</a:t>
            </a:r>
            <a:r>
              <a:rPr lang="en-US" altLang="ja-JP" dirty="0">
                <a:latin typeface="+mn-ea"/>
                <a:cs typeface="Verdana" panose="020B0604030504040204" pitchFamily="34" charset="0"/>
              </a:rPr>
              <a:t> and </a:t>
            </a:r>
            <a:r>
              <a:rPr lang="en-US" altLang="ja-JP" dirty="0">
                <a:solidFill>
                  <a:srgbClr val="0000FF"/>
                </a:solidFill>
                <a:latin typeface="+mn-ea"/>
                <a:cs typeface="Verdana" panose="020B0604030504040204" pitchFamily="34" charset="0"/>
              </a:rPr>
              <a:t>blue (B)</a:t>
            </a:r>
            <a:r>
              <a:rPr lang="en-US" altLang="ja-JP" dirty="0">
                <a:latin typeface="+mn-ea"/>
                <a:cs typeface="Verdana" panose="020B0604030504040204" pitchFamily="34" charset="0"/>
              </a:rPr>
              <a:t>, which are the three primary colors of light, constitute color space expressing additive color composite </a:t>
            </a:r>
          </a:p>
          <a:p>
            <a:pPr>
              <a:spcBef>
                <a:spcPts val="1800"/>
              </a:spcBef>
            </a:pPr>
            <a:r>
              <a:rPr lang="en-US" altLang="ja-JP" dirty="0">
                <a:latin typeface="+mn-ea"/>
                <a:cs typeface="Verdana" panose="020B0604030504040204" pitchFamily="34" charset="0"/>
              </a:rPr>
              <a:t>RGB compositing is a technique to display a color using this property of the three primary colors of light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74522" y="1421767"/>
            <a:ext cx="41148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9" name="正方形/長方形 8"/>
          <p:cNvSpPr/>
          <p:nvPr/>
        </p:nvSpPr>
        <p:spPr>
          <a:xfrm>
            <a:off x="6346530" y="5558161"/>
            <a:ext cx="398680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ja-JP" sz="2000" dirty="0">
                <a:solidFill>
                  <a:prstClr val="black"/>
                </a:solidFill>
                <a:latin typeface="+mn-ea"/>
              </a:rPr>
              <a:t>three primary colors</a:t>
            </a:r>
            <a:r>
              <a:rPr lang="en-US" altLang="ja-JP" sz="2000" dirty="0">
                <a:solidFill>
                  <a:srgbClr val="FF0000"/>
                </a:solidFill>
                <a:latin typeface="+mn-ea"/>
              </a:rPr>
              <a:t> R</a:t>
            </a:r>
            <a:r>
              <a:rPr lang="en-US" altLang="ja-JP" sz="2000" dirty="0">
                <a:solidFill>
                  <a:srgbClr val="009900"/>
                </a:solidFill>
                <a:latin typeface="+mn-ea"/>
              </a:rPr>
              <a:t>G</a:t>
            </a:r>
            <a:r>
              <a:rPr lang="en-US" altLang="ja-JP" sz="2000" dirty="0">
                <a:solidFill>
                  <a:srgbClr val="0000FF"/>
                </a:solidFill>
                <a:latin typeface="+mn-ea"/>
              </a:rPr>
              <a:t>B</a:t>
            </a:r>
            <a:endParaRPr lang="ja-JP" altLang="en-US" sz="2000" dirty="0">
              <a:solidFill>
                <a:prstClr val="black"/>
              </a:solidFill>
              <a:latin typeface="+mn-ea"/>
            </a:endParaRPr>
          </a:p>
        </p:txBody>
      </p:sp>
      <p:pic>
        <p:nvPicPr>
          <p:cNvPr id="5" name="オーディオ 4">
            <a:hlinkClick r:id="" action="ppaction://media"/>
            <a:extLst>
              <a:ext uri="{FF2B5EF4-FFF2-40B4-BE49-F238E27FC236}">
                <a16:creationId xmlns:a16="http://schemas.microsoft.com/office/drawing/2014/main" id="{F60C3C0F-924D-4760-B91F-EB625FEDD5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208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36349"/>
    </mc:Choice>
    <mc:Fallback>
      <p:transition advTm="363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タイトル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altLang="ja-JP" sz="4000" dirty="0">
                <a:latin typeface="+mn-ea"/>
                <a:ea typeface="+mn-ea"/>
              </a:rPr>
              <a:t>RGB technique</a:t>
            </a: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749A8F-76AF-473E-ABD3-F5C54060D247}" type="slidenum">
              <a:rPr lang="ja-JP" altLang="en-US" smtClean="0">
                <a:solidFill>
                  <a:prstClr val="black">
                    <a:tint val="75000"/>
                  </a:prstClr>
                </a:solidFill>
              </a:rPr>
              <a:pPr/>
              <a:t>9</a:t>
            </a:fld>
            <a:endParaRPr lang="ja-JP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3" name="正方形/長方形 42"/>
          <p:cNvSpPr/>
          <p:nvPr/>
        </p:nvSpPr>
        <p:spPr>
          <a:xfrm>
            <a:off x="327804" y="1742740"/>
            <a:ext cx="11568021" cy="3975447"/>
          </a:xfrm>
          <a:prstGeom prst="rect">
            <a:avLst/>
          </a:prstGeom>
          <a:noFill/>
        </p:spPr>
        <p:txBody>
          <a:bodyPr wrap="square" lIns="36000" tIns="0" rIns="36000" bIns="0" anchor="ctr" anchorCtr="0">
            <a:spAutoFit/>
          </a:bodyPr>
          <a:lstStyle/>
          <a:p>
            <a:pPr marL="546100" lvl="1" indent="-457200">
              <a:lnSpc>
                <a:spcPts val="35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ja-JP" sz="3200" kern="0" dirty="0">
                <a:solidFill>
                  <a:prstClr val="black"/>
                </a:solidFill>
                <a:latin typeface="+mn-ea"/>
              </a:rPr>
              <a:t>Assign the three primary colors of </a:t>
            </a:r>
            <a:r>
              <a:rPr kumimoji="0" lang="en-US" altLang="ja-JP" sz="3200" kern="0" dirty="0">
                <a:solidFill>
                  <a:srgbClr val="FF0000"/>
                </a:solidFill>
                <a:latin typeface="+mn-ea"/>
              </a:rPr>
              <a:t>red</a:t>
            </a:r>
            <a:r>
              <a:rPr kumimoji="0" lang="en-US" altLang="ja-JP" sz="3200" kern="0" dirty="0">
                <a:solidFill>
                  <a:prstClr val="black"/>
                </a:solidFill>
                <a:latin typeface="+mn-ea"/>
              </a:rPr>
              <a:t>, </a:t>
            </a:r>
            <a:r>
              <a:rPr kumimoji="0" lang="en-US" altLang="ja-JP" sz="3200" kern="0" dirty="0">
                <a:solidFill>
                  <a:srgbClr val="00B050"/>
                </a:solidFill>
                <a:latin typeface="+mn-ea"/>
              </a:rPr>
              <a:t>green</a:t>
            </a:r>
            <a:r>
              <a:rPr kumimoji="0" lang="en-US" altLang="ja-JP" sz="3200" kern="0" dirty="0">
                <a:solidFill>
                  <a:prstClr val="black"/>
                </a:solidFill>
                <a:latin typeface="+mn-ea"/>
              </a:rPr>
              <a:t> and </a:t>
            </a:r>
            <a:r>
              <a:rPr kumimoji="0" lang="en-US" altLang="ja-JP" sz="3200" kern="0" dirty="0">
                <a:solidFill>
                  <a:srgbClr val="0000FF"/>
                </a:solidFill>
                <a:latin typeface="+mn-ea"/>
              </a:rPr>
              <a:t>blue</a:t>
            </a:r>
            <a:r>
              <a:rPr kumimoji="0" lang="en-US" altLang="ja-JP" sz="3200" kern="0" dirty="0">
                <a:solidFill>
                  <a:prstClr val="black"/>
                </a:solidFill>
                <a:latin typeface="+mn-ea"/>
              </a:rPr>
              <a:t> for multiple bands of satellite images and compose them</a:t>
            </a:r>
          </a:p>
          <a:p>
            <a:pPr marL="546100" lvl="1" indent="-457200">
              <a:lnSpc>
                <a:spcPts val="3500"/>
              </a:lnSpc>
              <a:spcBef>
                <a:spcPts val="18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ja-JP" sz="3200" kern="0" dirty="0">
                <a:solidFill>
                  <a:prstClr val="black"/>
                </a:solidFill>
                <a:latin typeface="+mn-ea"/>
              </a:rPr>
              <a:t>Since various information are derivable by one RGB composite imagery, it is very useful for monitoring by forecasters</a:t>
            </a:r>
          </a:p>
          <a:p>
            <a:pPr marL="546100" lvl="1" indent="-457200">
              <a:lnSpc>
                <a:spcPts val="3500"/>
              </a:lnSpc>
              <a:spcBef>
                <a:spcPts val="1200"/>
              </a:spcBef>
              <a:buFont typeface="Arial" panose="020B0604020202020204" pitchFamily="34" charset="0"/>
              <a:buChar char="•"/>
              <a:defRPr/>
            </a:pPr>
            <a:r>
              <a:rPr kumimoji="0" lang="en-US" altLang="ja-JP" sz="3200" kern="0" dirty="0">
                <a:solidFill>
                  <a:prstClr val="black"/>
                </a:solidFill>
                <a:latin typeface="+mn-ea"/>
              </a:rPr>
              <a:t>The European </a:t>
            </a:r>
            <a:r>
              <a:rPr kumimoji="0" lang="en-US" altLang="ja-JP" sz="3200" kern="0" dirty="0" err="1">
                <a:solidFill>
                  <a:prstClr val="black"/>
                </a:solidFill>
                <a:latin typeface="+mn-ea"/>
              </a:rPr>
              <a:t>Organisation</a:t>
            </a:r>
            <a:r>
              <a:rPr kumimoji="0" lang="en-US" altLang="ja-JP" sz="3200" kern="0" dirty="0">
                <a:solidFill>
                  <a:prstClr val="black"/>
                </a:solidFill>
                <a:latin typeface="+mn-ea"/>
              </a:rPr>
              <a:t> for the Exploitation of Meteorological Satellites has been developing the composites (EUMETSAT recipes)</a:t>
            </a:r>
          </a:p>
        </p:txBody>
      </p:sp>
      <p:pic>
        <p:nvPicPr>
          <p:cNvPr id="2" name="オーディオ 1">
            <a:hlinkClick r:id="" action="ppaction://media"/>
            <a:extLst>
              <a:ext uri="{FF2B5EF4-FFF2-40B4-BE49-F238E27FC236}">
                <a16:creationId xmlns:a16="http://schemas.microsoft.com/office/drawing/2014/main" id="{66F73562-E7F7-4F04-B448-A1A21C48EC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3440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 advTm="59244"/>
    </mc:Choice>
    <mc:Fallback>
      <p:transition advTm="592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1200</TotalTime>
  <Words>1632</Words>
  <Application>Microsoft Office PowerPoint</Application>
  <PresentationFormat>ワイド画面</PresentationFormat>
  <Paragraphs>215</Paragraphs>
  <Slides>17</Slides>
  <Notes>17</Notes>
  <HiddenSlides>0</HiddenSlides>
  <MMClips>17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17</vt:i4>
      </vt:variant>
    </vt:vector>
  </HeadingPairs>
  <TitlesOfParts>
    <vt:vector size="22" baseType="lpstr">
      <vt:lpstr>游ゴシック</vt:lpstr>
      <vt:lpstr>游ゴシック Light</vt:lpstr>
      <vt:lpstr>Arial</vt:lpstr>
      <vt:lpstr>Calibri</vt:lpstr>
      <vt:lpstr>Office テーマ</vt:lpstr>
      <vt:lpstr>～Session3 Nowcasting～  Overview of satellite-based nowcasting products</vt:lpstr>
      <vt:lpstr>Contents</vt:lpstr>
      <vt:lpstr>What is nowcasting products?</vt:lpstr>
      <vt:lpstr>Comparison of ground-based nowcasting product and satellite-based nowcasting product</vt:lpstr>
      <vt:lpstr>Why satellite-based nowcasting product is necessary?</vt:lpstr>
      <vt:lpstr>Why satellite-based nowcasting product is necessary?</vt:lpstr>
      <vt:lpstr>Example of Satellite-based Nowcasting Product ～JMA is providing～</vt:lpstr>
      <vt:lpstr>What’s RGB?</vt:lpstr>
      <vt:lpstr>RGB technique</vt:lpstr>
      <vt:lpstr>Example of RGB composite imagery</vt:lpstr>
      <vt:lpstr>RGBs from Himawari-8</vt:lpstr>
      <vt:lpstr>Advanced nowcasting product</vt:lpstr>
      <vt:lpstr>Advanced nowcasting product</vt:lpstr>
      <vt:lpstr>RSMC Tokyo for Nowcasting</vt:lpstr>
      <vt:lpstr>International coordination mechanism for satellite-based nowcasting products</vt:lpstr>
      <vt:lpstr>SCOPE-Nowcasting</vt:lpstr>
      <vt:lpstr>Thank you for your attention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～Session3 Nowcasting～  Overview of satellite-based　nowcasting products</dc:title>
  <dc:creator>大森 志郎</dc:creator>
  <cp:lastModifiedBy>気象庁 気象技術開発室</cp:lastModifiedBy>
  <cp:revision>29</cp:revision>
  <cp:lastPrinted>2021-10-26T09:18:34Z</cp:lastPrinted>
  <dcterms:created xsi:type="dcterms:W3CDTF">2021-10-24T08:52:01Z</dcterms:created>
  <dcterms:modified xsi:type="dcterms:W3CDTF">2021-10-26T10:35:45Z</dcterms:modified>
</cp:coreProperties>
</file>