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57" r:id="rId4"/>
    <p:sldId id="263" r:id="rId5"/>
    <p:sldId id="281" r:id="rId6"/>
    <p:sldId id="309" r:id="rId7"/>
    <p:sldId id="262" r:id="rId8"/>
    <p:sldId id="276" r:id="rId9"/>
    <p:sldId id="293" r:id="rId10"/>
    <p:sldId id="267" r:id="rId11"/>
    <p:sldId id="283" r:id="rId12"/>
    <p:sldId id="265" r:id="rId13"/>
    <p:sldId id="303" r:id="rId14"/>
    <p:sldId id="304" r:id="rId15"/>
    <p:sldId id="305" r:id="rId16"/>
    <p:sldId id="264" r:id="rId17"/>
    <p:sldId id="299" r:id="rId18"/>
    <p:sldId id="274" r:id="rId19"/>
    <p:sldId id="269" r:id="rId20"/>
    <p:sldId id="298" r:id="rId21"/>
    <p:sldId id="287" r:id="rId22"/>
    <p:sldId id="284" r:id="rId23"/>
    <p:sldId id="285" r:id="rId24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7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54;&#1050;&#1059;&#1052;&#1045;&#1053;&#1058;&#1067;\2020\&#1063;&#1091;&#1088;&#1089;&#1080;&#1085;\&#1054;&#1058;&#1063;&#1045;&#1058;%20&#1087;&#1086;%20&#1072;&#1074;&#1090;&#1086;&#1088;&#1089;&#1082;&#1080;&#1084;%20&#1088;&#1072;&#1089;&#1096;&#1080;&#1088;&#1077;&#1085;&#1085;&#1099;&#1081;\&#1082;&#1086;&#1088;&#1088;&#1077;&#1082;&#1090;&#1080;&#1088;&#1086;&#1074;&#1082;&#1072;_&#1088;&#1080;&#1089;&#1091;&#1085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54;&#1050;&#1059;&#1052;&#1045;&#1053;&#1058;&#1067;\2020\&#1063;&#1091;&#1088;&#1089;&#1080;&#1085;\&#1054;&#1058;&#1063;&#1045;&#1058;%20&#1087;&#1086;%20&#1072;&#1074;&#1090;&#1086;&#1088;&#1089;&#1082;&#1080;&#1084;%20&#1088;&#1072;&#1089;&#1096;&#1080;&#1088;&#1077;&#1085;&#1085;&#1099;&#1081;\&#1082;&#1086;&#1088;&#1088;&#1077;&#1082;&#1090;&#1080;&#1088;&#1086;&#1074;&#1082;&#1072;_&#1088;&#1080;&#1089;&#1091;&#1085;&#1082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872891454395486"/>
          <c:y val="6.1286786036119464E-2"/>
          <c:w val="0.70962283800397619"/>
          <c:h val="0.72601877546858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Лист2!$H$6</c:f>
              <c:strCache>
                <c:ptCount val="1"/>
                <c:pt idx="0">
                  <c:v>До коррекции</c:v>
                </c:pt>
              </c:strCache>
            </c:strRef>
          </c:tx>
          <c:spPr>
            <a:ln w="317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Лист2!$H$13:$H$18</c:f>
              <c:numCache>
                <c:formatCode>General</c:formatCode>
                <c:ptCount val="6"/>
                <c:pt idx="0">
                  <c:v>8.6770467758178693</c:v>
                </c:pt>
                <c:pt idx="1">
                  <c:v>7.4375710487365696</c:v>
                </c:pt>
                <c:pt idx="2">
                  <c:v>6.4025011062621999</c:v>
                </c:pt>
                <c:pt idx="3">
                  <c:v>3.2816023826599099</c:v>
                </c:pt>
                <c:pt idx="4">
                  <c:v>1.07529592514038</c:v>
                </c:pt>
                <c:pt idx="5">
                  <c:v>9.2995993793011197E-2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Лист2!$I$6</c:f>
              <c:strCache>
                <c:ptCount val="1"/>
                <c:pt idx="0">
                  <c:v>Данные реанализа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Лист2!$I$13:$I$18</c:f>
              <c:numCache>
                <c:formatCode>General</c:formatCode>
                <c:ptCount val="6"/>
                <c:pt idx="0">
                  <c:v>8.532</c:v>
                </c:pt>
                <c:pt idx="1">
                  <c:v>7.4039999999999999</c:v>
                </c:pt>
                <c:pt idx="2">
                  <c:v>5.8519999999999985</c:v>
                </c:pt>
                <c:pt idx="3">
                  <c:v>3.3449999999999998</c:v>
                </c:pt>
                <c:pt idx="4">
                  <c:v>0.71400000000000063</c:v>
                </c:pt>
                <c:pt idx="5">
                  <c:v>6.9000000000000034E-2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Лист2!$J$6</c:f>
              <c:strCache>
                <c:ptCount val="1"/>
                <c:pt idx="0">
                  <c:v>После коррекции</c:v>
                </c:pt>
              </c:strCache>
            </c:strRef>
          </c:tx>
          <c:spPr>
            <a:ln w="317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Лист2!$J$13:$J$18</c:f>
              <c:numCache>
                <c:formatCode>General</c:formatCode>
                <c:ptCount val="6"/>
                <c:pt idx="0">
                  <c:v>8.6045233879089338</c:v>
                </c:pt>
                <c:pt idx="1">
                  <c:v>7.4207855243682745</c:v>
                </c:pt>
                <c:pt idx="2">
                  <c:v>6.1272505531310806</c:v>
                </c:pt>
                <c:pt idx="3">
                  <c:v>3.313301191329955</c:v>
                </c:pt>
                <c:pt idx="4">
                  <c:v>0.81464796257019412</c:v>
                </c:pt>
                <c:pt idx="5">
                  <c:v>7.199799689650567E-2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824704"/>
        <c:axId val="405825096"/>
      </c:scatterChart>
      <c:valAx>
        <c:axId val="405824704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Specific </a:t>
                </a:r>
                <a:r>
                  <a:rPr lang="en-US" smtClean="0"/>
                  <a:t>moisture content</a:t>
                </a:r>
                <a:r>
                  <a:rPr lang="ru-RU" smtClean="0"/>
                  <a:t>, </a:t>
                </a:r>
                <a:r>
                  <a:rPr lang="en-US" dirty="0" smtClean="0"/>
                  <a:t>g</a:t>
                </a:r>
                <a:r>
                  <a:rPr lang="ru-RU" dirty="0" smtClean="0"/>
                  <a:t>/</a:t>
                </a:r>
                <a:r>
                  <a:rPr lang="en-US" dirty="0" smtClean="0"/>
                  <a:t>kg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25713879202818607"/>
              <c:y val="0.8918518956488058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5825096"/>
        <c:crosses val="autoZero"/>
        <c:crossBetween val="midCat"/>
      </c:valAx>
      <c:valAx>
        <c:axId val="405825096"/>
        <c:scaling>
          <c:orientation val="maxMin"/>
          <c:max val="10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Mandatory level</a:t>
                </a:r>
                <a:r>
                  <a:rPr lang="ru-RU" sz="1800" b="1" i="0" baseline="0" dirty="0" smtClean="0">
                    <a:effectLst/>
                  </a:rPr>
                  <a:t>, </a:t>
                </a:r>
                <a:r>
                  <a:rPr lang="en-US" sz="1800" b="1" i="0" baseline="0" dirty="0" smtClean="0">
                    <a:effectLst/>
                  </a:rPr>
                  <a:t>hPa</a:t>
                </a:r>
                <a:endParaRPr lang="ru-RU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4.991592255423781E-2"/>
              <c:y val="0.1890428161403391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5824704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57510561381062"/>
          <c:y val="3.1891838357592989E-2"/>
          <c:w val="0.719013540988929"/>
          <c:h val="0.741208586636514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Лист2!$H$6</c:f>
              <c:strCache>
                <c:ptCount val="1"/>
                <c:pt idx="0">
                  <c:v>До коррекции</c:v>
                </c:pt>
              </c:strCache>
            </c:strRef>
          </c:tx>
          <c:spPr>
            <a:ln w="317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Лист2!$H$7:$H$12</c:f>
              <c:numCache>
                <c:formatCode>General</c:formatCode>
                <c:ptCount val="6"/>
                <c:pt idx="0">
                  <c:v>15.25048828125</c:v>
                </c:pt>
                <c:pt idx="1">
                  <c:v>14.3898620605468</c:v>
                </c:pt>
                <c:pt idx="2">
                  <c:v>10.186706542968734</c:v>
                </c:pt>
                <c:pt idx="3">
                  <c:v>0.61541748046875</c:v>
                </c:pt>
                <c:pt idx="4">
                  <c:v>-15.045806884765634</c:v>
                </c:pt>
                <c:pt idx="5">
                  <c:v>-41.845245361328097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Лист2!$I$6</c:f>
              <c:strCache>
                <c:ptCount val="1"/>
                <c:pt idx="0">
                  <c:v>Данные реанализа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Лист2!$I$7:$I$12</c:f>
              <c:numCache>
                <c:formatCode>General</c:formatCode>
                <c:ptCount val="6"/>
                <c:pt idx="0">
                  <c:v>15.008905012998</c:v>
                </c:pt>
                <c:pt idx="1">
                  <c:v>9.3269703788198992</c:v>
                </c:pt>
                <c:pt idx="2">
                  <c:v>7.7064131906453381</c:v>
                </c:pt>
                <c:pt idx="3">
                  <c:v>-15.413024002924304</c:v>
                </c:pt>
                <c:pt idx="4">
                  <c:v>-18.02603099977182</c:v>
                </c:pt>
                <c:pt idx="5">
                  <c:v>-42.492457813663798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Лист2!$J$6</c:f>
              <c:strCache>
                <c:ptCount val="1"/>
                <c:pt idx="0">
                  <c:v>После коррекции</c:v>
                </c:pt>
              </c:strCache>
            </c:strRef>
          </c:tx>
          <c:spPr>
            <a:ln w="317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Лист2!$J$7:$J$12</c:f>
              <c:numCache>
                <c:formatCode>General</c:formatCode>
                <c:ptCount val="6"/>
                <c:pt idx="0">
                  <c:v>15.129696647124026</c:v>
                </c:pt>
                <c:pt idx="1">
                  <c:v>10.858416219683381</c:v>
                </c:pt>
                <c:pt idx="2">
                  <c:v>8.3465598668070484</c:v>
                </c:pt>
                <c:pt idx="3">
                  <c:v>-13.3988032612277</c:v>
                </c:pt>
                <c:pt idx="4">
                  <c:v>-17.009887942496835</c:v>
                </c:pt>
                <c:pt idx="5">
                  <c:v>-42.168851587495951</c:v>
                </c:pt>
              </c:numCache>
            </c:numRef>
          </c:xVal>
          <c:yVal>
            <c:numRef>
              <c:f>Лист2!$G$7:$G$12</c:f>
              <c:numCache>
                <c:formatCode>General</c:formatCode>
                <c:ptCount val="6"/>
                <c:pt idx="0">
                  <c:v>1000</c:v>
                </c:pt>
                <c:pt idx="1">
                  <c:v>900</c:v>
                </c:pt>
                <c:pt idx="2">
                  <c:v>850</c:v>
                </c:pt>
                <c:pt idx="3">
                  <c:v>700</c:v>
                </c:pt>
                <c:pt idx="4">
                  <c:v>500</c:v>
                </c:pt>
                <c:pt idx="5">
                  <c:v>300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962384"/>
        <c:axId val="409963952"/>
      </c:scatterChart>
      <c:valAx>
        <c:axId val="40996238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mtClean="0"/>
                  <a:t>Temperature</a:t>
                </a:r>
                <a:r>
                  <a:rPr lang="ru-RU" smtClean="0"/>
                  <a:t>, </a:t>
                </a:r>
                <a:r>
                  <a:rPr lang="ru-RU" dirty="0"/>
                  <a:t>˚С</a:t>
                </a:r>
              </a:p>
            </c:rich>
          </c:tx>
          <c:layout>
            <c:manualLayout>
              <c:xMode val="edge"/>
              <c:yMode val="edge"/>
              <c:x val="0.39954588379069006"/>
              <c:y val="0.885411709461821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63952"/>
        <c:crosses val="autoZero"/>
        <c:crossBetween val="midCat"/>
      </c:valAx>
      <c:valAx>
        <c:axId val="409963952"/>
        <c:scaling>
          <c:orientation val="maxMin"/>
          <c:max val="10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 lang="ru-RU" sz="1800" b="1" i="0" u="none" strike="noStrike" kern="1200" baseline="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800" b="1" i="0" u="none" strike="noStrike" kern="1200" baseline="0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Mandatory level</a:t>
                </a:r>
                <a:r>
                  <a:rPr lang="ru-RU" sz="1800" b="1" i="0" u="none" strike="noStrike" kern="1200" baseline="0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800" b="1" i="0" u="none" strike="noStrike" kern="1200" baseline="0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hPa</a:t>
                </a:r>
                <a:endParaRPr lang="ru-RU" sz="1800" b="1" i="0" u="none" strike="noStrike" kern="1200" baseline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4.2091605239304573E-2"/>
              <c:y val="0.1663000953981353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62384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PowerPoint]Лист3'!$J$10</c:f>
              <c:strCache>
                <c:ptCount val="1"/>
                <c:pt idx="0">
                  <c:v>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PowerPoint]Лист3'!$I$11:$I$12</c:f>
              <c:strCache>
                <c:ptCount val="2"/>
                <c:pt idx="0">
                  <c:v>Binary Models</c:v>
                </c:pt>
                <c:pt idx="1">
                  <c:v>Total technology's precision</c:v>
                </c:pt>
              </c:strCache>
            </c:strRef>
          </c:cat>
          <c:val>
            <c:numRef>
              <c:f>'[Диаграмма в Microsoft PowerPoint]Лист3'!$J$11:$J$12</c:f>
              <c:numCache>
                <c:formatCode>General</c:formatCode>
                <c:ptCount val="2"/>
                <c:pt idx="0">
                  <c:v>72.099999999999994</c:v>
                </c:pt>
                <c:pt idx="1">
                  <c:v>82.11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PowerPoint]Лист3'!$K$10</c:f>
              <c:strCache>
                <c:ptCount val="1"/>
                <c:pt idx="0">
                  <c:v>Test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PowerPoint]Лист3'!$I$11:$I$12</c:f>
              <c:strCache>
                <c:ptCount val="2"/>
                <c:pt idx="0">
                  <c:v>Binary Models</c:v>
                </c:pt>
                <c:pt idx="1">
                  <c:v>Total technology's precision</c:v>
                </c:pt>
              </c:strCache>
            </c:strRef>
          </c:cat>
          <c:val>
            <c:numRef>
              <c:f>'[Диаграмма в Microsoft PowerPoint]Лист3'!$K$11:$K$12</c:f>
              <c:numCache>
                <c:formatCode>General</c:formatCode>
                <c:ptCount val="2"/>
                <c:pt idx="0">
                  <c:v>72.3</c:v>
                </c:pt>
                <c:pt idx="1">
                  <c:v>81.8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9958464"/>
        <c:axId val="409962776"/>
      </c:barChart>
      <c:catAx>
        <c:axId val="40995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62776"/>
        <c:crosses val="autoZero"/>
        <c:auto val="1"/>
        <c:lblAlgn val="ctr"/>
        <c:lblOffset val="100"/>
        <c:noMultiLvlLbl val="0"/>
      </c:catAx>
      <c:valAx>
        <c:axId val="409962776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/>
                  <a:t>PRECISION</a:t>
                </a:r>
                <a:r>
                  <a:rPr lang="ru-RU" b="0" dirty="0"/>
                  <a:t>, 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58464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PowerPoint]Лист3'!$J$10</c:f>
              <c:strCache>
                <c:ptCount val="1"/>
                <c:pt idx="0">
                  <c:v>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PowerPoint]Лист3'!$I$11:$I$12</c:f>
              <c:strCache>
                <c:ptCount val="2"/>
                <c:pt idx="0">
                  <c:v>Binary models</c:v>
                </c:pt>
                <c:pt idx="1">
                  <c:v>Total technology's precision</c:v>
                </c:pt>
              </c:strCache>
            </c:strRef>
          </c:cat>
          <c:val>
            <c:numRef>
              <c:f>'[Диаграмма в Microsoft PowerPoint]Лист3'!$J$11:$J$12</c:f>
              <c:numCache>
                <c:formatCode>General</c:formatCode>
                <c:ptCount val="2"/>
                <c:pt idx="0">
                  <c:v>72.099999999999994</c:v>
                </c:pt>
                <c:pt idx="1">
                  <c:v>82.11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PowerPoint]Лист3'!$K$10</c:f>
              <c:strCache>
                <c:ptCount val="1"/>
                <c:pt idx="0">
                  <c:v>Test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PowerPoint]Лист3'!$I$11:$I$12</c:f>
              <c:strCache>
                <c:ptCount val="2"/>
                <c:pt idx="0">
                  <c:v>Binary models</c:v>
                </c:pt>
                <c:pt idx="1">
                  <c:v>Total technology's precision</c:v>
                </c:pt>
              </c:strCache>
            </c:strRef>
          </c:cat>
          <c:val>
            <c:numRef>
              <c:f>'[Диаграмма в Microsoft PowerPoint]Лист3'!$K$11:$K$12</c:f>
              <c:numCache>
                <c:formatCode>General</c:formatCode>
                <c:ptCount val="2"/>
                <c:pt idx="0">
                  <c:v>72.3</c:v>
                </c:pt>
                <c:pt idx="1">
                  <c:v>81.8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PowerPoint]Лист3'!$L$10</c:f>
              <c:strCache>
                <c:ptCount val="1"/>
                <c:pt idx="0">
                  <c:v>MIRS validation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PowerPoint]Лист3'!$I$11:$I$12</c:f>
              <c:strCache>
                <c:ptCount val="2"/>
                <c:pt idx="0">
                  <c:v>Binary models</c:v>
                </c:pt>
                <c:pt idx="1">
                  <c:v>Total technology's precision</c:v>
                </c:pt>
              </c:strCache>
            </c:strRef>
          </c:cat>
          <c:val>
            <c:numRef>
              <c:f>'[Диаграмма в Microsoft PowerPoint]Лист3'!$L$11:$L$12</c:f>
              <c:numCache>
                <c:formatCode>General</c:formatCode>
                <c:ptCount val="2"/>
                <c:pt idx="0">
                  <c:v>67.2</c:v>
                </c:pt>
                <c:pt idx="1">
                  <c:v>79.8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9965520"/>
        <c:axId val="409965912"/>
      </c:barChart>
      <c:catAx>
        <c:axId val="40996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65912"/>
        <c:crosses val="autoZero"/>
        <c:auto val="1"/>
        <c:lblAlgn val="ctr"/>
        <c:lblOffset val="100"/>
        <c:noMultiLvlLbl val="0"/>
      </c:catAx>
      <c:valAx>
        <c:axId val="40996591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/>
                  <a:t>PRECISION</a:t>
                </a:r>
                <a:r>
                  <a:rPr lang="ru-RU" b="0" dirty="0"/>
                  <a:t>, 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09965520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7DA5C-3ACE-44DF-9E35-E0402D4F504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203E6-2369-435A-AC7C-21DDD79E0D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67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03E6-2369-435A-AC7C-21DDD79E0D4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8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17701" y="3477797"/>
            <a:ext cx="14652596" cy="120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3313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3313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3313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3313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9527" y="2890946"/>
            <a:ext cx="14728944" cy="276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3313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1490" y="3055366"/>
            <a:ext cx="14665018" cy="2107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3313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39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8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https://cdn.pixabay.com/photo/2013/07/12/13/55/letter-147563_960_720.png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2.png"/><Relationship Id="rId5" Type="http://schemas.openxmlformats.org/officeDocument/2006/relationships/image" Target="https://cdn.icon-icons.com/icons2/38/PNG/512/home_house_4912.png" TargetMode="External"/><Relationship Id="rId4" Type="http://schemas.openxmlformats.org/officeDocument/2006/relationships/image" Target="../media/image61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4.m4a"/><Relationship Id="rId16" Type="http://schemas.openxmlformats.org/officeDocument/2006/relationships/image" Target="../media/image20.png"/><Relationship Id="rId20" Type="http://schemas.openxmlformats.org/officeDocument/2006/relationships/image" Target="../media/image23.gif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33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917190" cy="10287000"/>
            </a:xfrm>
            <a:custGeom>
              <a:avLst/>
              <a:gdLst/>
              <a:ahLst/>
              <a:cxnLst/>
              <a:rect l="l" t="t" r="r" b="b"/>
              <a:pathLst>
                <a:path w="2917190" h="10287000">
                  <a:moveTo>
                    <a:pt x="0" y="10286999"/>
                  </a:moveTo>
                  <a:lnTo>
                    <a:pt x="0" y="0"/>
                  </a:lnTo>
                  <a:lnTo>
                    <a:pt x="2916803" y="0"/>
                  </a:lnTo>
                  <a:lnTo>
                    <a:pt x="2916803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9153" y="3771901"/>
            <a:ext cx="1538883" cy="549964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00"/>
              </a:lnSpc>
            </a:pPr>
            <a:r>
              <a:rPr lang="en-US" sz="36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RESEARCH TOMSK STATE UNIVERSITY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79527" y="2890946"/>
            <a:ext cx="14728944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1735">
              <a:lnSpc>
                <a:spcPct val="100000"/>
              </a:lnSpc>
              <a:spcBef>
                <a:spcPts val="100"/>
              </a:spcBef>
            </a:pPr>
            <a:r>
              <a:rPr lang="en-US" sz="4800" spc="1070" dirty="0" smtClean="0">
                <a:solidFill>
                  <a:srgbClr val="FFFFFF"/>
                </a:solidFill>
              </a:rPr>
              <a:t>LIGHTNING DETECTION BASED ON MICROWAVE SENSING USING MACHINE LEARNING ALGORITHMS</a:t>
            </a:r>
            <a:endParaRPr sz="6600" spc="1070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7590" y="6717936"/>
            <a:ext cx="7920610" cy="24160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</a:t>
            </a:r>
            <a:r>
              <a:rPr lang="en-US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Olga Nechepurenko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Co-authors: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Irina Kuzhevskaia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Vladislav Chursin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Marina Volkova</a:t>
            </a:r>
          </a:p>
        </p:txBody>
      </p:sp>
      <p:sp>
        <p:nvSpPr>
          <p:cNvPr id="8" name="object 8"/>
          <p:cNvSpPr/>
          <p:nvPr/>
        </p:nvSpPr>
        <p:spPr>
          <a:xfrm>
            <a:off x="4231382" y="6176248"/>
            <a:ext cx="12620625" cy="57150"/>
          </a:xfrm>
          <a:custGeom>
            <a:avLst/>
            <a:gdLst/>
            <a:ahLst/>
            <a:cxnLst/>
            <a:rect l="l" t="t" r="r" b="b"/>
            <a:pathLst>
              <a:path w="12620625" h="57150">
                <a:moveTo>
                  <a:pt x="12620623" y="57149"/>
                </a:moveTo>
                <a:lnTo>
                  <a:pt x="0" y="57149"/>
                </a:lnTo>
                <a:lnTo>
                  <a:pt x="0" y="0"/>
                </a:lnTo>
                <a:lnTo>
                  <a:pt x="12620623" y="0"/>
                </a:lnTo>
                <a:lnTo>
                  <a:pt x="12620623" y="57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Монохромны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10395" r="56250" b="10605"/>
          <a:stretch/>
        </p:blipFill>
        <p:spPr bwMode="auto">
          <a:xfrm>
            <a:off x="620395" y="438411"/>
            <a:ext cx="1676400" cy="1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353" y="937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3"/>
    </mc:Choice>
    <mc:Fallback>
      <p:transition spd="slow" advTm="2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10"/>
        <p14:stopEvt time="21604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71498" y="0"/>
            <a:ext cx="4816502" cy="10287000"/>
          </a:xfrm>
          <a:custGeom>
            <a:avLst/>
            <a:gdLst/>
            <a:ahLst/>
            <a:cxnLst/>
            <a:rect l="l" t="t" r="r" b="b"/>
            <a:pathLst>
              <a:path w="8961119" h="10287000">
                <a:moveTo>
                  <a:pt x="0" y="10286999"/>
                </a:moveTo>
                <a:lnTo>
                  <a:pt x="8960750" y="10286999"/>
                </a:lnTo>
                <a:lnTo>
                  <a:pt x="896075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/>
        </p:nvSpPr>
        <p:spPr>
          <a:xfrm>
            <a:off x="996060" y="2933699"/>
            <a:ext cx="10814940" cy="1752601"/>
          </a:xfrm>
          <a:custGeom>
            <a:avLst/>
            <a:gdLst/>
            <a:ahLst/>
            <a:cxnLst/>
            <a:rect l="l" t="t" r="r" b="b"/>
            <a:pathLst>
              <a:path w="8961119" h="10287000">
                <a:moveTo>
                  <a:pt x="0" y="10286999"/>
                </a:moveTo>
                <a:lnTo>
                  <a:pt x="8960750" y="10286999"/>
                </a:lnTo>
                <a:lnTo>
                  <a:pt x="896075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0140" y="800100"/>
            <a:ext cx="10830860" cy="14439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n-US" sz="4400" spc="195" dirty="0" smtClean="0"/>
              <a:t>S4 Estimation </a:t>
            </a:r>
            <a:r>
              <a:rPr lang="en-US" sz="4400" spc="195" dirty="0"/>
              <a:t>of the potential and probable zones for weather event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12760" y="3291467"/>
            <a:ext cx="1024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235" dirty="0" smtClean="0">
                <a:solidFill>
                  <a:schemeClr val="bg1"/>
                </a:solidFill>
                <a:latin typeface="Tahoma"/>
                <a:cs typeface="Tahoma"/>
              </a:rPr>
              <a:t>Calculations are </a:t>
            </a:r>
            <a:r>
              <a:rPr lang="en-US" sz="3200" b="1" spc="235" dirty="0">
                <a:solidFill>
                  <a:schemeClr val="bg1"/>
                </a:solidFill>
                <a:latin typeface="Tahoma"/>
                <a:cs typeface="Tahoma"/>
              </a:rPr>
              <a:t>performed using machine learning and neural network </a:t>
            </a:r>
            <a:r>
              <a:rPr lang="en-US" sz="3200" b="1" spc="235" dirty="0" smtClean="0">
                <a:solidFill>
                  <a:schemeClr val="bg1"/>
                </a:solidFill>
                <a:latin typeface="Tahoma"/>
                <a:cs typeface="Tahoma"/>
              </a:rPr>
              <a:t>technology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980139" y="4991100"/>
            <a:ext cx="11973861" cy="43314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lang="en-US" sz="3200" b="1" spc="235" dirty="0" smtClean="0">
                <a:solidFill>
                  <a:srgbClr val="03313C"/>
                </a:solidFill>
                <a:latin typeface="Tahoma"/>
                <a:cs typeface="Tahoma"/>
              </a:rPr>
              <a:t>Input:</a:t>
            </a:r>
          </a:p>
          <a:p>
            <a:pPr marL="12700" marR="5080">
              <a:lnSpc>
                <a:spcPct val="107600"/>
              </a:lnSpc>
              <a:spcBef>
                <a:spcPts val="100"/>
              </a:spcBef>
            </a:pPr>
            <a:endParaRPr lang="en-US" sz="3200" b="1" spc="235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temperature and specific moisture content vertical profiles (corrected);</a:t>
            </a:r>
          </a:p>
          <a:p>
            <a:pPr marL="527050" marR="5080" indent="-51435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vertical profiles of dew point temperature, relative humidity, and dew point depression (calculated);</a:t>
            </a: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VT, CT, TT and K-index values;</a:t>
            </a: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cloud base height (CBH) of convective cloudiness.</a:t>
            </a:r>
            <a:endParaRPr lang="en-US" sz="3200" spc="235" dirty="0">
              <a:solidFill>
                <a:srgbClr val="03313C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71498" y="0"/>
            <a:ext cx="4816502" cy="10287000"/>
          </a:xfrm>
          <a:custGeom>
            <a:avLst/>
            <a:gdLst/>
            <a:ahLst/>
            <a:cxnLst/>
            <a:rect l="l" t="t" r="r" b="b"/>
            <a:pathLst>
              <a:path w="8961119" h="10287000">
                <a:moveTo>
                  <a:pt x="0" y="10286999"/>
                </a:moveTo>
                <a:lnTo>
                  <a:pt x="8960750" y="10286999"/>
                </a:lnTo>
                <a:lnTo>
                  <a:pt x="896075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Овал 30"/>
          <p:cNvSpPr/>
          <p:nvPr/>
        </p:nvSpPr>
        <p:spPr>
          <a:xfrm>
            <a:off x="12884598" y="1485900"/>
            <a:ext cx="1080396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2909037" y="3041048"/>
            <a:ext cx="1080396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2884598" y="5620191"/>
            <a:ext cx="1080396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2"/>
          <p:cNvSpPr/>
          <p:nvPr/>
        </p:nvSpPr>
        <p:spPr>
          <a:xfrm>
            <a:off x="996060" y="2933699"/>
            <a:ext cx="10814940" cy="1752601"/>
          </a:xfrm>
          <a:custGeom>
            <a:avLst/>
            <a:gdLst/>
            <a:ahLst/>
            <a:cxnLst/>
            <a:rect l="l" t="t" r="r" b="b"/>
            <a:pathLst>
              <a:path w="8961119" h="10287000">
                <a:moveTo>
                  <a:pt x="0" y="10286999"/>
                </a:moveTo>
                <a:lnTo>
                  <a:pt x="8960750" y="10286999"/>
                </a:lnTo>
                <a:lnTo>
                  <a:pt x="896075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0139" y="4991100"/>
            <a:ext cx="11973861" cy="43314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lang="en-US" sz="3200" b="1" spc="235" dirty="0" smtClean="0">
                <a:solidFill>
                  <a:srgbClr val="03313C"/>
                </a:solidFill>
                <a:latin typeface="Tahoma"/>
                <a:cs typeface="Tahoma"/>
              </a:rPr>
              <a:t>Input:</a:t>
            </a:r>
          </a:p>
          <a:p>
            <a:pPr marL="12700" marR="5080">
              <a:lnSpc>
                <a:spcPct val="107600"/>
              </a:lnSpc>
              <a:spcBef>
                <a:spcPts val="100"/>
              </a:spcBef>
            </a:pPr>
            <a:endParaRPr lang="en-US" sz="3200" b="1" spc="235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temperature and specific moisture content vertical profiles (corrected);</a:t>
            </a:r>
          </a:p>
          <a:p>
            <a:pPr marL="527050" marR="5080" indent="-51435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vertical profiles of dew point temperature, relative humidity, and dew point depression (calculated);</a:t>
            </a: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VT, CT, TT and K-index values;</a:t>
            </a:r>
          </a:p>
          <a:p>
            <a:pPr marL="469900" marR="5080" indent="-457200">
              <a:lnSpc>
                <a:spcPct val="1076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n-US" sz="3200" spc="235" dirty="0" smtClean="0">
                <a:solidFill>
                  <a:srgbClr val="03313C"/>
                </a:solidFill>
                <a:latin typeface="Tahoma"/>
                <a:cs typeface="Tahoma"/>
              </a:rPr>
              <a:t>cloud base height (CBH) of convective cloudiness.</a:t>
            </a:r>
            <a:endParaRPr lang="en-US" sz="3200" spc="235" dirty="0">
              <a:solidFill>
                <a:srgbClr val="03313C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0140" y="800100"/>
            <a:ext cx="10830860" cy="14439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n-US" sz="4400" spc="195" dirty="0" smtClean="0"/>
              <a:t>S4 Estimation </a:t>
            </a:r>
            <a:r>
              <a:rPr lang="en-US" sz="4400" spc="195" dirty="0"/>
              <a:t>of the potential and probable zones for weather event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290755" y="1727989"/>
            <a:ext cx="2895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Thunderstorm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Thunderstorm Icons - Download Free Vector Icons | Noun Proj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120" y="1653644"/>
            <a:ext cx="594256" cy="5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12760" y="3291467"/>
            <a:ext cx="1024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235" dirty="0" smtClean="0">
                <a:solidFill>
                  <a:schemeClr val="bg1"/>
                </a:solidFill>
                <a:latin typeface="Tahoma"/>
                <a:cs typeface="Tahoma"/>
              </a:rPr>
              <a:t>Calculations are </a:t>
            </a:r>
            <a:r>
              <a:rPr lang="en-US" sz="3200" b="1" spc="235" dirty="0">
                <a:solidFill>
                  <a:schemeClr val="bg1"/>
                </a:solidFill>
                <a:latin typeface="Tahoma"/>
                <a:cs typeface="Tahoma"/>
              </a:rPr>
              <a:t>performed using machine learning and neural network </a:t>
            </a:r>
            <a:r>
              <a:rPr lang="en-US" sz="3200" b="1" spc="235" dirty="0" smtClean="0">
                <a:solidFill>
                  <a:schemeClr val="bg1"/>
                </a:solidFill>
                <a:latin typeface="Tahoma"/>
                <a:cs typeface="Tahoma"/>
              </a:rPr>
              <a:t>technology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 descr="Дождь черное облако с падающими каплями дождя – Бесплатные иконки: Пого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584" y="3238500"/>
            <a:ext cx="636792" cy="6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8"/>
          <p:cNvSpPr txBox="1"/>
          <p:nvPr/>
        </p:nvSpPr>
        <p:spPr>
          <a:xfrm>
            <a:off x="14249399" y="3152879"/>
            <a:ext cx="3810001" cy="16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Drizzle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 shower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 / moderate / severe 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14290755" y="5620191"/>
            <a:ext cx="3177988" cy="3105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grains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Sleet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shower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 </a:t>
            </a:r>
            <a:r>
              <a:rPr lang="en-US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</a:t>
            </a: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shower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pellets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Ice pellets</a:t>
            </a:r>
            <a:endParaRPr sz="2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931300" y="8801100"/>
            <a:ext cx="1080396" cy="99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49400" y="9074863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en-US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phenomena</a:t>
            </a:r>
            <a:endParaRPr lang="ru-RU" sz="2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5" name="Picture 11" descr="Archivo:Forbidden sign.png - Wikipedia, la enciclopedia libre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493" y="8966189"/>
            <a:ext cx="660422" cy="6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Snow Cloud Vector SVG Icon (2) - PNG Repo Free PNG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5753100"/>
            <a:ext cx="656480" cy="6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249400" y="571500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pixel:</a:t>
            </a:r>
            <a:endParaRPr lang="ru-RU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382" y="896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53"/>
    </mc:Choice>
    <mc:Fallback>
      <p:transition spd="slow" advTm="8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82119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6803" y="5"/>
            <a:ext cx="15371444" cy="10287000"/>
          </a:xfrm>
          <a:custGeom>
            <a:avLst/>
            <a:gdLst/>
            <a:ahLst/>
            <a:cxnLst/>
            <a:rect l="l" t="t" r="r" b="b"/>
            <a:pathLst>
              <a:path w="15371444" h="10287000">
                <a:moveTo>
                  <a:pt x="0" y="10286999"/>
                </a:moveTo>
                <a:lnTo>
                  <a:pt x="15371194" y="10286999"/>
                </a:lnTo>
                <a:lnTo>
                  <a:pt x="153711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6"/>
            <a:ext cx="2917190" cy="10287000"/>
          </a:xfrm>
          <a:custGeom>
            <a:avLst/>
            <a:gdLst/>
            <a:ahLst/>
            <a:cxnLst/>
            <a:rect l="l" t="t" r="r" b="b"/>
            <a:pathLst>
              <a:path w="2917190" h="10287000">
                <a:moveTo>
                  <a:pt x="0" y="10286993"/>
                </a:moveTo>
                <a:lnTo>
                  <a:pt x="0" y="0"/>
                </a:lnTo>
                <a:lnTo>
                  <a:pt x="2916803" y="0"/>
                </a:lnTo>
                <a:lnTo>
                  <a:pt x="2916803" y="10286993"/>
                </a:lnTo>
                <a:lnTo>
                  <a:pt x="0" y="10286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561601" y="4427842"/>
            <a:ext cx="25393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65" dirty="0">
                <a:solidFill>
                  <a:srgbClr val="FFFFFF"/>
                </a:solidFill>
                <a:latin typeface="Microsoft Sans Serif"/>
                <a:cs typeface="Microsoft Sans Serif"/>
              </a:rPr>
              <a:t>OUTERWEAR</a:t>
            </a:r>
            <a:endParaRPr sz="3400">
              <a:latin typeface="Microsoft Sans Serif"/>
              <a:cs typeface="Microsoft Sans Serif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52" y="2324100"/>
            <a:ext cx="10990307" cy="59447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10652" y="1028700"/>
            <a:ext cx="9275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36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Model training on reference data</a:t>
            </a:r>
            <a:endParaRPr lang="ru-RU" sz="3600" b="1" spc="36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0652" y="8766190"/>
            <a:ext cx="9144000" cy="7207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– October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1990 – 2018</a:t>
            </a:r>
            <a:endParaRPr 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</a:t>
            </a: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-2874163" y="3662571"/>
            <a:ext cx="87630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440" dirty="0">
                <a:solidFill>
                  <a:srgbClr val="03313C"/>
                </a:solidFill>
                <a:latin typeface="Tahoma"/>
                <a:cs typeface="Tahoma"/>
              </a:rPr>
              <a:t>S4 Estimation of the potential and probable zones for weather event</a:t>
            </a:r>
            <a:endParaRPr lang="ru-RU" sz="4400" b="1" spc="440" dirty="0">
              <a:solidFill>
                <a:srgbClr val="03313C"/>
              </a:solidFill>
              <a:latin typeface="Tahoma"/>
              <a:cs typeface="Tahom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99701" y="8766190"/>
            <a:ext cx="9144000" cy="7207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data: </a:t>
            </a:r>
          </a:p>
          <a:p>
            <a:pPr marL="12700" algn="ctr">
              <a:spcBef>
                <a:spcPts val="100"/>
              </a:spcBef>
            </a:pP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database on atmospheric phenomena, RIHMI-WDC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0" y="5919400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4396022"/>
            <a:ext cx="7232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002" y="89314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0"/>
    </mc:Choice>
    <mc:Fallback>
      <p:transition spd="slow" advTm="3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31396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 стрелкой 58"/>
          <p:cNvCxnSpPr/>
          <p:nvPr/>
        </p:nvCxnSpPr>
        <p:spPr>
          <a:xfrm>
            <a:off x="1500602" y="3962031"/>
            <a:ext cx="0" cy="205740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1981200" y="2617232"/>
            <a:ext cx="3456384" cy="1002268"/>
            <a:chOff x="1259632" y="2699088"/>
            <a:chExt cx="1728192" cy="513888"/>
          </a:xfrm>
        </p:grpSpPr>
        <p:cxnSp>
          <p:nvCxnSpPr>
            <p:cNvPr id="17" name="Прямая со стрелкой 16"/>
            <p:cNvCxnSpPr/>
            <p:nvPr/>
          </p:nvCxnSpPr>
          <p:spPr>
            <a:xfrm>
              <a:off x="2123728" y="2924944"/>
              <a:ext cx="0" cy="288032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61"/>
            <p:cNvGrpSpPr/>
            <p:nvPr/>
          </p:nvGrpSpPr>
          <p:grpSpPr>
            <a:xfrm>
              <a:off x="1259632" y="2699088"/>
              <a:ext cx="1728192" cy="225856"/>
              <a:chOff x="1259632" y="2699088"/>
              <a:chExt cx="1728192" cy="225856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1259632" y="2924944"/>
                <a:ext cx="1728192" cy="0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1259632" y="2699088"/>
                <a:ext cx="0" cy="224408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2987824" y="2699088"/>
                <a:ext cx="0" cy="224408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Группа 20"/>
          <p:cNvGrpSpPr/>
          <p:nvPr/>
        </p:nvGrpSpPr>
        <p:grpSpPr>
          <a:xfrm>
            <a:off x="1007176" y="2090292"/>
            <a:ext cx="2461387" cy="538608"/>
            <a:chOff x="4967535" y="1912992"/>
            <a:chExt cx="1758376" cy="504057"/>
          </a:xfrm>
          <a:solidFill>
            <a:schemeClr val="tx2">
              <a:lumMod val="75000"/>
            </a:schemeClr>
          </a:solidFill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4967535" y="1912992"/>
              <a:ext cx="1706031" cy="504057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80551" y="1958502"/>
              <a:ext cx="1745360" cy="37444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95" dirty="0">
                  <a:solidFill>
                    <a:schemeClr val="bg1"/>
                  </a:solidFill>
                  <a:latin typeface="Tahoma"/>
                  <a:ea typeface="+mj-ea"/>
                  <a:cs typeface="Tahoma"/>
                </a:rPr>
                <a:t>ERA5</a:t>
              </a:r>
              <a:endParaRPr lang="ru-RU" sz="20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endParaRPr>
            </a:p>
          </p:txBody>
        </p:sp>
      </p:grpSp>
      <p:sp>
        <p:nvSpPr>
          <p:cNvPr id="22" name="Блок-схема: альтернативный процесс 21"/>
          <p:cNvSpPr/>
          <p:nvPr/>
        </p:nvSpPr>
        <p:spPr>
          <a:xfrm>
            <a:off x="1069803" y="3593605"/>
            <a:ext cx="5904656" cy="864095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71456" y="4808600"/>
            <a:ext cx="1385815" cy="411100"/>
          </a:xfrm>
          <a:prstGeom prst="rect">
            <a:avLst/>
          </a:prstGeom>
        </p:spPr>
        <p:txBody>
          <a:bodyPr wrap="none" lIns="163284" tIns="81642" rIns="163284" bIns="81642">
            <a:spAutoFit/>
          </a:bodyPr>
          <a:lstStyle/>
          <a:p>
            <a:r>
              <a:rPr lang="en-US" sz="16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Training</a:t>
            </a:r>
            <a:endParaRPr lang="ru-RU" b="1" spc="195" dirty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95598" y="3647979"/>
            <a:ext cx="5616624" cy="65732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en-US" sz="16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Spacio-temporal comparison</a:t>
            </a:r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lvl="0" algn="ctr"/>
            <a:r>
              <a:rPr lang="ru-RU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(1 325 245 </a:t>
            </a: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cases</a:t>
            </a:r>
            <a:r>
              <a:rPr lang="ru-RU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72828" y="4274241"/>
            <a:ext cx="867405" cy="411100"/>
          </a:xfrm>
          <a:prstGeom prst="rect">
            <a:avLst/>
          </a:prstGeom>
        </p:spPr>
        <p:txBody>
          <a:bodyPr wrap="none" lIns="163284" tIns="81642" rIns="163284" bIns="81642">
            <a:spAutoFit/>
          </a:bodyPr>
          <a:lstStyle/>
          <a:p>
            <a:r>
              <a:rPr lang="en-US" sz="16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Test</a:t>
            </a:r>
            <a:endParaRPr lang="ru-RU" sz="1600" b="1" spc="195" dirty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8814960" y="2285632"/>
            <a:ext cx="8064896" cy="2705100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lvl="0"/>
            <a:r>
              <a:rPr lang="en-US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Testing stages</a:t>
            </a:r>
            <a:r>
              <a:rPr lang="ru-RU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:</a:t>
            </a:r>
          </a:p>
          <a:p>
            <a:pPr lvl="0" algn="ctr"/>
            <a:endParaRPr lang="ru-RU" sz="1600" b="1" spc="195" dirty="0" smtClean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Sampling </a:t>
            </a: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normalization;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Validation of each binary classification model;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Converting the outputs of the previous procedures into additional predictors;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Validation of a </a:t>
            </a:r>
            <a:r>
              <a:rPr lang="en-US" sz="1600" spc="195" dirty="0" err="1">
                <a:solidFill>
                  <a:schemeClr val="bg1"/>
                </a:solidFill>
                <a:latin typeface="Tahoma"/>
                <a:ea typeface="+mj-ea"/>
                <a:cs typeface="Tahoma"/>
              </a:rPr>
              <a:t>multiclassification</a:t>
            </a:r>
            <a:r>
              <a:rPr lang="en-US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 multilayer forward propagation neural network. </a:t>
            </a:r>
            <a:endParaRPr lang="ru-RU" sz="1600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flipV="1">
            <a:off x="6974458" y="4076699"/>
            <a:ext cx="1840502" cy="1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671456" y="5172723"/>
            <a:ext cx="1663135" cy="580377"/>
          </a:xfrm>
          <a:prstGeom prst="rect">
            <a:avLst/>
          </a:prstGeom>
        </p:spPr>
        <p:txBody>
          <a:bodyPr wrap="none" lIns="163284" tIns="81642" rIns="163284" bIns="81642">
            <a:spAutoFit/>
          </a:bodyPr>
          <a:lstStyle/>
          <a:p>
            <a:r>
              <a:rPr lang="ru-RU" sz="16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70</a:t>
            </a:r>
            <a:r>
              <a:rPr lang="ru-RU" sz="1600" b="1" spc="195" dirty="0" smtClean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%</a:t>
            </a:r>
            <a:endParaRPr lang="en-US" sz="1600" b="1" spc="195" dirty="0" smtClean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  <a:p>
            <a:r>
              <a:rPr lang="en-US" sz="11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927 672 cases</a:t>
            </a:r>
            <a:endParaRPr lang="ru-RU" sz="1100" b="1" spc="195" dirty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145934" y="4639323"/>
            <a:ext cx="1663135" cy="580377"/>
          </a:xfrm>
          <a:prstGeom prst="rect">
            <a:avLst/>
          </a:prstGeom>
        </p:spPr>
        <p:txBody>
          <a:bodyPr wrap="none" lIns="163284" tIns="81642" rIns="163284" bIns="81642">
            <a:spAutoFit/>
          </a:bodyPr>
          <a:lstStyle/>
          <a:p>
            <a:r>
              <a:rPr lang="ru-RU" sz="16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30</a:t>
            </a:r>
            <a:r>
              <a:rPr lang="ru-RU" sz="1600" b="1" spc="195" dirty="0" smtClean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%</a:t>
            </a:r>
            <a:endParaRPr lang="en-US" sz="1600" b="1" spc="195" dirty="0" smtClean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  <a:p>
            <a:r>
              <a:rPr lang="ru-RU" sz="11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397 573 </a:t>
            </a:r>
            <a:r>
              <a:rPr lang="en-US" sz="1100" b="1" spc="195" dirty="0">
                <a:solidFill>
                  <a:srgbClr val="03313C"/>
                </a:solidFill>
                <a:latin typeface="Tahoma"/>
                <a:ea typeface="+mj-ea"/>
                <a:cs typeface="Tahoma"/>
              </a:rPr>
              <a:t>cases</a:t>
            </a:r>
            <a:endParaRPr lang="ru-RU" sz="1100" b="1" spc="195" dirty="0">
              <a:solidFill>
                <a:srgbClr val="03313C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25396" y="723900"/>
            <a:ext cx="14710320" cy="843111"/>
          </a:xfrm>
          <a:prstGeom prst="rect">
            <a:avLst/>
          </a:prstGeom>
        </p:spPr>
        <p:txBody>
          <a:bodyPr vert="horz" lIns="163284" tIns="81642" rIns="163284" bIns="8164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440" dirty="0">
                <a:solidFill>
                  <a:srgbClr val="03313C"/>
                </a:solidFill>
                <a:latin typeface="Tahoma"/>
                <a:cs typeface="Tahoma"/>
              </a:rPr>
              <a:t>S4 Estimation of the potential and probable zones for weather event</a:t>
            </a:r>
            <a:endParaRPr lang="en-US" sz="2400" b="1" spc="440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algn="l"/>
            <a:endParaRPr lang="en-US" sz="3200" b="1" spc="195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algn="l"/>
            <a:r>
              <a:rPr lang="en-US" sz="3200" b="1" spc="195" dirty="0" smtClean="0">
                <a:solidFill>
                  <a:srgbClr val="03313C"/>
                </a:solidFill>
                <a:latin typeface="Tahoma"/>
                <a:cs typeface="Tahoma"/>
              </a:rPr>
              <a:t>Model </a:t>
            </a:r>
            <a:r>
              <a:rPr lang="en-US" sz="3200" b="1" spc="195" dirty="0">
                <a:solidFill>
                  <a:srgbClr val="03313C"/>
                </a:solidFill>
                <a:latin typeface="Tahoma"/>
                <a:cs typeface="Tahoma"/>
              </a:rPr>
              <a:t>training on reference data</a:t>
            </a:r>
          </a:p>
        </p:txBody>
      </p:sp>
      <p:grpSp>
        <p:nvGrpSpPr>
          <p:cNvPr id="33" name="Группа 20"/>
          <p:cNvGrpSpPr/>
          <p:nvPr/>
        </p:nvGrpSpPr>
        <p:grpSpPr>
          <a:xfrm>
            <a:off x="4003911" y="2095500"/>
            <a:ext cx="2461387" cy="738665"/>
            <a:chOff x="4967535" y="2404255"/>
            <a:chExt cx="1758376" cy="691280"/>
          </a:xfrm>
          <a:solidFill>
            <a:schemeClr val="accent1">
              <a:lumMod val="50000"/>
            </a:schemeClr>
          </a:solidFill>
        </p:grpSpPr>
        <p:sp>
          <p:nvSpPr>
            <p:cNvPr id="34" name="Блок-схема: альтернативный процесс 33"/>
            <p:cNvSpPr/>
            <p:nvPr/>
          </p:nvSpPr>
          <p:spPr>
            <a:xfrm>
              <a:off x="4967535" y="2404256"/>
              <a:ext cx="1706031" cy="504057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80551" y="2404255"/>
              <a:ext cx="1745360" cy="691280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195" dirty="0">
                  <a:solidFill>
                    <a:schemeClr val="bg1"/>
                  </a:solidFill>
                  <a:latin typeface="Tahoma"/>
                  <a:ea typeface="+mj-ea"/>
                  <a:cs typeface="Tahoma"/>
                </a:rPr>
                <a:t>Ground based weather network</a:t>
              </a:r>
            </a:p>
            <a:p>
              <a:pPr algn="ctr"/>
              <a:endParaRPr lang="ru-RU" sz="14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endParaRPr>
            </a:p>
          </p:txBody>
        </p:sp>
      </p:grpSp>
      <p:sp>
        <p:nvSpPr>
          <p:cNvPr id="45" name="Блок-схема: альтернативный процесс 44"/>
          <p:cNvSpPr/>
          <p:nvPr/>
        </p:nvSpPr>
        <p:spPr>
          <a:xfrm>
            <a:off x="1007176" y="6019431"/>
            <a:ext cx="8064896" cy="2857869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lvl="0"/>
            <a:r>
              <a:rPr lang="en-US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Training stages</a:t>
            </a:r>
            <a:r>
              <a:rPr lang="ru-RU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:</a:t>
            </a:r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lvl="0" algn="ctr"/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Sampling normalization;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Binary classification models for each phenomenon (</a:t>
            </a:r>
            <a:r>
              <a:rPr lang="en-US" sz="1600" spc="195" dirty="0" err="1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XGBoost</a:t>
            </a: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Conversion of outputs from previous procedures into additional predictors;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195" dirty="0" err="1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Multiclassification</a:t>
            </a: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 multilayer neural network of direct propagation;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Saving parameters of each model</a:t>
            </a:r>
            <a:endParaRPr lang="ru-RU" sz="1600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</p:txBody>
      </p:sp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995552"/>
              </p:ext>
            </p:extLst>
          </p:nvPr>
        </p:nvGraphicFramePr>
        <p:xfrm>
          <a:off x="9601200" y="5219700"/>
          <a:ext cx="7620000" cy="378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" y="10629900"/>
            <a:ext cx="7517310" cy="438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2587" y="87114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79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59"/>
    </mc:Choice>
    <mc:Fallback>
      <p:transition spd="slow" advTm="10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7" grpId="0">
        <p:bldAsOne/>
      </p:bldGraphic>
    </p:bldLst>
  </p:timing>
  <p:extLst>
    <p:ext uri="{E180D4A7-C9FB-4DFB-919C-405C955672EB}">
      <p14:showEvtLst xmlns:p14="http://schemas.microsoft.com/office/powerpoint/2010/main">
        <p14:playEvt time="17" objId="2"/>
        <p14:stopEvt time="10526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 стрелкой 58"/>
          <p:cNvCxnSpPr/>
          <p:nvPr/>
        </p:nvCxnSpPr>
        <p:spPr>
          <a:xfrm>
            <a:off x="3730818" y="3962031"/>
            <a:ext cx="0" cy="205740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1981200" y="2617232"/>
            <a:ext cx="3456384" cy="1002268"/>
            <a:chOff x="1259632" y="2699088"/>
            <a:chExt cx="1728192" cy="513888"/>
          </a:xfrm>
        </p:grpSpPr>
        <p:cxnSp>
          <p:nvCxnSpPr>
            <p:cNvPr id="17" name="Прямая со стрелкой 16"/>
            <p:cNvCxnSpPr/>
            <p:nvPr/>
          </p:nvCxnSpPr>
          <p:spPr>
            <a:xfrm>
              <a:off x="2123728" y="2924944"/>
              <a:ext cx="0" cy="288032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61"/>
            <p:cNvGrpSpPr/>
            <p:nvPr/>
          </p:nvGrpSpPr>
          <p:grpSpPr>
            <a:xfrm>
              <a:off x="1259632" y="2699088"/>
              <a:ext cx="1728192" cy="225856"/>
              <a:chOff x="1259632" y="2699088"/>
              <a:chExt cx="1728192" cy="225856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1259632" y="2924944"/>
                <a:ext cx="1728192" cy="0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1259632" y="2699088"/>
                <a:ext cx="0" cy="224408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2987824" y="2699088"/>
                <a:ext cx="0" cy="224408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Группа 20"/>
          <p:cNvGrpSpPr/>
          <p:nvPr/>
        </p:nvGrpSpPr>
        <p:grpSpPr>
          <a:xfrm>
            <a:off x="1007176" y="2090292"/>
            <a:ext cx="2461387" cy="538608"/>
            <a:chOff x="4967535" y="1912992"/>
            <a:chExt cx="1758376" cy="504057"/>
          </a:xfrm>
          <a:solidFill>
            <a:schemeClr val="tx2">
              <a:lumMod val="75000"/>
            </a:schemeClr>
          </a:solidFill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4967535" y="1912992"/>
              <a:ext cx="1706031" cy="504057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80551" y="1958502"/>
              <a:ext cx="1745360" cy="37444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95" dirty="0" smtClean="0">
                  <a:solidFill>
                    <a:schemeClr val="bg1"/>
                  </a:solidFill>
                  <a:latin typeface="Tahoma"/>
                  <a:ea typeface="+mj-ea"/>
                  <a:cs typeface="Tahoma"/>
                </a:rPr>
                <a:t>The MIRS</a:t>
              </a:r>
              <a:endParaRPr lang="ru-RU" sz="20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endParaRPr>
            </a:p>
          </p:txBody>
        </p:sp>
      </p:grpSp>
      <p:sp>
        <p:nvSpPr>
          <p:cNvPr id="22" name="Блок-схема: альтернативный процесс 21"/>
          <p:cNvSpPr/>
          <p:nvPr/>
        </p:nvSpPr>
        <p:spPr>
          <a:xfrm>
            <a:off x="1069803" y="3593605"/>
            <a:ext cx="5904656" cy="864095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95598" y="3647979"/>
            <a:ext cx="5616624" cy="65732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en-US" sz="16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Spacio-temporal comparison</a:t>
            </a:r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lvl="0" algn="ctr"/>
            <a:r>
              <a:rPr lang="ru-RU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(141 990 </a:t>
            </a:r>
            <a:r>
              <a:rPr lang="en-US" sz="1600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cases</a:t>
            </a:r>
            <a:r>
              <a:rPr lang="ru-RU" sz="1600" spc="19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)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25396" y="723900"/>
            <a:ext cx="14710320" cy="843111"/>
          </a:xfrm>
          <a:prstGeom prst="rect">
            <a:avLst/>
          </a:prstGeom>
        </p:spPr>
        <p:txBody>
          <a:bodyPr vert="horz" lIns="163284" tIns="81642" rIns="163284" bIns="8164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440" dirty="0">
                <a:solidFill>
                  <a:srgbClr val="03313C"/>
                </a:solidFill>
                <a:latin typeface="Tahoma"/>
                <a:cs typeface="Tahoma"/>
              </a:rPr>
              <a:t>S4 Estimation of the potential and probable zones for weather event</a:t>
            </a:r>
            <a:endParaRPr lang="en-US" sz="2400" b="1" spc="440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algn="l"/>
            <a:endParaRPr lang="en-US" sz="3200" b="1" spc="195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algn="l"/>
            <a:r>
              <a:rPr lang="en-US" sz="3200" b="1" spc="195" dirty="0" smtClean="0">
                <a:solidFill>
                  <a:srgbClr val="03313C"/>
                </a:solidFill>
                <a:latin typeface="Tahoma"/>
                <a:cs typeface="Tahoma"/>
              </a:rPr>
              <a:t>Model </a:t>
            </a:r>
            <a:r>
              <a:rPr lang="en-US" sz="3200" b="1" spc="195" dirty="0">
                <a:solidFill>
                  <a:srgbClr val="03313C"/>
                </a:solidFill>
                <a:latin typeface="Tahoma"/>
                <a:cs typeface="Tahoma"/>
              </a:rPr>
              <a:t>training on reference </a:t>
            </a:r>
            <a:r>
              <a:rPr lang="en-US" sz="3200" b="1" spc="195" dirty="0" smtClean="0">
                <a:solidFill>
                  <a:srgbClr val="03313C"/>
                </a:solidFill>
                <a:latin typeface="Tahoma"/>
                <a:cs typeface="Tahoma"/>
              </a:rPr>
              <a:t>data</a:t>
            </a:r>
            <a:endParaRPr lang="en-US" sz="3200" b="1" spc="195" dirty="0">
              <a:solidFill>
                <a:srgbClr val="03313C"/>
              </a:solidFill>
              <a:latin typeface="Tahoma"/>
              <a:cs typeface="Tahoma"/>
            </a:endParaRPr>
          </a:p>
        </p:txBody>
      </p:sp>
      <p:grpSp>
        <p:nvGrpSpPr>
          <p:cNvPr id="33" name="Группа 20"/>
          <p:cNvGrpSpPr/>
          <p:nvPr/>
        </p:nvGrpSpPr>
        <p:grpSpPr>
          <a:xfrm>
            <a:off x="4003911" y="2095500"/>
            <a:ext cx="2461387" cy="738665"/>
            <a:chOff x="4967535" y="2404255"/>
            <a:chExt cx="1758376" cy="691280"/>
          </a:xfrm>
          <a:solidFill>
            <a:schemeClr val="accent1">
              <a:lumMod val="50000"/>
            </a:schemeClr>
          </a:solidFill>
        </p:grpSpPr>
        <p:sp>
          <p:nvSpPr>
            <p:cNvPr id="34" name="Блок-схема: альтернативный процесс 33"/>
            <p:cNvSpPr/>
            <p:nvPr/>
          </p:nvSpPr>
          <p:spPr>
            <a:xfrm>
              <a:off x="4967535" y="2404256"/>
              <a:ext cx="1706031" cy="504057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80551" y="2404255"/>
              <a:ext cx="1745360" cy="691280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195" dirty="0">
                  <a:solidFill>
                    <a:schemeClr val="bg1"/>
                  </a:solidFill>
                  <a:latin typeface="Tahoma"/>
                  <a:ea typeface="+mj-ea"/>
                  <a:cs typeface="Tahoma"/>
                </a:rPr>
                <a:t>Ground based weather network</a:t>
              </a:r>
            </a:p>
            <a:p>
              <a:pPr algn="ctr"/>
              <a:endParaRPr lang="ru-RU" sz="1400" b="1" spc="195" dirty="0">
                <a:solidFill>
                  <a:schemeClr val="bg1"/>
                </a:solidFill>
                <a:latin typeface="Tahoma"/>
                <a:ea typeface="+mj-ea"/>
                <a:cs typeface="Tahoma"/>
              </a:endParaRPr>
            </a:p>
          </p:txBody>
        </p:sp>
      </p:grpSp>
      <p:sp>
        <p:nvSpPr>
          <p:cNvPr id="45" name="Блок-схема: альтернативный процесс 44"/>
          <p:cNvSpPr/>
          <p:nvPr/>
        </p:nvSpPr>
        <p:spPr>
          <a:xfrm>
            <a:off x="1007176" y="6019431"/>
            <a:ext cx="8064896" cy="2629269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lvl="0"/>
            <a:r>
              <a:rPr lang="en-US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Testing stages</a:t>
            </a:r>
            <a:r>
              <a:rPr lang="ru-RU" sz="1600" b="1" spc="195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:</a:t>
            </a:r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lvl="0" algn="ctr"/>
            <a:endParaRPr lang="ru-RU" sz="1600" b="1" spc="19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cs typeface="Tahoma"/>
              </a:rPr>
              <a:t>Sampling normalization;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cs typeface="Tahoma"/>
              </a:rPr>
              <a:t>Validation of each binary classification model;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cs typeface="Tahoma"/>
              </a:rPr>
              <a:t>Converting the outputs of the previous procedures into additional predictors;</a:t>
            </a:r>
          </a:p>
          <a:p>
            <a:pPr marL="363538" indent="-363538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600" spc="195" dirty="0">
                <a:solidFill>
                  <a:schemeClr val="bg1"/>
                </a:solidFill>
                <a:latin typeface="Tahoma"/>
                <a:cs typeface="Tahoma"/>
              </a:rPr>
              <a:t>Validation of a </a:t>
            </a:r>
            <a:r>
              <a:rPr lang="en-US" sz="1600" spc="195" dirty="0" err="1">
                <a:solidFill>
                  <a:schemeClr val="bg1"/>
                </a:solidFill>
                <a:latin typeface="Tahoma"/>
                <a:cs typeface="Tahoma"/>
              </a:rPr>
              <a:t>multiclassification</a:t>
            </a:r>
            <a:r>
              <a:rPr lang="en-US" sz="1600" spc="195" dirty="0">
                <a:solidFill>
                  <a:schemeClr val="bg1"/>
                </a:solidFill>
                <a:latin typeface="Tahoma"/>
                <a:cs typeface="Tahoma"/>
              </a:rPr>
              <a:t> multilayer forward propagation neural network. </a:t>
            </a:r>
            <a:endParaRPr lang="ru-RU" sz="1600" spc="195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277685"/>
              </p:ext>
            </p:extLst>
          </p:nvPr>
        </p:nvGraphicFramePr>
        <p:xfrm>
          <a:off x="9982200" y="5067300"/>
          <a:ext cx="7467600" cy="385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71" y="10934700"/>
            <a:ext cx="7504026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96" y="8815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4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09"/>
    </mc:Choice>
    <mc:Fallback>
      <p:transition spd="slow" advTm="4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"/>
        <p14:stopEvt time="4384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917190" cy="10287000"/>
          </a:xfrm>
          <a:custGeom>
            <a:avLst/>
            <a:gdLst/>
            <a:ahLst/>
            <a:cxnLst/>
            <a:rect l="l" t="t" r="r" b="b"/>
            <a:pathLst>
              <a:path w="15371444" h="10287000">
                <a:moveTo>
                  <a:pt x="0" y="10286999"/>
                </a:moveTo>
                <a:lnTo>
                  <a:pt x="15371194" y="10286999"/>
                </a:lnTo>
                <a:lnTo>
                  <a:pt x="1537119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61601" y="4427842"/>
            <a:ext cx="25393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65" dirty="0">
                <a:solidFill>
                  <a:srgbClr val="FFFFFF"/>
                </a:solidFill>
                <a:latin typeface="Microsoft Sans Serif"/>
                <a:cs typeface="Microsoft Sans Serif"/>
              </a:rPr>
              <a:t>OUTERWEAR</a:t>
            </a:r>
            <a:endParaRPr sz="3400">
              <a:latin typeface="Microsoft Sans Serif"/>
              <a:cs typeface="Microsoft Sans Serif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0652" y="1257300"/>
            <a:ext cx="9275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365" dirty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Model training on reference data</a:t>
            </a:r>
            <a:endParaRPr lang="ru-RU" sz="3600" b="1" spc="365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0652" y="8629099"/>
            <a:ext cx="9144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May – October </a:t>
            </a:r>
            <a:r>
              <a:rPr lang="en-US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1990 – 2018</a:t>
            </a:r>
            <a:endParaRPr lang="en-US" sz="200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Microsoft Sans Serif"/>
                <a:cs typeface="Microsoft Sans Serif"/>
              </a:rPr>
              <a:t>135</a:t>
            </a:r>
            <a:r>
              <a:rPr lang="en-US"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stations</a:t>
            </a:r>
          </a:p>
          <a:p>
            <a:pPr marL="1270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Reference data: </a:t>
            </a:r>
            <a:endParaRPr lang="en-US" sz="2000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>
              <a:spcBef>
                <a:spcPts val="100"/>
              </a:spcBef>
            </a:pPr>
            <a:r>
              <a:rPr lang="en-US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open </a:t>
            </a:r>
            <a:r>
              <a:rPr lang="en-US"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database on atmospheric phenomena, </a:t>
            </a:r>
            <a:r>
              <a:rPr lang="en-US" sz="20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RIHMI-WDC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-2874163" y="3662571"/>
            <a:ext cx="87630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440" dirty="0">
                <a:solidFill>
                  <a:schemeClr val="bg1"/>
                </a:solidFill>
                <a:latin typeface="Tahoma"/>
                <a:cs typeface="Tahoma"/>
              </a:rPr>
              <a:t>S4 Estimation of the potential and probable zones for weather event</a:t>
            </a:r>
            <a:endParaRPr lang="ru-RU" sz="4400" b="1" spc="44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9" name="Picture 2" descr="C:\Users\Пользователь\Downloads\схема_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32" y="-29130"/>
            <a:ext cx="12880102" cy="101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508" y="904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4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62"/>
    </mc:Choice>
    <mc:Fallback>
      <p:transition spd="slow" advTm="1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1620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294" y="2122068"/>
            <a:ext cx="18288000" cy="6983832"/>
          </a:xfrm>
          <a:custGeom>
            <a:avLst/>
            <a:gdLst/>
            <a:ahLst/>
            <a:cxnLst/>
            <a:rect l="l" t="t" r="r" b="b"/>
            <a:pathLst>
              <a:path w="18288000" h="6038850">
                <a:moveTo>
                  <a:pt x="0" y="0"/>
                </a:moveTo>
                <a:lnTo>
                  <a:pt x="18287999" y="0"/>
                </a:lnTo>
                <a:lnTo>
                  <a:pt x="18287999" y="6038849"/>
                </a:lnTo>
                <a:lnTo>
                  <a:pt x="0" y="6038849"/>
                </a:lnTo>
                <a:lnTo>
                  <a:pt x="0" y="0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8200" y="800100"/>
            <a:ext cx="1071224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440" dirty="0">
                <a:solidFill>
                  <a:srgbClr val="03313C"/>
                </a:solidFill>
                <a:latin typeface="Tahoma"/>
                <a:cs typeface="Tahoma"/>
              </a:rPr>
              <a:t>S5 </a:t>
            </a:r>
            <a:r>
              <a:rPr lang="en-US" sz="4400" b="1" spc="440" dirty="0" smtClean="0">
                <a:solidFill>
                  <a:srgbClr val="03313C"/>
                </a:solidFill>
                <a:latin typeface="Tahoma"/>
                <a:cs typeface="Tahoma"/>
              </a:rPr>
              <a:t>Outcome</a:t>
            </a:r>
            <a:r>
              <a:rPr lang="en-US" sz="4400" b="1" spc="440" dirty="0">
                <a:solidFill>
                  <a:srgbClr val="03313C"/>
                </a:solidFill>
                <a:latin typeface="Tahoma"/>
                <a:cs typeface="Tahoma"/>
              </a:rPr>
              <a:t> mapping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79629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235" dirty="0" smtClean="0">
                <a:solidFill>
                  <a:schemeClr val="bg1"/>
                </a:solidFill>
                <a:latin typeface="Tahoma"/>
                <a:cs typeface="Tahoma"/>
              </a:rPr>
              <a:t>Probable atmospheric phenomena</a:t>
            </a:r>
          </a:p>
          <a:p>
            <a:pPr algn="ctr"/>
            <a:r>
              <a:rPr lang="en-US" spc="235" dirty="0" smtClean="0">
                <a:solidFill>
                  <a:schemeClr val="bg1"/>
                </a:solidFill>
                <a:latin typeface="Tahoma"/>
                <a:cs typeface="Tahoma"/>
              </a:rPr>
              <a:t>for 29.07.2019</a:t>
            </a:r>
            <a:endParaRPr lang="ru-RU" spc="235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0" y="7945433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235" dirty="0" smtClean="0">
                <a:solidFill>
                  <a:schemeClr val="bg1"/>
                </a:solidFill>
                <a:latin typeface="Tahoma"/>
                <a:cs typeface="Tahoma"/>
              </a:rPr>
              <a:t>Zones of probable thunderstorm development </a:t>
            </a:r>
          </a:p>
          <a:p>
            <a:pPr algn="ctr"/>
            <a:r>
              <a:rPr lang="en-US" spc="235" dirty="0" smtClean="0">
                <a:solidFill>
                  <a:schemeClr val="bg1"/>
                </a:solidFill>
                <a:latin typeface="Tahoma"/>
                <a:cs typeface="Tahoma"/>
              </a:rPr>
              <a:t>for 29.07.2019</a:t>
            </a:r>
            <a:endParaRPr lang="en-US" spc="235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9" name="Группа 28"/>
          <p:cNvGrpSpPr/>
          <p:nvPr/>
        </p:nvGrpSpPr>
        <p:grpSpPr>
          <a:xfrm>
            <a:off x="9468591" y="2442093"/>
            <a:ext cx="7371609" cy="5213787"/>
            <a:chOff x="-180528" y="2073669"/>
            <a:chExt cx="2827812" cy="2743117"/>
          </a:xfrm>
        </p:grpSpPr>
        <p:grpSp>
          <p:nvGrpSpPr>
            <p:cNvPr id="10" name="Группа 26"/>
            <p:cNvGrpSpPr/>
            <p:nvPr/>
          </p:nvGrpSpPr>
          <p:grpSpPr>
            <a:xfrm>
              <a:off x="-180528" y="2073669"/>
              <a:ext cx="2827812" cy="2603023"/>
              <a:chOff x="6660232" y="2130512"/>
              <a:chExt cx="2333397" cy="223116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49" t="20673" r="29632" b="11601"/>
              <a:stretch/>
            </p:blipFill>
            <p:spPr>
              <a:xfrm>
                <a:off x="6660232" y="2276872"/>
                <a:ext cx="1853158" cy="20848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3" name="Группа 25"/>
              <p:cNvGrpSpPr/>
              <p:nvPr/>
            </p:nvGrpSpPr>
            <p:grpSpPr>
              <a:xfrm>
                <a:off x="8593870" y="2130512"/>
                <a:ext cx="399759" cy="2087530"/>
                <a:chOff x="3843760" y="3754745"/>
                <a:chExt cx="399759" cy="2713789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130" t="10382" r="10553" b="12074"/>
                <a:stretch/>
              </p:blipFill>
              <p:spPr>
                <a:xfrm>
                  <a:off x="3843760" y="3872029"/>
                  <a:ext cx="153049" cy="259650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052631" y="3754745"/>
                  <a:ext cx="190888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100</a:t>
                  </a:r>
                  <a:endParaRPr lang="ru-RU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074703" y="4280517"/>
                  <a:ext cx="146743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90</a:t>
                  </a:r>
                  <a:endParaRPr lang="ru-RU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074703" y="4712565"/>
                  <a:ext cx="146743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80</a:t>
                  </a:r>
                  <a:endParaRPr lang="ru-RU" sz="2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055575" y="5220000"/>
                  <a:ext cx="146743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70</a:t>
                  </a:r>
                  <a:endParaRPr lang="ru-RU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055575" y="5627632"/>
                  <a:ext cx="146743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</a:t>
                  </a:r>
                  <a:endParaRPr lang="ru-RU" sz="2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064706" y="6158567"/>
                  <a:ext cx="146743" cy="23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50</a:t>
                  </a:r>
                  <a:endParaRPr lang="ru-RU" sz="2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2123728" y="4509120"/>
              <a:ext cx="224571" cy="3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lang="ru-R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Группа 28"/>
          <p:cNvGrpSpPr/>
          <p:nvPr/>
        </p:nvGrpSpPr>
        <p:grpSpPr>
          <a:xfrm>
            <a:off x="853440" y="2766641"/>
            <a:ext cx="7467806" cy="4802034"/>
            <a:chOff x="4932040" y="4490773"/>
            <a:chExt cx="2654274" cy="208823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3" t="23490" r="27641" b="11646"/>
            <a:stretch/>
          </p:blipFill>
          <p:spPr>
            <a:xfrm>
              <a:off x="4932040" y="4493499"/>
              <a:ext cx="1853158" cy="20848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6" t="9912" b="14927"/>
            <a:stretch>
              <a:fillRect/>
            </a:stretch>
          </p:blipFill>
          <p:spPr>
            <a:xfrm>
              <a:off x="6794226" y="4490773"/>
              <a:ext cx="792088" cy="208823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477000" y="4671961"/>
            <a:ext cx="257750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Moderate shower rain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5041293"/>
            <a:ext cx="257750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Weak shower rain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6531631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68000" y="6407032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853" y="88921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1"/>
    </mc:Choice>
    <mc:Fallback>
      <p:transition spd="slow" advTm="1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15075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8000" y="2147328"/>
            <a:ext cx="7527925" cy="8157453"/>
          </a:xfrm>
          <a:custGeom>
            <a:avLst/>
            <a:gdLst/>
            <a:ahLst/>
            <a:cxnLst/>
            <a:rect l="l" t="t" r="r" b="b"/>
            <a:pathLst>
              <a:path w="9157970" h="3611879">
                <a:moveTo>
                  <a:pt x="0" y="3611451"/>
                </a:moveTo>
                <a:lnTo>
                  <a:pt x="9157624" y="3611451"/>
                </a:lnTo>
                <a:lnTo>
                  <a:pt x="9157624" y="0"/>
                </a:lnTo>
                <a:lnTo>
                  <a:pt x="0" y="0"/>
                </a:lnTo>
                <a:lnTo>
                  <a:pt x="0" y="3611451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3"/>
            <a:ext cx="18288000" cy="2247888"/>
          </a:xfrm>
          <a:custGeom>
            <a:avLst/>
            <a:gdLst/>
            <a:ahLst/>
            <a:cxnLst/>
            <a:rect l="l" t="t" r="r" b="b"/>
            <a:pathLst>
              <a:path w="18288000" h="3155315">
                <a:moveTo>
                  <a:pt x="0" y="0"/>
                </a:moveTo>
                <a:lnTo>
                  <a:pt x="18287999" y="0"/>
                </a:lnTo>
                <a:lnTo>
                  <a:pt x="18287999" y="3155012"/>
                </a:lnTo>
                <a:lnTo>
                  <a:pt x="0" y="31550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53595" y="318236"/>
            <a:ext cx="129241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spc="405" dirty="0"/>
              <a:t>Diagnostic Test Accuracy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896600" y="2476500"/>
            <a:ext cx="7010400" cy="7504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Thunderstorms + weather event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2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– October 2019 – 2020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b="1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</a:t>
            </a: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stations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</a:t>
            </a:r>
            <a:r>
              <a:rPr lang="en-US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 </a:t>
            </a:r>
            <a:endParaRPr lang="en-US" sz="28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database </a:t>
            </a: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atmospheric phenomena, RIHMI-WDC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database 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weather reports (WAREP) with coded </a:t>
            </a: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</a:p>
          <a:p>
            <a:pPr marL="469900" lvl="1">
              <a:spcBef>
                <a:spcPts val="100"/>
              </a:spcBef>
            </a:pPr>
            <a:endParaRPr lang="en-US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lvl="1">
              <a:spcBef>
                <a:spcPts val="100"/>
              </a:spcBef>
            </a:pPr>
            <a:r>
              <a:rPr lang="ru-RU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– </a:t>
            </a:r>
            <a:r>
              <a:rPr lang="ru-RU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and</a:t>
            </a:r>
            <a:r>
              <a:rPr lang="ru-RU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– </a:t>
            </a:r>
            <a:r>
              <a:rPr lang="ru-RU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en-US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ru-RU" sz="28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lvl="1">
              <a:spcBef>
                <a:spcPts val="100"/>
              </a:spcBef>
            </a:pPr>
            <a:endParaRPr lang="ru-RU" sz="1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lvl="1"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more 5 km away from the weather station</a:t>
            </a:r>
          </a:p>
          <a:p>
            <a:pPr marL="469900" lvl="1">
              <a:spcBef>
                <a:spcPts val="100"/>
              </a:spcBef>
            </a:pP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more </a:t>
            </a: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 </a:t>
            </a:r>
            <a:r>
              <a:rPr lang="en-US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(10)  min</a:t>
            </a:r>
            <a:endParaRPr sz="2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:\Users\Пользователь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4" y="2265681"/>
            <a:ext cx="9550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808629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34" y="898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64"/>
    </mc:Choice>
    <mc:Fallback>
      <p:transition spd="slow" advTm="4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40106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800" y="11"/>
            <a:ext cx="1600200" cy="10287000"/>
          </a:xfrm>
          <a:custGeom>
            <a:avLst/>
            <a:gdLst/>
            <a:ahLst/>
            <a:cxnLst/>
            <a:rect l="l" t="t" r="r" b="b"/>
            <a:pathLst>
              <a:path w="6781800" h="10287000">
                <a:moveTo>
                  <a:pt x="0" y="0"/>
                </a:moveTo>
                <a:lnTo>
                  <a:pt x="6781799" y="0"/>
                </a:lnTo>
                <a:lnTo>
                  <a:pt x="6781799" y="10286987"/>
                </a:lnTo>
                <a:lnTo>
                  <a:pt x="0" y="10286987"/>
                </a:lnTo>
                <a:lnTo>
                  <a:pt x="0" y="0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3200" y="876300"/>
            <a:ext cx="14728944" cy="975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72438" marR="5080" algn="r">
              <a:lnSpc>
                <a:spcPct val="116300"/>
              </a:lnSpc>
              <a:spcBef>
                <a:spcPts val="100"/>
              </a:spcBef>
            </a:pPr>
            <a:r>
              <a:rPr lang="en-US" spc="365" dirty="0"/>
              <a:t>Contingency </a:t>
            </a:r>
            <a:r>
              <a:rPr lang="en-US" spc="365" dirty="0" smtClean="0"/>
              <a:t>table  </a:t>
            </a:r>
            <a:r>
              <a:rPr lang="en-US" sz="2000" spc="365" dirty="0" smtClean="0"/>
              <a:t>Confusion matrix</a:t>
            </a:r>
            <a:endParaRPr sz="2000" spc="125" dirty="0"/>
          </a:p>
        </p:txBody>
      </p:sp>
      <p:sp>
        <p:nvSpPr>
          <p:cNvPr id="5" name="object 5"/>
          <p:cNvSpPr txBox="1"/>
          <p:nvPr/>
        </p:nvSpPr>
        <p:spPr>
          <a:xfrm>
            <a:off x="609600" y="419100"/>
            <a:ext cx="3744615" cy="88523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250"/>
              </a:lnSpc>
            </a:pPr>
            <a:r>
              <a:rPr lang="en-US" sz="4800" b="1" spc="165" dirty="0" smtClean="0">
                <a:solidFill>
                  <a:srgbClr val="03313C"/>
                </a:solidFill>
                <a:latin typeface="Tahoma"/>
                <a:cs typeface="Tahoma"/>
              </a:rPr>
              <a:t>VERIFICATION OF</a:t>
            </a:r>
          </a:p>
          <a:p>
            <a:pPr marL="12700">
              <a:lnSpc>
                <a:spcPts val="7250"/>
              </a:lnSpc>
            </a:pPr>
            <a:r>
              <a:rPr lang="en-US" sz="4800" b="1" spc="165" dirty="0" smtClean="0">
                <a:solidFill>
                  <a:srgbClr val="03313C"/>
                </a:solidFill>
                <a:latin typeface="Tahoma"/>
                <a:cs typeface="Tahoma"/>
              </a:rPr>
              <a:t>CATEGORICAL THUNDERSTORM </a:t>
            </a:r>
          </a:p>
          <a:p>
            <a:pPr marL="12700">
              <a:lnSpc>
                <a:spcPts val="7250"/>
              </a:lnSpc>
            </a:pPr>
            <a:r>
              <a:rPr lang="en-US" sz="4800" b="1" spc="165" dirty="0" smtClean="0">
                <a:solidFill>
                  <a:srgbClr val="03313C"/>
                </a:solidFill>
                <a:latin typeface="Tahoma"/>
                <a:cs typeface="Tahoma"/>
              </a:rPr>
              <a:t>FORECAST FOR SIBERIA </a:t>
            </a:r>
            <a:endParaRPr lang="en-US" sz="4800" dirty="0">
              <a:latin typeface="Tahoma"/>
              <a:cs typeface="Tahoma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33419"/>
              </p:ext>
            </p:extLst>
          </p:nvPr>
        </p:nvGraphicFramePr>
        <p:xfrm>
          <a:off x="7162800" y="2628899"/>
          <a:ext cx="10515600" cy="563880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66074"/>
                <a:gridCol w="1701126"/>
                <a:gridCol w="2133600"/>
                <a:gridCol w="2209800"/>
                <a:gridCol w="1905000"/>
              </a:tblGrid>
              <a:tr h="61361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 forecast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Thunderstorm observed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Marginal total</a:t>
                      </a:r>
                      <a:endParaRPr lang="ru-RU" sz="2000" u="none" strike="noStrike" kern="1200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Precision (P)</a:t>
                      </a:r>
                      <a:endParaRPr lang="ru-RU" sz="20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77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Yes </a:t>
                      </a:r>
                      <a:endParaRPr lang="ru-RU" sz="2000" b="1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ru-RU" sz="2000" b="1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950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Yes</a:t>
                      </a:r>
                      <a:endParaRPr lang="ru-RU" sz="20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821</a:t>
                      </a:r>
                    </a:p>
                  </a:txBody>
                  <a:tcPr marL="68580" marR="68580" marT="0" marB="0" anchor="ctr">
                    <a:lnT>
                      <a:noFill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156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77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ru-RU" sz="20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810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00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Marginal total</a:t>
                      </a:r>
                      <a:endParaRPr lang="ru-RU" sz="20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1933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00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Recall (R)</a:t>
                      </a:r>
                      <a:endParaRPr lang="ru-RU" sz="20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169</a:t>
                      </a:r>
                      <a:endParaRPr lang="ru-RU" sz="2400" u="none" strike="noStrike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162800" y="8572934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Heidke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Skill Score (HSS)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0,68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Peirce's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 Score (PSS)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0,69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39" y="886829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61"/>
    </mc:Choice>
    <mc:Fallback>
      <p:transition spd="slow" advTm="5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  <p14:stopEvt time="54637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16224"/>
            <a:ext cx="18287999" cy="687077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t="10124" r="4979" b="16004"/>
          <a:stretch/>
        </p:blipFill>
        <p:spPr bwMode="auto">
          <a:xfrm>
            <a:off x="11024359" y="5649048"/>
            <a:ext cx="6791926" cy="40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7562" r="8438"/>
          <a:stretch/>
        </p:blipFill>
        <p:spPr>
          <a:xfrm>
            <a:off x="761999" y="1041400"/>
            <a:ext cx="9936033" cy="66167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114800" y="5283539"/>
            <a:ext cx="1872208" cy="140415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998" y="7886700"/>
            <a:ext cx="99360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study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18.05.2021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Thunderstorms, 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hailfall in the vicinity </a:t>
            </a: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 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55°03′N 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82°57′E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4" t="26103" r="15764" b="11674"/>
          <a:stretch/>
        </p:blipFill>
        <p:spPr bwMode="auto">
          <a:xfrm>
            <a:off x="11050435" y="1041401"/>
            <a:ext cx="6780364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044518" y="9319527"/>
            <a:ext cx="1925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credit: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https://worldview.earthdata.nasa.gov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24153" y="5093378"/>
            <a:ext cx="906646" cy="380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63284" tIns="81642" rIns="163284" bIns="81642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UTC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800" y="7142829"/>
            <a:ext cx="2011232" cy="380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19-21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UTC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953000" y="1041400"/>
            <a:ext cx="6096000" cy="42421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334000" y="5473701"/>
            <a:ext cx="5710518" cy="1213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5556812" y="8184603"/>
            <a:ext cx="1338808" cy="91229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1810" y="5794669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28827" y="2900593"/>
            <a:ext cx="9551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Novosibirsk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587" y="89442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3"/>
    </mc:Choice>
    <mc:Fallback>
      <p:transition spd="slow" advTm="2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2062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0" name="Picture 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10327" r="20515" b="16525"/>
          <a:stretch/>
        </p:blipFill>
        <p:spPr bwMode="auto">
          <a:xfrm>
            <a:off x="823064" y="4389863"/>
            <a:ext cx="6568336" cy="448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36" y="193021"/>
            <a:ext cx="10330135" cy="678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/>
          <p:nvPr/>
        </p:nvSpPr>
        <p:spPr>
          <a:xfrm>
            <a:off x="7787536" y="7238730"/>
            <a:ext cx="10518061" cy="2781570"/>
          </a:xfrm>
          <a:custGeom>
            <a:avLst/>
            <a:gdLst/>
            <a:ahLst/>
            <a:cxnLst/>
            <a:rect l="l" t="t" r="r" b="b"/>
            <a:pathLst>
              <a:path w="11289030" h="1971675">
                <a:moveTo>
                  <a:pt x="0" y="0"/>
                </a:moveTo>
                <a:lnTo>
                  <a:pt x="11288580" y="0"/>
                </a:lnTo>
                <a:lnTo>
                  <a:pt x="11288580" y="1971674"/>
                </a:lnTo>
                <a:lnTo>
                  <a:pt x="0" y="19716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01000" y="7316663"/>
            <a:ext cx="10134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Tomsk </a:t>
            </a:r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Founded in 1604 </a:t>
            </a:r>
          </a:p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589 701 people (2021)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called a students'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town (6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universities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institutes)</a:t>
            </a:r>
            <a:endParaRPr lang="en-US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25217" y="49588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pic>
        <p:nvPicPr>
          <p:cNvPr id="6151" name="Picture 7" descr="Томск - Отели - Smart Hot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3472" b="5249"/>
          <a:stretch/>
        </p:blipFill>
        <p:spPr bwMode="auto">
          <a:xfrm>
            <a:off x="155575" y="193021"/>
            <a:ext cx="7388226" cy="397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15103" y="2476500"/>
            <a:ext cx="6266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Tomsk</a:t>
            </a:r>
            <a:endParaRPr lang="ru-RU" sz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utoShape 18" descr="Heart Cor De María Организация Школа, сердце,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9949" y="3086100"/>
            <a:ext cx="169435" cy="14804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462" y="89826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36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0"/>
    </mc:Choice>
    <mc:Fallback>
      <p:transition spd="slow" advTm="3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34517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82938"/>
            <a:ext cx="18288000" cy="4204335"/>
          </a:xfrm>
          <a:custGeom>
            <a:avLst/>
            <a:gdLst/>
            <a:ahLst/>
            <a:cxnLst/>
            <a:rect l="l" t="t" r="r" b="b"/>
            <a:pathLst>
              <a:path w="18288000" h="4204334">
                <a:moveTo>
                  <a:pt x="0" y="4204072"/>
                </a:moveTo>
                <a:lnTo>
                  <a:pt x="18287998" y="4204072"/>
                </a:lnTo>
                <a:lnTo>
                  <a:pt x="18287998" y="0"/>
                </a:lnTo>
                <a:lnTo>
                  <a:pt x="0" y="0"/>
                </a:lnTo>
                <a:lnTo>
                  <a:pt x="0" y="4204072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1"/>
            <a:ext cx="18287999" cy="6006726"/>
            <a:chOff x="0" y="11"/>
            <a:chExt cx="18287999" cy="6006726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"/>
              <a:ext cx="18287999" cy="60067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95579"/>
              <a:ext cx="8077200" cy="3324225"/>
            </a:xfrm>
            <a:custGeom>
              <a:avLst/>
              <a:gdLst/>
              <a:ahLst/>
              <a:cxnLst/>
              <a:rect l="l" t="t" r="r" b="b"/>
              <a:pathLst>
                <a:path w="10661650" h="3324225">
                  <a:moveTo>
                    <a:pt x="0" y="0"/>
                  </a:moveTo>
                  <a:lnTo>
                    <a:pt x="10661027" y="0"/>
                  </a:lnTo>
                  <a:lnTo>
                    <a:pt x="10661027" y="3324224"/>
                  </a:lnTo>
                  <a:lnTo>
                    <a:pt x="0" y="3324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5999" y="1833299"/>
            <a:ext cx="8643620" cy="2074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700"/>
              </a:lnSpc>
              <a:spcBef>
                <a:spcPts val="100"/>
              </a:spcBef>
            </a:pPr>
            <a:r>
              <a:rPr lang="en-US" sz="6500" spc="505" dirty="0"/>
              <a:t>Benefits and </a:t>
            </a:r>
            <a:r>
              <a:rPr lang="en-US" sz="6500" spc="505" dirty="0" smtClean="0"/>
              <a:t>drawbacks</a:t>
            </a:r>
            <a:endParaRPr sz="6500" dirty="0"/>
          </a:p>
        </p:txBody>
      </p:sp>
      <p:sp>
        <p:nvSpPr>
          <p:cNvPr id="7" name="object 7"/>
          <p:cNvSpPr/>
          <p:nvPr/>
        </p:nvSpPr>
        <p:spPr>
          <a:xfrm>
            <a:off x="0" y="6038850"/>
            <a:ext cx="18288000" cy="400050"/>
          </a:xfrm>
          <a:custGeom>
            <a:avLst/>
            <a:gdLst/>
            <a:ahLst/>
            <a:cxnLst/>
            <a:rect l="l" t="t" r="r" b="b"/>
            <a:pathLst>
              <a:path w="18288000" h="400050">
                <a:moveTo>
                  <a:pt x="18287988" y="2870"/>
                </a:moveTo>
                <a:lnTo>
                  <a:pt x="14213904" y="2870"/>
                </a:lnTo>
                <a:lnTo>
                  <a:pt x="14215580" y="0"/>
                </a:lnTo>
                <a:lnTo>
                  <a:pt x="13748855" y="0"/>
                </a:lnTo>
                <a:lnTo>
                  <a:pt x="13750519" y="2870"/>
                </a:lnTo>
                <a:lnTo>
                  <a:pt x="9973208" y="2870"/>
                </a:lnTo>
                <a:lnTo>
                  <a:pt x="9974885" y="0"/>
                </a:lnTo>
                <a:lnTo>
                  <a:pt x="9508160" y="0"/>
                </a:lnTo>
                <a:lnTo>
                  <a:pt x="9509823" y="2870"/>
                </a:lnTo>
                <a:lnTo>
                  <a:pt x="5732513" y="2870"/>
                </a:lnTo>
                <a:lnTo>
                  <a:pt x="5734189" y="0"/>
                </a:lnTo>
                <a:lnTo>
                  <a:pt x="5267464" y="0"/>
                </a:lnTo>
                <a:lnTo>
                  <a:pt x="5269128" y="2870"/>
                </a:lnTo>
                <a:lnTo>
                  <a:pt x="1491805" y="2870"/>
                </a:lnTo>
                <a:lnTo>
                  <a:pt x="1493481" y="0"/>
                </a:lnTo>
                <a:lnTo>
                  <a:pt x="1026756" y="0"/>
                </a:lnTo>
                <a:lnTo>
                  <a:pt x="1028420" y="2870"/>
                </a:lnTo>
                <a:lnTo>
                  <a:pt x="0" y="2870"/>
                </a:lnTo>
                <a:lnTo>
                  <a:pt x="0" y="79070"/>
                </a:lnTo>
                <a:lnTo>
                  <a:pt x="1072870" y="79070"/>
                </a:lnTo>
                <a:lnTo>
                  <a:pt x="1260119" y="400050"/>
                </a:lnTo>
                <a:lnTo>
                  <a:pt x="1447355" y="79070"/>
                </a:lnTo>
                <a:lnTo>
                  <a:pt x="5313578" y="79070"/>
                </a:lnTo>
                <a:lnTo>
                  <a:pt x="5500827" y="400050"/>
                </a:lnTo>
                <a:lnTo>
                  <a:pt x="5688063" y="79070"/>
                </a:lnTo>
                <a:lnTo>
                  <a:pt x="9554273" y="79070"/>
                </a:lnTo>
                <a:lnTo>
                  <a:pt x="9741522" y="400050"/>
                </a:lnTo>
                <a:lnTo>
                  <a:pt x="9928758" y="79070"/>
                </a:lnTo>
                <a:lnTo>
                  <a:pt x="13794969" y="79070"/>
                </a:lnTo>
                <a:lnTo>
                  <a:pt x="13982218" y="400050"/>
                </a:lnTo>
                <a:lnTo>
                  <a:pt x="14169454" y="79070"/>
                </a:lnTo>
                <a:lnTo>
                  <a:pt x="18287988" y="79070"/>
                </a:lnTo>
                <a:lnTo>
                  <a:pt x="18287988" y="28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5999" y="6591300"/>
            <a:ext cx="3479801" cy="2662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unique approach to atmospheric phenomena detection by analyzing the vertical distribution of meteorological parameters in the atmospheric column using machine learning technology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4876800" y="6591299"/>
            <a:ext cx="3886200" cy="34199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Adaptability of the technology for determining the probable zones of atmospheric phenomena for the territory of Siberia. Consideration of complex interrelations in the distribution of meteorological values, spatial and intra-annual dependencies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phenomena recurrence</a:t>
            </a:r>
            <a:endParaRPr 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9296400" y="6591298"/>
            <a:ext cx="3886200" cy="2246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of the results of technology calculations, confirmed by the author's tests. Selection of thunderstorm zones, atmospheric precipitation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different </a:t>
            </a: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intensity and phase state</a:t>
            </a:r>
          </a:p>
        </p:txBody>
      </p:sp>
      <p:sp>
        <p:nvSpPr>
          <p:cNvPr id="20" name="object 9"/>
          <p:cNvSpPr txBox="1"/>
          <p:nvPr/>
        </p:nvSpPr>
        <p:spPr>
          <a:xfrm>
            <a:off x="13792200" y="6591297"/>
            <a:ext cx="3886200" cy="1110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of atmospheric events over areas with a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sparse weather network</a:t>
            </a:r>
            <a:endParaRPr 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bject 5"/>
          <p:cNvSpPr/>
          <p:nvPr/>
        </p:nvSpPr>
        <p:spPr>
          <a:xfrm>
            <a:off x="9639300" y="1295578"/>
            <a:ext cx="8077200" cy="3324225"/>
          </a:xfrm>
          <a:custGeom>
            <a:avLst/>
            <a:gdLst/>
            <a:ahLst/>
            <a:cxnLst/>
            <a:rect l="l" t="t" r="r" b="b"/>
            <a:pathLst>
              <a:path w="10661650" h="3324225">
                <a:moveTo>
                  <a:pt x="0" y="0"/>
                </a:moveTo>
                <a:lnTo>
                  <a:pt x="10661027" y="0"/>
                </a:lnTo>
                <a:lnTo>
                  <a:pt x="10661027" y="3324224"/>
                </a:lnTo>
                <a:lnTo>
                  <a:pt x="0" y="33242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895">
            <a:off x="10840323" y="2191717"/>
            <a:ext cx="2652077" cy="1531945"/>
          </a:xfrm>
          <a:prstGeom prst="rect">
            <a:avLst/>
          </a:prstGeom>
        </p:spPr>
      </p:pic>
      <p:grpSp>
        <p:nvGrpSpPr>
          <p:cNvPr id="23" name="Группа 24"/>
          <p:cNvGrpSpPr/>
          <p:nvPr/>
        </p:nvGrpSpPr>
        <p:grpSpPr>
          <a:xfrm>
            <a:off x="9911521" y="1412397"/>
            <a:ext cx="7345432" cy="2448272"/>
            <a:chOff x="394920" y="2715995"/>
            <a:chExt cx="8317697" cy="2729229"/>
          </a:xfrm>
        </p:grpSpPr>
        <p:grpSp>
          <p:nvGrpSpPr>
            <p:cNvPr id="24" name="Группа 12"/>
            <p:cNvGrpSpPr/>
            <p:nvPr/>
          </p:nvGrpSpPr>
          <p:grpSpPr>
            <a:xfrm rot="21271262">
              <a:off x="394920" y="2715995"/>
              <a:ext cx="1732043" cy="1578311"/>
              <a:chOff x="1019081" y="568047"/>
              <a:chExt cx="2935597" cy="2667335"/>
            </a:xfrm>
          </p:grpSpPr>
          <p:pic>
            <p:nvPicPr>
              <p:cNvPr id="29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644205" flipH="1">
                <a:off x="1516358" y="568047"/>
                <a:ext cx="1385648" cy="1202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Дуга 29"/>
              <p:cNvSpPr/>
              <p:nvPr/>
            </p:nvSpPr>
            <p:spPr>
              <a:xfrm rot="5400000">
                <a:off x="2139195" y="1304232"/>
                <a:ext cx="623362" cy="703550"/>
              </a:xfrm>
              <a:prstGeom prst="arc">
                <a:avLst/>
              </a:prstGeom>
              <a:ln w="38100">
                <a:solidFill>
                  <a:srgbClr val="4272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Дуга 30"/>
              <p:cNvSpPr/>
              <p:nvPr/>
            </p:nvSpPr>
            <p:spPr>
              <a:xfrm rot="5400000">
                <a:off x="1709934" y="869902"/>
                <a:ext cx="1488514" cy="1715485"/>
              </a:xfrm>
              <a:prstGeom prst="arc">
                <a:avLst/>
              </a:prstGeom>
              <a:ln w="38100">
                <a:solidFill>
                  <a:srgbClr val="4272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Дуга 31"/>
              <p:cNvSpPr/>
              <p:nvPr/>
            </p:nvSpPr>
            <p:spPr>
              <a:xfrm rot="5266704">
                <a:off x="1258378" y="539081"/>
                <a:ext cx="2457004" cy="2935597"/>
              </a:xfrm>
              <a:prstGeom prst="arc">
                <a:avLst/>
              </a:prstGeom>
              <a:ln w="38100">
                <a:solidFill>
                  <a:srgbClr val="4272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0312" y="4077072"/>
              <a:ext cx="1332305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Стрелка вправо с вырезом 25"/>
            <p:cNvSpPr/>
            <p:nvPr/>
          </p:nvSpPr>
          <p:spPr>
            <a:xfrm>
              <a:off x="4211960" y="4653136"/>
              <a:ext cx="792088" cy="216024"/>
            </a:xfrm>
            <a:prstGeom prst="notchedRightArrow">
              <a:avLst/>
            </a:prstGeom>
            <a:solidFill>
              <a:srgbClr val="A4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8064" y="4293096"/>
              <a:ext cx="1152128" cy="1106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Стрелка вправо с вырезом 27"/>
            <p:cNvSpPr/>
            <p:nvPr/>
          </p:nvSpPr>
          <p:spPr>
            <a:xfrm>
              <a:off x="6444208" y="4653136"/>
              <a:ext cx="792088" cy="216024"/>
            </a:xfrm>
            <a:prstGeom prst="notchedRightArrow">
              <a:avLst/>
            </a:prstGeom>
            <a:solidFill>
              <a:srgbClr val="A4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9860242" y="4119233"/>
            <a:ext cx="3786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“Working area”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methodology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782" y="885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0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93"/>
    </mc:Choice>
    <mc:Fallback>
      <p:transition spd="slow" advTm="4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8"/>
        <p14:stopEvt time="43609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075442"/>
            <a:ext cx="6141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0" dirty="0">
                <a:solidFill>
                  <a:srgbClr val="FFFFFF"/>
                </a:solidFill>
              </a:rPr>
              <a:t>WORDS</a:t>
            </a:r>
            <a:r>
              <a:rPr spc="265" dirty="0">
                <a:solidFill>
                  <a:srgbClr val="FFFFFF"/>
                </a:solidFill>
              </a:rPr>
              <a:t> </a:t>
            </a:r>
            <a:r>
              <a:rPr spc="250" dirty="0">
                <a:solidFill>
                  <a:srgbClr val="FFFFFF"/>
                </a:solidFill>
              </a:rPr>
              <a:t>TO</a:t>
            </a:r>
            <a:r>
              <a:rPr spc="270" dirty="0">
                <a:solidFill>
                  <a:srgbClr val="FFFFFF"/>
                </a:solidFill>
              </a:rPr>
              <a:t> </a:t>
            </a:r>
            <a:r>
              <a:rPr spc="135" dirty="0">
                <a:solidFill>
                  <a:srgbClr val="FFFFFF"/>
                </a:solidFill>
              </a:rPr>
              <a:t>REFLECT</a:t>
            </a:r>
            <a:r>
              <a:rPr spc="270" dirty="0">
                <a:solidFill>
                  <a:srgbClr val="FFFFFF"/>
                </a:solidFill>
              </a:rPr>
              <a:t> </a:t>
            </a:r>
            <a:r>
              <a:rPr spc="380" dirty="0">
                <a:solidFill>
                  <a:srgbClr val="FFFFFF"/>
                </a:solidFill>
              </a:rPr>
              <a:t>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3257277"/>
            <a:ext cx="15104910" cy="4346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lang="en-US" sz="6000" b="1" spc="350" dirty="0">
                <a:solidFill>
                  <a:srgbClr val="FFFFFF"/>
                </a:solidFill>
                <a:latin typeface="Tahoma"/>
                <a:cs typeface="Tahoma"/>
              </a:rPr>
              <a:t>No one has a sorrier lot than </a:t>
            </a:r>
            <a:endParaRPr lang="en-US" sz="6000" b="1" spc="35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lang="en-US" sz="6000" b="1" spc="350" dirty="0" smtClean="0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lang="en-US" sz="6000" b="1" spc="350" dirty="0">
                <a:solidFill>
                  <a:srgbClr val="FFFFFF"/>
                </a:solidFill>
                <a:latin typeface="Tahoma"/>
                <a:cs typeface="Tahoma"/>
              </a:rPr>
              <a:t>weatherman. He is ignored when he is right, but execrated when </a:t>
            </a:r>
            <a:r>
              <a:rPr lang="en-US" sz="6000" b="1" spc="350" dirty="0" smtClean="0">
                <a:solidFill>
                  <a:srgbClr val="FFFFFF"/>
                </a:solidFill>
                <a:latin typeface="Tahoma"/>
                <a:cs typeface="Tahoma"/>
              </a:rPr>
              <a:t>he </a:t>
            </a:r>
            <a:r>
              <a:rPr lang="en-US" sz="6000" b="1" spc="350" dirty="0">
                <a:solidFill>
                  <a:srgbClr val="FFFFFF"/>
                </a:solidFill>
                <a:latin typeface="Tahoma"/>
                <a:cs typeface="Tahoma"/>
              </a:rPr>
              <a:t>is </a:t>
            </a:r>
            <a:r>
              <a:rPr lang="en-US" sz="6000" b="1" spc="350" dirty="0" smtClean="0">
                <a:solidFill>
                  <a:srgbClr val="FFFFFF"/>
                </a:solidFill>
                <a:latin typeface="Tahoma"/>
                <a:cs typeface="Tahoma"/>
              </a:rPr>
              <a:t>wrong</a:t>
            </a:r>
            <a:r>
              <a:rPr sz="6000" b="1" spc="310" dirty="0" smtClean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60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8235396"/>
            <a:ext cx="13030200" cy="532197"/>
          </a:xfrm>
          <a:prstGeom prst="rect">
            <a:avLst/>
          </a:prstGeom>
          <a:noFill/>
        </p:spPr>
        <p:txBody>
          <a:bodyPr vert="horz" wrap="square" lIns="0" tIns="222250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1750"/>
              </a:spcBef>
              <a:tabLst>
                <a:tab pos="2555875" algn="l"/>
                <a:tab pos="3108960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Epigraph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Isaac Asimov’s Book of Science and Nature Quotations (1988)</a:t>
            </a:r>
            <a:endParaRPr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20910" y="1028701"/>
            <a:ext cx="1143000" cy="781050"/>
          </a:xfrm>
          <a:custGeom>
            <a:avLst/>
            <a:gdLst/>
            <a:ahLst/>
            <a:cxnLst/>
            <a:rect l="l" t="t" r="r" b="b"/>
            <a:pathLst>
              <a:path w="1143000" h="781050">
                <a:moveTo>
                  <a:pt x="280049" y="780959"/>
                </a:moveTo>
                <a:lnTo>
                  <a:pt x="231399" y="777700"/>
                </a:lnTo>
                <a:lnTo>
                  <a:pt x="186745" y="767921"/>
                </a:lnTo>
                <a:lnTo>
                  <a:pt x="146084" y="751621"/>
                </a:lnTo>
                <a:lnTo>
                  <a:pt x="109416" y="728800"/>
                </a:lnTo>
                <a:lnTo>
                  <a:pt x="76736" y="699457"/>
                </a:lnTo>
                <a:lnTo>
                  <a:pt x="49117" y="664657"/>
                </a:lnTo>
                <a:lnTo>
                  <a:pt x="27631" y="625460"/>
                </a:lnTo>
                <a:lnTo>
                  <a:pt x="12282" y="581869"/>
                </a:lnTo>
                <a:lnTo>
                  <a:pt x="3070" y="533888"/>
                </a:lnTo>
                <a:lnTo>
                  <a:pt x="0" y="481521"/>
                </a:lnTo>
                <a:lnTo>
                  <a:pt x="1366" y="443699"/>
                </a:lnTo>
                <a:lnTo>
                  <a:pt x="5465" y="405668"/>
                </a:lnTo>
                <a:lnTo>
                  <a:pt x="12296" y="367426"/>
                </a:lnTo>
                <a:lnTo>
                  <a:pt x="21857" y="328973"/>
                </a:lnTo>
                <a:lnTo>
                  <a:pt x="34904" y="291125"/>
                </a:lnTo>
                <a:lnTo>
                  <a:pt x="52229" y="254650"/>
                </a:lnTo>
                <a:lnTo>
                  <a:pt x="73832" y="219557"/>
                </a:lnTo>
                <a:lnTo>
                  <a:pt x="99714" y="185852"/>
                </a:lnTo>
                <a:lnTo>
                  <a:pt x="130164" y="153862"/>
                </a:lnTo>
                <a:lnTo>
                  <a:pt x="165510" y="123878"/>
                </a:lnTo>
                <a:lnTo>
                  <a:pt x="205757" y="95908"/>
                </a:lnTo>
                <a:lnTo>
                  <a:pt x="250913" y="69959"/>
                </a:lnTo>
                <a:lnTo>
                  <a:pt x="290961" y="51164"/>
                </a:lnTo>
                <a:lnTo>
                  <a:pt x="334962" y="34772"/>
                </a:lnTo>
                <a:lnTo>
                  <a:pt x="382909" y="20781"/>
                </a:lnTo>
                <a:lnTo>
                  <a:pt x="434797" y="9191"/>
                </a:lnTo>
                <a:lnTo>
                  <a:pt x="490618" y="0"/>
                </a:lnTo>
                <a:lnTo>
                  <a:pt x="490618" y="180816"/>
                </a:lnTo>
                <a:lnTo>
                  <a:pt x="450222" y="183373"/>
                </a:lnTo>
                <a:lnTo>
                  <a:pt x="414175" y="188744"/>
                </a:lnTo>
                <a:lnTo>
                  <a:pt x="355095" y="207976"/>
                </a:lnTo>
                <a:lnTo>
                  <a:pt x="309999" y="240028"/>
                </a:lnTo>
                <a:lnTo>
                  <a:pt x="275547" y="286219"/>
                </a:lnTo>
                <a:lnTo>
                  <a:pt x="331306" y="289751"/>
                </a:lnTo>
                <a:lnTo>
                  <a:pt x="382103" y="300348"/>
                </a:lnTo>
                <a:lnTo>
                  <a:pt x="427934" y="318015"/>
                </a:lnTo>
                <a:lnTo>
                  <a:pt x="468794" y="342757"/>
                </a:lnTo>
                <a:lnTo>
                  <a:pt x="502357" y="375493"/>
                </a:lnTo>
                <a:lnTo>
                  <a:pt x="526330" y="417102"/>
                </a:lnTo>
                <a:lnTo>
                  <a:pt x="540713" y="467580"/>
                </a:lnTo>
                <a:lnTo>
                  <a:pt x="545508" y="526924"/>
                </a:lnTo>
                <a:lnTo>
                  <a:pt x="544460" y="550636"/>
                </a:lnTo>
                <a:lnTo>
                  <a:pt x="536065" y="597241"/>
                </a:lnTo>
                <a:lnTo>
                  <a:pt x="519183" y="642209"/>
                </a:lnTo>
                <a:lnTo>
                  <a:pt x="493398" y="682420"/>
                </a:lnTo>
                <a:lnTo>
                  <a:pt x="458881" y="717257"/>
                </a:lnTo>
                <a:lnTo>
                  <a:pt x="416878" y="746110"/>
                </a:lnTo>
                <a:lnTo>
                  <a:pt x="367599" y="768202"/>
                </a:lnTo>
                <a:lnTo>
                  <a:pt x="311056" y="779546"/>
                </a:lnTo>
                <a:lnTo>
                  <a:pt x="280049" y="780959"/>
                </a:lnTo>
                <a:close/>
              </a:path>
              <a:path w="1143000" h="781050">
                <a:moveTo>
                  <a:pt x="875980" y="781004"/>
                </a:moveTo>
                <a:lnTo>
                  <a:pt x="827720" y="777743"/>
                </a:lnTo>
                <a:lnTo>
                  <a:pt x="783317" y="767959"/>
                </a:lnTo>
                <a:lnTo>
                  <a:pt x="742772" y="751655"/>
                </a:lnTo>
                <a:lnTo>
                  <a:pt x="706083" y="728831"/>
                </a:lnTo>
                <a:lnTo>
                  <a:pt x="673250" y="699491"/>
                </a:lnTo>
                <a:lnTo>
                  <a:pt x="645402" y="664669"/>
                </a:lnTo>
                <a:lnTo>
                  <a:pt x="623749" y="625456"/>
                </a:lnTo>
                <a:lnTo>
                  <a:pt x="608286" y="581853"/>
                </a:lnTo>
                <a:lnTo>
                  <a:pt x="599010" y="533859"/>
                </a:lnTo>
                <a:lnTo>
                  <a:pt x="595919" y="481476"/>
                </a:lnTo>
                <a:lnTo>
                  <a:pt x="597281" y="443654"/>
                </a:lnTo>
                <a:lnTo>
                  <a:pt x="601368" y="405622"/>
                </a:lnTo>
                <a:lnTo>
                  <a:pt x="608187" y="367381"/>
                </a:lnTo>
                <a:lnTo>
                  <a:pt x="617743" y="328928"/>
                </a:lnTo>
                <a:lnTo>
                  <a:pt x="630832" y="291065"/>
                </a:lnTo>
                <a:lnTo>
                  <a:pt x="648263" y="254592"/>
                </a:lnTo>
                <a:lnTo>
                  <a:pt x="670032" y="219507"/>
                </a:lnTo>
                <a:lnTo>
                  <a:pt x="696136" y="185807"/>
                </a:lnTo>
                <a:lnTo>
                  <a:pt x="726829" y="153817"/>
                </a:lnTo>
                <a:lnTo>
                  <a:pt x="762362" y="123833"/>
                </a:lnTo>
                <a:lnTo>
                  <a:pt x="802731" y="95863"/>
                </a:lnTo>
                <a:lnTo>
                  <a:pt x="847930" y="69914"/>
                </a:lnTo>
                <a:lnTo>
                  <a:pt x="887984" y="51141"/>
                </a:lnTo>
                <a:lnTo>
                  <a:pt x="931984" y="34762"/>
                </a:lnTo>
                <a:lnTo>
                  <a:pt x="979930" y="20778"/>
                </a:lnTo>
                <a:lnTo>
                  <a:pt x="1031824" y="9190"/>
                </a:lnTo>
                <a:lnTo>
                  <a:pt x="1087669" y="0"/>
                </a:lnTo>
                <a:lnTo>
                  <a:pt x="1087669" y="180816"/>
                </a:lnTo>
                <a:lnTo>
                  <a:pt x="1047253" y="183373"/>
                </a:lnTo>
                <a:lnTo>
                  <a:pt x="1011198" y="188744"/>
                </a:lnTo>
                <a:lnTo>
                  <a:pt x="952123" y="207976"/>
                </a:lnTo>
                <a:lnTo>
                  <a:pt x="906772" y="240032"/>
                </a:lnTo>
                <a:lnTo>
                  <a:pt x="871490" y="286253"/>
                </a:lnTo>
                <a:lnTo>
                  <a:pt x="927733" y="289785"/>
                </a:lnTo>
                <a:lnTo>
                  <a:pt x="978871" y="300381"/>
                </a:lnTo>
                <a:lnTo>
                  <a:pt x="1024901" y="318045"/>
                </a:lnTo>
                <a:lnTo>
                  <a:pt x="1065822" y="342780"/>
                </a:lnTo>
                <a:lnTo>
                  <a:pt x="1099394" y="375515"/>
                </a:lnTo>
                <a:lnTo>
                  <a:pt x="1123386" y="417126"/>
                </a:lnTo>
                <a:lnTo>
                  <a:pt x="1137790" y="467607"/>
                </a:lnTo>
                <a:lnTo>
                  <a:pt x="1142593" y="526958"/>
                </a:lnTo>
                <a:lnTo>
                  <a:pt x="1141507" y="550668"/>
                </a:lnTo>
                <a:lnTo>
                  <a:pt x="1132823" y="597266"/>
                </a:lnTo>
                <a:lnTo>
                  <a:pt x="1115469" y="642232"/>
                </a:lnTo>
                <a:lnTo>
                  <a:pt x="1089681" y="682447"/>
                </a:lnTo>
                <a:lnTo>
                  <a:pt x="1055627" y="717291"/>
                </a:lnTo>
                <a:lnTo>
                  <a:pt x="1013920" y="746139"/>
                </a:lnTo>
                <a:lnTo>
                  <a:pt x="964578" y="768233"/>
                </a:lnTo>
                <a:lnTo>
                  <a:pt x="907467" y="779589"/>
                </a:lnTo>
                <a:lnTo>
                  <a:pt x="875980" y="781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882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3"/>
    </mc:Choice>
    <mc:Fallback>
      <p:transition spd="slow" advTm="2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8"/>
        <p14:stopEvt time="19968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accounts.tsu.ru/UploadFiles/2016/9/28/29031-Fu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6950"/>
          <a:stretch/>
        </p:blipFill>
        <p:spPr bwMode="auto">
          <a:xfrm>
            <a:off x="9786220" y="1459954"/>
            <a:ext cx="3853580" cy="39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ccounts.tsu.ru/UploadFiles/2021/6/22/83512-Fu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0"/>
          <a:stretch/>
        </p:blipFill>
        <p:spPr bwMode="auto">
          <a:xfrm>
            <a:off x="13887450" y="1459954"/>
            <a:ext cx="3867150" cy="34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3887450" y="4722593"/>
            <a:ext cx="3867150" cy="4533900"/>
          </a:xfrm>
          <a:custGeom>
            <a:avLst/>
            <a:gdLst/>
            <a:ahLst/>
            <a:cxnLst/>
            <a:rect l="l" t="t" r="r" b="b"/>
            <a:pathLst>
              <a:path w="3867150" h="4533900">
                <a:moveTo>
                  <a:pt x="3867149" y="4533899"/>
                </a:moveTo>
                <a:lnTo>
                  <a:pt x="0" y="4533899"/>
                </a:lnTo>
                <a:lnTo>
                  <a:pt x="0" y="0"/>
                </a:lnTo>
                <a:lnTo>
                  <a:pt x="3867149" y="0"/>
                </a:lnTo>
                <a:lnTo>
                  <a:pt x="3867149" y="45338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86220" y="4722593"/>
            <a:ext cx="3853580" cy="4533900"/>
          </a:xfrm>
          <a:custGeom>
            <a:avLst/>
            <a:gdLst/>
            <a:ahLst/>
            <a:cxnLst/>
            <a:rect l="l" t="t" r="r" b="b"/>
            <a:pathLst>
              <a:path w="3867150" h="4533900">
                <a:moveTo>
                  <a:pt x="3867149" y="4533899"/>
                </a:moveTo>
                <a:lnTo>
                  <a:pt x="0" y="4533899"/>
                </a:lnTo>
                <a:lnTo>
                  <a:pt x="0" y="0"/>
                </a:lnTo>
                <a:lnTo>
                  <a:pt x="3867149" y="0"/>
                </a:lnTo>
                <a:lnTo>
                  <a:pt x="3867149" y="45338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5000" y="4722593"/>
            <a:ext cx="3867150" cy="4533900"/>
          </a:xfrm>
          <a:custGeom>
            <a:avLst/>
            <a:gdLst/>
            <a:ahLst/>
            <a:cxnLst/>
            <a:rect l="l" t="t" r="r" b="b"/>
            <a:pathLst>
              <a:path w="3867150" h="4533900">
                <a:moveTo>
                  <a:pt x="3867149" y="4533899"/>
                </a:moveTo>
                <a:lnTo>
                  <a:pt x="0" y="4533899"/>
                </a:lnTo>
                <a:lnTo>
                  <a:pt x="0" y="0"/>
                </a:lnTo>
                <a:lnTo>
                  <a:pt x="3867149" y="0"/>
                </a:lnTo>
                <a:lnTo>
                  <a:pt x="3867149" y="45338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3046" y="647701"/>
            <a:ext cx="936154" cy="83058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250"/>
              </a:lnSpc>
            </a:pPr>
            <a:r>
              <a:rPr sz="5400" b="1" spc="57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</a:t>
            </a:r>
            <a:r>
              <a:rPr sz="5400" b="1" spc="42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37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5400" b="1" spc="37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spc="944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ATHORS</a:t>
            </a:r>
            <a:endParaRPr sz="5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9800" y="5860283"/>
            <a:ext cx="3160723" cy="1022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IRINA</a:t>
            </a:r>
            <a:endParaRPr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4065"/>
              </a:lnSpc>
            </a:pP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KUZHEVSKAIA</a:t>
            </a:r>
            <a:endParaRPr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6220" y="5860283"/>
            <a:ext cx="2557780" cy="1030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n-US" sz="3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MARINA VOLKOVA</a:t>
            </a:r>
            <a:endParaRPr sz="3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89631" y="5860283"/>
            <a:ext cx="3012569" cy="1022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n-US" sz="3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VLADISLAV CHURSIN</a:t>
            </a:r>
            <a:endParaRPr sz="3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73200" y="7429500"/>
            <a:ext cx="3429000" cy="19620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Junior researcher, </a:t>
            </a:r>
          </a:p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Siberian state research center “</a:t>
            </a:r>
            <a:r>
              <a:rPr lang="en-US" sz="20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Planeta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</a:p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 student, </a:t>
            </a: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TSU</a:t>
            </a:r>
            <a:endParaRPr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59954"/>
            <a:ext cx="3867150" cy="33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accounts.tsu.ru/UploadFiles/2020/9/14/82140-Full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62" y="1459954"/>
            <a:ext cx="3867150" cy="37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5"/>
          <p:cNvSpPr/>
          <p:nvPr/>
        </p:nvSpPr>
        <p:spPr>
          <a:xfrm>
            <a:off x="1641662" y="4764741"/>
            <a:ext cx="3867150" cy="4491752"/>
          </a:xfrm>
          <a:custGeom>
            <a:avLst/>
            <a:gdLst/>
            <a:ahLst/>
            <a:cxnLst/>
            <a:rect l="l" t="t" r="r" b="b"/>
            <a:pathLst>
              <a:path w="3867150" h="4533900">
                <a:moveTo>
                  <a:pt x="3867149" y="4533899"/>
                </a:moveTo>
                <a:lnTo>
                  <a:pt x="0" y="4533899"/>
                </a:lnTo>
                <a:lnTo>
                  <a:pt x="0" y="0"/>
                </a:lnTo>
                <a:lnTo>
                  <a:pt x="3867149" y="0"/>
                </a:lnTo>
                <a:lnTo>
                  <a:pt x="3867149" y="45338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 txBox="1"/>
          <p:nvPr/>
        </p:nvSpPr>
        <p:spPr>
          <a:xfrm>
            <a:off x="1905000" y="5860283"/>
            <a:ext cx="3505200" cy="1017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OLGA NECHEPURENKO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bject 11"/>
          <p:cNvSpPr txBox="1"/>
          <p:nvPr/>
        </p:nvSpPr>
        <p:spPr>
          <a:xfrm>
            <a:off x="1641662" y="7505700"/>
            <a:ext cx="4073338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 in </a:t>
            </a: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and Math</a:t>
            </a: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ematics</a:t>
            </a:r>
            <a:endParaRPr lang="en-US" sz="30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professor, </a:t>
            </a:r>
            <a:r>
              <a:rPr lang="en-US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TSU </a:t>
            </a:r>
            <a:endParaRPr 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11"/>
          <p:cNvSpPr txBox="1"/>
          <p:nvPr/>
        </p:nvSpPr>
        <p:spPr>
          <a:xfrm>
            <a:off x="6038850" y="7505700"/>
            <a:ext cx="3790950" cy="1731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 in Geography</a:t>
            </a:r>
            <a:endParaRPr lang="en-US" sz="30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professor, </a:t>
            </a: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TSU</a:t>
            </a:r>
          </a:p>
        </p:txBody>
      </p:sp>
      <p:sp>
        <p:nvSpPr>
          <p:cNvPr id="20" name="object 11"/>
          <p:cNvSpPr txBox="1"/>
          <p:nvPr/>
        </p:nvSpPr>
        <p:spPr>
          <a:xfrm>
            <a:off x="10058400" y="7505699"/>
            <a:ext cx="3790950" cy="1731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 in Geography</a:t>
            </a:r>
            <a:endParaRPr lang="en-US" sz="3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30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professor, </a:t>
            </a:r>
            <a:r>
              <a:rPr lang="en-US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TSU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625" y="891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5"/>
    </mc:Choice>
    <mc:Fallback>
      <p:transition spd="slow" advTm="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4"/>
        <p14:stopEvt time="5024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9334497"/>
          </a:xfrm>
          <a:custGeom>
            <a:avLst/>
            <a:gdLst/>
            <a:ahLst/>
            <a:cxnLst/>
            <a:rect l="l" t="t" r="r" b="b"/>
            <a:pathLst>
              <a:path w="18288000" h="9603105">
                <a:moveTo>
                  <a:pt x="0" y="9602527"/>
                </a:moveTo>
                <a:lnTo>
                  <a:pt x="18287998" y="9602527"/>
                </a:lnTo>
                <a:lnTo>
                  <a:pt x="18287998" y="0"/>
                </a:lnTo>
                <a:lnTo>
                  <a:pt x="0" y="0"/>
                </a:lnTo>
                <a:lnTo>
                  <a:pt x="0" y="9602527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10800" y="1722767"/>
            <a:ext cx="7491095" cy="761106"/>
          </a:xfrm>
          <a:prstGeom prst="rect">
            <a:avLst/>
          </a:prstGeom>
        </p:spPr>
        <p:txBody>
          <a:bodyPr vert="horz" wrap="square" lIns="0" tIns="296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 A. Ivanova St., Tomsk, Russia, 634028 </a:t>
            </a:r>
            <a:endParaRPr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10800" y="2873326"/>
            <a:ext cx="7680327" cy="2033249"/>
          </a:xfrm>
          <a:prstGeom prst="rect">
            <a:avLst/>
          </a:prstGeom>
        </p:spPr>
        <p:txBody>
          <a:bodyPr vert="horz" wrap="square" lIns="0" tIns="296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o.e.nechepurenko</a:t>
            </a:r>
            <a:r>
              <a:rPr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gmail</a:t>
            </a:r>
            <a:r>
              <a:rPr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.com</a:t>
            </a:r>
            <a:endParaRPr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</a:t>
            </a:r>
            <a:r>
              <a:rPr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906</a:t>
            </a:r>
            <a:r>
              <a:rPr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928 1659</a:t>
            </a:r>
            <a:endParaRPr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1072694"/>
            <a:ext cx="7696200" cy="21672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6500" spc="95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endParaRPr sz="6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0" spc="96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</a:t>
            </a:r>
            <a:endParaRPr sz="6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602530"/>
            <a:ext cx="18288000" cy="684530"/>
          </a:xfrm>
          <a:custGeom>
            <a:avLst/>
            <a:gdLst/>
            <a:ahLst/>
            <a:cxnLst/>
            <a:rect l="l" t="t" r="r" b="b"/>
            <a:pathLst>
              <a:path w="18288000" h="684529">
                <a:moveTo>
                  <a:pt x="18287998" y="684469"/>
                </a:moveTo>
                <a:lnTo>
                  <a:pt x="0" y="68446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684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>
            <a:spLocks/>
          </p:cNvSpPr>
          <p:nvPr/>
        </p:nvSpPr>
        <p:spPr>
          <a:xfrm>
            <a:off x="1159435" y="5067300"/>
            <a:ext cx="6737350" cy="37907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 sz="3600" b="1" i="0">
                <a:solidFill>
                  <a:srgbClr val="03313C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700"/>
              </a:spcBef>
            </a:pPr>
            <a:r>
              <a:rPr lang="en-US" sz="6500" kern="0" spc="955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SPASIBO!*</a:t>
            </a:r>
          </a:p>
          <a:p>
            <a:pPr marL="12700">
              <a:spcBef>
                <a:spcPts val="700"/>
              </a:spcBef>
            </a:pPr>
            <a:endParaRPr lang="en-US" sz="6500" kern="0" spc="95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spcBef>
                <a:spcPts val="700"/>
              </a:spcBef>
            </a:pPr>
            <a:endParaRPr lang="en-US" sz="6500" kern="0" spc="95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algn="r">
              <a:spcBef>
                <a:spcPts val="700"/>
              </a:spcBef>
            </a:pPr>
            <a:r>
              <a:rPr lang="en-US" sz="2800" b="0" i="1" kern="0" spc="955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*thank you!</a:t>
            </a:r>
            <a:endParaRPr lang="en-US" sz="2800" b="0" i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ÐÐ°ÑÑÐ¸Ð½ÐºÐ¸ Ð¿Ð¾ Ð·Ð°Ð¿ÑÐ¾ÑÑ Ð·Ð½Ð°ÑÐ¾Ðº Ð´Ð¾Ð¼ Ð¿Ð½Ð³"/>
          <p:cNvPicPr>
            <a:picLocks noChangeAspect="1" noChangeArrowheads="1"/>
          </p:cNvPicPr>
          <p:nvPr/>
        </p:nvPicPr>
        <p:blipFill>
          <a:blip r:embed="rId4" r:link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28" y="1722767"/>
            <a:ext cx="855072" cy="85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ÐÐ°ÑÑÐ¸Ð½ÐºÐ¸ Ð¿Ð¾ Ð·Ð°Ð¿ÑÐ¾ÑÑ e-mail png"/>
          <p:cNvPicPr>
            <a:picLocks noChangeAspect="1" noChangeArrowheads="1"/>
          </p:cNvPicPr>
          <p:nvPr/>
        </p:nvPicPr>
        <p:blipFill>
          <a:blip r:embed="rId6" r:link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19" y="3174670"/>
            <a:ext cx="662781" cy="46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 descr="Phone png images | PNGW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Mobile Smartphone Icon - Free vector graphic on Pixabay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4137980"/>
            <a:ext cx="1327150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8858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8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7"/>
    </mc:Choice>
    <mc:Fallback>
      <p:transition spd="slow" advTm="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9"/>
        <p14:stopEvt time="5168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41524" y="0"/>
            <a:ext cx="9746615" cy="10287000"/>
          </a:xfrm>
          <a:custGeom>
            <a:avLst/>
            <a:gdLst/>
            <a:ahLst/>
            <a:cxnLst/>
            <a:rect l="l" t="t" r="r" b="b"/>
            <a:pathLst>
              <a:path w="9746615" h="10287000">
                <a:moveTo>
                  <a:pt x="974647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9746474" y="0"/>
                </a:lnTo>
                <a:lnTo>
                  <a:pt x="9746474" y="1028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16933" y="2912163"/>
            <a:ext cx="6872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MAIN</a:t>
            </a:r>
            <a:r>
              <a:rPr spc="254" dirty="0"/>
              <a:t> </a:t>
            </a:r>
            <a:r>
              <a:rPr spc="160" dirty="0"/>
              <a:t>DISCUSSION</a:t>
            </a:r>
            <a:r>
              <a:rPr spc="254" dirty="0"/>
              <a:t> </a:t>
            </a:r>
            <a:r>
              <a:rPr spc="160" dirty="0"/>
              <a:t>POINTS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16933" y="3830901"/>
            <a:ext cx="5318267" cy="29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3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Pre-introduction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steps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Test Accuracy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and drawbacks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28700" y="3604955"/>
            <a:ext cx="6553200" cy="3076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1970" rIns="0" bIns="0" rtlCol="0">
            <a:spAutoFit/>
          </a:bodyPr>
          <a:lstStyle/>
          <a:p>
            <a:pPr marL="478155">
              <a:lnSpc>
                <a:spcPct val="100000"/>
              </a:lnSpc>
              <a:spcBef>
                <a:spcPts val="4110"/>
              </a:spcBef>
            </a:pPr>
            <a:r>
              <a:rPr sz="6500" b="1" spc="310" dirty="0">
                <a:solidFill>
                  <a:srgbClr val="03313C"/>
                </a:solidFill>
                <a:latin typeface="Tahoma"/>
                <a:cs typeface="Tahoma"/>
              </a:rPr>
              <a:t>REPORT</a:t>
            </a:r>
            <a:endParaRPr sz="6500" dirty="0">
              <a:latin typeface="Tahoma"/>
              <a:cs typeface="Tahoma"/>
            </a:endParaRPr>
          </a:p>
          <a:p>
            <a:pPr marL="478155">
              <a:lnSpc>
                <a:spcPct val="100000"/>
              </a:lnSpc>
              <a:spcBef>
                <a:spcPts val="600"/>
              </a:spcBef>
            </a:pPr>
            <a:r>
              <a:rPr sz="6500" b="1" spc="409" dirty="0">
                <a:solidFill>
                  <a:srgbClr val="03313C"/>
                </a:solidFill>
                <a:latin typeface="Tahoma"/>
                <a:cs typeface="Tahoma"/>
              </a:rPr>
              <a:t>OVERVIEW</a:t>
            </a:r>
            <a:endParaRPr sz="6500" dirty="0">
              <a:latin typeface="Tahoma"/>
              <a:cs typeface="Tahom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87" y="864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3"/>
    </mc:Choice>
    <mc:Fallback>
      <p:transition spd="slow" advTm="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8"/>
        <p14:stopEvt time="10468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336565"/>
            <a:ext cx="18288000" cy="2950845"/>
          </a:xfrm>
          <a:custGeom>
            <a:avLst/>
            <a:gdLst/>
            <a:ahLst/>
            <a:cxnLst/>
            <a:rect l="l" t="t" r="r" b="b"/>
            <a:pathLst>
              <a:path w="18288000" h="2950845">
                <a:moveTo>
                  <a:pt x="0" y="2950434"/>
                </a:moveTo>
                <a:lnTo>
                  <a:pt x="18287998" y="2950434"/>
                </a:lnTo>
                <a:lnTo>
                  <a:pt x="18287998" y="0"/>
                </a:lnTo>
                <a:lnTo>
                  <a:pt x="0" y="0"/>
                </a:lnTo>
                <a:lnTo>
                  <a:pt x="0" y="295043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90" y="18267"/>
            <a:ext cx="18288000" cy="7336790"/>
          </a:xfrm>
          <a:custGeom>
            <a:avLst/>
            <a:gdLst/>
            <a:ahLst/>
            <a:cxnLst/>
            <a:rect l="l" t="t" r="r" b="b"/>
            <a:pathLst>
              <a:path w="18288000" h="7336790">
                <a:moveTo>
                  <a:pt x="18287998" y="7336565"/>
                </a:moveTo>
                <a:lnTo>
                  <a:pt x="0" y="7336565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7336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025363" y="8156642"/>
            <a:ext cx="15195837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500" b="1" spc="425" dirty="0" smtClean="0">
                <a:solidFill>
                  <a:srgbClr val="FFFFFF"/>
                </a:solidFill>
                <a:latin typeface="Tahoma"/>
                <a:cs typeface="Tahoma"/>
              </a:rPr>
              <a:t>PRE-INTRODUCTION</a:t>
            </a:r>
            <a:endParaRPr lang="en-US" sz="6500" dirty="0">
              <a:latin typeface="Tahoma"/>
              <a:cs typeface="Tahoma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00" y="342900"/>
            <a:ext cx="2858100" cy="25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5011" y="342900"/>
            <a:ext cx="3986681" cy="25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42900"/>
            <a:ext cx="1676400" cy="25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4999" y="342900"/>
            <a:ext cx="3878641" cy="25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63600" y="329852"/>
            <a:ext cx="4400266" cy="25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37359" y="3060085"/>
            <a:ext cx="3878641" cy="21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6363" y="3060087"/>
            <a:ext cx="3088437" cy="21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37858" y="3060087"/>
            <a:ext cx="2062942" cy="21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1546" y="3060086"/>
            <a:ext cx="2975854" cy="216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1600" y="5372098"/>
            <a:ext cx="2691008" cy="181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" y="5372099"/>
            <a:ext cx="2172300" cy="1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24200" y="5372098"/>
            <a:ext cx="2590800" cy="1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43600" y="5372099"/>
            <a:ext cx="2793457" cy="1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Нечепуренко\My translations\+English\Funny labels meteo\6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38" b="21709"/>
          <a:stretch/>
        </p:blipFill>
        <p:spPr bwMode="auto">
          <a:xfrm>
            <a:off x="16489354" y="5913708"/>
            <a:ext cx="1735844" cy="13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5051038" y="6812723"/>
            <a:ext cx="142539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According to:</a:t>
            </a:r>
          </a:p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https://meteoinfo.ru/mapsynop</a:t>
            </a:r>
            <a:endParaRPr lang="ru-RU" sz="700" dirty="0" smtClean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https://rcpod.ru/index.html</a:t>
            </a:r>
            <a:endParaRPr lang="ru-RU" sz="7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886" y="3069087"/>
            <a:ext cx="308571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imag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600" y="5372098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9600" y="86708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83"/>
    </mc:Choice>
    <mc:Fallback>
      <p:transition spd="slow" advTm="2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2788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336565"/>
            <a:ext cx="18288000" cy="2950845"/>
          </a:xfrm>
          <a:custGeom>
            <a:avLst/>
            <a:gdLst/>
            <a:ahLst/>
            <a:cxnLst/>
            <a:rect l="l" t="t" r="r" b="b"/>
            <a:pathLst>
              <a:path w="18288000" h="2950845">
                <a:moveTo>
                  <a:pt x="0" y="2950434"/>
                </a:moveTo>
                <a:lnTo>
                  <a:pt x="18287998" y="2950434"/>
                </a:lnTo>
                <a:lnTo>
                  <a:pt x="18287998" y="0"/>
                </a:lnTo>
                <a:lnTo>
                  <a:pt x="0" y="0"/>
                </a:lnTo>
                <a:lnTo>
                  <a:pt x="0" y="295043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90" y="18267"/>
            <a:ext cx="18288000" cy="7336790"/>
          </a:xfrm>
          <a:custGeom>
            <a:avLst/>
            <a:gdLst/>
            <a:ahLst/>
            <a:cxnLst/>
            <a:rect l="l" t="t" r="r" b="b"/>
            <a:pathLst>
              <a:path w="18288000" h="7336790">
                <a:moveTo>
                  <a:pt x="18287998" y="7336565"/>
                </a:moveTo>
                <a:lnTo>
                  <a:pt x="0" y="7336565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7336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025363" y="8156642"/>
            <a:ext cx="15195837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500" b="1" spc="425" dirty="0" smtClean="0">
                <a:solidFill>
                  <a:srgbClr val="FFFFFF"/>
                </a:solidFill>
                <a:latin typeface="Tahoma"/>
                <a:cs typeface="Tahoma"/>
              </a:rPr>
              <a:t>PRE-INTRODUCTION</a:t>
            </a:r>
            <a:endParaRPr lang="en-US" sz="6500" dirty="0">
              <a:latin typeface="Tahoma"/>
              <a:cs typeface="Tahom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2790" t="3600" r="2344" b="5178"/>
          <a:stretch/>
        </p:blipFill>
        <p:spPr>
          <a:xfrm>
            <a:off x="228600" y="4183692"/>
            <a:ext cx="5410200" cy="2864808"/>
          </a:xfrm>
          <a:prstGeom prst="rect">
            <a:avLst/>
          </a:prstGeom>
        </p:spPr>
      </p:pic>
      <p:pic>
        <p:nvPicPr>
          <p:cNvPr id="5122" name="Picture 2" descr="ДМРЛ-С - концерн ВКО Алмаз-Ан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082" y="342900"/>
            <a:ext cx="516016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42082" y="6740723"/>
            <a:ext cx="3703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credit:</a:t>
            </a: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http://www.almaz-antey.ru/osnovnaya-produktsiya-grazhdanskaya-naznacheniya/dmrl-s/</a:t>
            </a:r>
            <a:endParaRPr lang="ru-RU" sz="7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Picture 4" descr="В Центр Европейской России вышел южный цикло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"/>
            <a:ext cx="5410200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74" y="342900"/>
            <a:ext cx="6705600" cy="6705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39200" y="6586833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credit:</a:t>
            </a:r>
          </a:p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https://meteoinfo.ru/radanim</a:t>
            </a:r>
            <a:endParaRPr lang="ru-RU" sz="7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600" y="3686662"/>
            <a:ext cx="2047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credit:</a:t>
            </a:r>
          </a:p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https://meteoinfo.ru/novosti/11066-15052015-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8600" y="6709946"/>
            <a:ext cx="244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credit: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http://meteorad.ru/static/method_letter_2019.pdf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905000" y="5219700"/>
            <a:ext cx="5334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24200" y="4991100"/>
            <a:ext cx="457200" cy="16734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71700" y="5616096"/>
            <a:ext cx="1166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territory</a:t>
            </a:r>
            <a:endParaRPr lang="ru-RU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547" y="8507187"/>
            <a:ext cx="609600" cy="6096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2126943" y="6028026"/>
            <a:ext cx="653008" cy="55359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0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91"/>
    </mc:Choice>
    <mc:Fallback>
      <p:transition spd="slow" advTm="7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stopEvt time="7433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688" y="3086100"/>
            <a:ext cx="2938468" cy="6019800"/>
          </a:xfrm>
          <a:custGeom>
            <a:avLst/>
            <a:gdLst/>
            <a:ahLst/>
            <a:cxnLst/>
            <a:rect l="l" t="t" r="r" b="b"/>
            <a:pathLst>
              <a:path w="3886200" h="5727700">
                <a:moveTo>
                  <a:pt x="3886200" y="1060005"/>
                </a:moveTo>
                <a:lnTo>
                  <a:pt x="3024632" y="1060005"/>
                </a:lnTo>
                <a:lnTo>
                  <a:pt x="3024047" y="1032929"/>
                </a:lnTo>
                <a:lnTo>
                  <a:pt x="3020923" y="985304"/>
                </a:lnTo>
                <a:lnTo>
                  <a:pt x="3015754" y="938276"/>
                </a:lnTo>
                <a:lnTo>
                  <a:pt x="3008604" y="891870"/>
                </a:lnTo>
                <a:lnTo>
                  <a:pt x="2999498" y="846137"/>
                </a:lnTo>
                <a:lnTo>
                  <a:pt x="2988500" y="801116"/>
                </a:lnTo>
                <a:lnTo>
                  <a:pt x="2975648" y="756856"/>
                </a:lnTo>
                <a:lnTo>
                  <a:pt x="2960967" y="713397"/>
                </a:lnTo>
                <a:lnTo>
                  <a:pt x="2944533" y="670788"/>
                </a:lnTo>
                <a:lnTo>
                  <a:pt x="2926359" y="629069"/>
                </a:lnTo>
                <a:lnTo>
                  <a:pt x="2906509" y="588289"/>
                </a:lnTo>
                <a:lnTo>
                  <a:pt x="2885021" y="548474"/>
                </a:lnTo>
                <a:lnTo>
                  <a:pt x="2861945" y="509701"/>
                </a:lnTo>
                <a:lnTo>
                  <a:pt x="2837307" y="471982"/>
                </a:lnTo>
                <a:lnTo>
                  <a:pt x="2811170" y="435368"/>
                </a:lnTo>
                <a:lnTo>
                  <a:pt x="2783573" y="399923"/>
                </a:lnTo>
                <a:lnTo>
                  <a:pt x="2754553" y="365671"/>
                </a:lnTo>
                <a:lnTo>
                  <a:pt x="2724162" y="332663"/>
                </a:lnTo>
                <a:lnTo>
                  <a:pt x="2692438" y="300939"/>
                </a:lnTo>
                <a:lnTo>
                  <a:pt x="2659430" y="270548"/>
                </a:lnTo>
                <a:lnTo>
                  <a:pt x="2625179" y="241528"/>
                </a:lnTo>
                <a:lnTo>
                  <a:pt x="2589720" y="213931"/>
                </a:lnTo>
                <a:lnTo>
                  <a:pt x="2553119" y="187794"/>
                </a:lnTo>
                <a:lnTo>
                  <a:pt x="2515400" y="163156"/>
                </a:lnTo>
                <a:lnTo>
                  <a:pt x="2476614" y="140081"/>
                </a:lnTo>
                <a:lnTo>
                  <a:pt x="2436812" y="118592"/>
                </a:lnTo>
                <a:lnTo>
                  <a:pt x="2396032" y="98742"/>
                </a:lnTo>
                <a:lnTo>
                  <a:pt x="2354313" y="80568"/>
                </a:lnTo>
                <a:lnTo>
                  <a:pt x="2311692" y="64122"/>
                </a:lnTo>
                <a:lnTo>
                  <a:pt x="2268245" y="49453"/>
                </a:lnTo>
                <a:lnTo>
                  <a:pt x="2223986" y="36601"/>
                </a:lnTo>
                <a:lnTo>
                  <a:pt x="2178964" y="25590"/>
                </a:lnTo>
                <a:lnTo>
                  <a:pt x="2133231" y="16497"/>
                </a:lnTo>
                <a:lnTo>
                  <a:pt x="2086825" y="9347"/>
                </a:lnTo>
                <a:lnTo>
                  <a:pt x="2039785" y="4178"/>
                </a:lnTo>
                <a:lnTo>
                  <a:pt x="1992172" y="1041"/>
                </a:lnTo>
                <a:lnTo>
                  <a:pt x="1944014" y="0"/>
                </a:lnTo>
                <a:lnTo>
                  <a:pt x="1895856" y="1041"/>
                </a:lnTo>
                <a:lnTo>
                  <a:pt x="1848243" y="4178"/>
                </a:lnTo>
                <a:lnTo>
                  <a:pt x="1801215" y="9347"/>
                </a:lnTo>
                <a:lnTo>
                  <a:pt x="1754809" y="16497"/>
                </a:lnTo>
                <a:lnTo>
                  <a:pt x="1709064" y="25590"/>
                </a:lnTo>
                <a:lnTo>
                  <a:pt x="1664055" y="36601"/>
                </a:lnTo>
                <a:lnTo>
                  <a:pt x="1619796" y="49453"/>
                </a:lnTo>
                <a:lnTo>
                  <a:pt x="1576336" y="64122"/>
                </a:lnTo>
                <a:lnTo>
                  <a:pt x="1533728" y="80568"/>
                </a:lnTo>
                <a:lnTo>
                  <a:pt x="1492008" y="98742"/>
                </a:lnTo>
                <a:lnTo>
                  <a:pt x="1451216" y="118592"/>
                </a:lnTo>
                <a:lnTo>
                  <a:pt x="1411414" y="140081"/>
                </a:lnTo>
                <a:lnTo>
                  <a:pt x="1372628" y="163156"/>
                </a:lnTo>
                <a:lnTo>
                  <a:pt x="1334909" y="187794"/>
                </a:lnTo>
                <a:lnTo>
                  <a:pt x="1298308" y="213931"/>
                </a:lnTo>
                <a:lnTo>
                  <a:pt x="1262862" y="241528"/>
                </a:lnTo>
                <a:lnTo>
                  <a:pt x="1228610" y="270548"/>
                </a:lnTo>
                <a:lnTo>
                  <a:pt x="1195590" y="300939"/>
                </a:lnTo>
                <a:lnTo>
                  <a:pt x="1163878" y="332663"/>
                </a:lnTo>
                <a:lnTo>
                  <a:pt x="1133475" y="365671"/>
                </a:lnTo>
                <a:lnTo>
                  <a:pt x="1104455" y="399923"/>
                </a:lnTo>
                <a:lnTo>
                  <a:pt x="1076858" y="435368"/>
                </a:lnTo>
                <a:lnTo>
                  <a:pt x="1050721" y="471982"/>
                </a:lnTo>
                <a:lnTo>
                  <a:pt x="1026096" y="509701"/>
                </a:lnTo>
                <a:lnTo>
                  <a:pt x="1003007" y="548474"/>
                </a:lnTo>
                <a:lnTo>
                  <a:pt x="981519" y="588289"/>
                </a:lnTo>
                <a:lnTo>
                  <a:pt x="961669" y="629069"/>
                </a:lnTo>
                <a:lnTo>
                  <a:pt x="943508" y="670788"/>
                </a:lnTo>
                <a:lnTo>
                  <a:pt x="927061" y="713397"/>
                </a:lnTo>
                <a:lnTo>
                  <a:pt x="912393" y="756856"/>
                </a:lnTo>
                <a:lnTo>
                  <a:pt x="899528" y="801116"/>
                </a:lnTo>
                <a:lnTo>
                  <a:pt x="888530" y="846137"/>
                </a:lnTo>
                <a:lnTo>
                  <a:pt x="879424" y="891870"/>
                </a:lnTo>
                <a:lnTo>
                  <a:pt x="872274" y="938276"/>
                </a:lnTo>
                <a:lnTo>
                  <a:pt x="867117" y="985304"/>
                </a:lnTo>
                <a:lnTo>
                  <a:pt x="863981" y="1032929"/>
                </a:lnTo>
                <a:lnTo>
                  <a:pt x="863384" y="1060005"/>
                </a:lnTo>
                <a:lnTo>
                  <a:pt x="0" y="1060005"/>
                </a:lnTo>
                <a:lnTo>
                  <a:pt x="0" y="5727255"/>
                </a:lnTo>
                <a:lnTo>
                  <a:pt x="3886200" y="5727255"/>
                </a:lnTo>
                <a:lnTo>
                  <a:pt x="3886200" y="1060005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1229217"/>
            <a:ext cx="16611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spc="365" dirty="0"/>
              <a:t>Key </a:t>
            </a:r>
            <a:r>
              <a:rPr lang="en-US" sz="6000" spc="365" dirty="0" smtClean="0"/>
              <a:t>steps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1252531" y="4610100"/>
            <a:ext cx="2481270" cy="2907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22600"/>
              </a:lnSpc>
              <a:spcBef>
                <a:spcPts val="2895"/>
              </a:spcBef>
            </a:pPr>
            <a:r>
              <a:rPr lang="en-US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acquisition from polar-orbiting </a:t>
            </a:r>
            <a:r>
              <a:rPr lang="en-US" sz="26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spacecrafts</a:t>
            </a:r>
            <a:endParaRPr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4343400" y="3086100"/>
            <a:ext cx="2938468" cy="6019800"/>
          </a:xfrm>
          <a:custGeom>
            <a:avLst/>
            <a:gdLst/>
            <a:ahLst/>
            <a:cxnLst/>
            <a:rect l="l" t="t" r="r" b="b"/>
            <a:pathLst>
              <a:path w="3886200" h="5727700">
                <a:moveTo>
                  <a:pt x="3886200" y="1060005"/>
                </a:moveTo>
                <a:lnTo>
                  <a:pt x="3024632" y="1060005"/>
                </a:lnTo>
                <a:lnTo>
                  <a:pt x="3024047" y="1032929"/>
                </a:lnTo>
                <a:lnTo>
                  <a:pt x="3020923" y="985304"/>
                </a:lnTo>
                <a:lnTo>
                  <a:pt x="3015754" y="938276"/>
                </a:lnTo>
                <a:lnTo>
                  <a:pt x="3008604" y="891870"/>
                </a:lnTo>
                <a:lnTo>
                  <a:pt x="2999498" y="846137"/>
                </a:lnTo>
                <a:lnTo>
                  <a:pt x="2988500" y="801116"/>
                </a:lnTo>
                <a:lnTo>
                  <a:pt x="2975648" y="756856"/>
                </a:lnTo>
                <a:lnTo>
                  <a:pt x="2960967" y="713397"/>
                </a:lnTo>
                <a:lnTo>
                  <a:pt x="2944533" y="670788"/>
                </a:lnTo>
                <a:lnTo>
                  <a:pt x="2926359" y="629069"/>
                </a:lnTo>
                <a:lnTo>
                  <a:pt x="2906509" y="588289"/>
                </a:lnTo>
                <a:lnTo>
                  <a:pt x="2885021" y="548474"/>
                </a:lnTo>
                <a:lnTo>
                  <a:pt x="2861945" y="509701"/>
                </a:lnTo>
                <a:lnTo>
                  <a:pt x="2837307" y="471982"/>
                </a:lnTo>
                <a:lnTo>
                  <a:pt x="2811170" y="435368"/>
                </a:lnTo>
                <a:lnTo>
                  <a:pt x="2783573" y="399923"/>
                </a:lnTo>
                <a:lnTo>
                  <a:pt x="2754553" y="365671"/>
                </a:lnTo>
                <a:lnTo>
                  <a:pt x="2724162" y="332663"/>
                </a:lnTo>
                <a:lnTo>
                  <a:pt x="2692438" y="300939"/>
                </a:lnTo>
                <a:lnTo>
                  <a:pt x="2659430" y="270548"/>
                </a:lnTo>
                <a:lnTo>
                  <a:pt x="2625179" y="241528"/>
                </a:lnTo>
                <a:lnTo>
                  <a:pt x="2589720" y="213931"/>
                </a:lnTo>
                <a:lnTo>
                  <a:pt x="2553119" y="187794"/>
                </a:lnTo>
                <a:lnTo>
                  <a:pt x="2515400" y="163156"/>
                </a:lnTo>
                <a:lnTo>
                  <a:pt x="2476614" y="140081"/>
                </a:lnTo>
                <a:lnTo>
                  <a:pt x="2436812" y="118592"/>
                </a:lnTo>
                <a:lnTo>
                  <a:pt x="2396032" y="98742"/>
                </a:lnTo>
                <a:lnTo>
                  <a:pt x="2354313" y="80568"/>
                </a:lnTo>
                <a:lnTo>
                  <a:pt x="2311692" y="64122"/>
                </a:lnTo>
                <a:lnTo>
                  <a:pt x="2268245" y="49453"/>
                </a:lnTo>
                <a:lnTo>
                  <a:pt x="2223986" y="36601"/>
                </a:lnTo>
                <a:lnTo>
                  <a:pt x="2178964" y="25590"/>
                </a:lnTo>
                <a:lnTo>
                  <a:pt x="2133231" y="16497"/>
                </a:lnTo>
                <a:lnTo>
                  <a:pt x="2086825" y="9347"/>
                </a:lnTo>
                <a:lnTo>
                  <a:pt x="2039785" y="4178"/>
                </a:lnTo>
                <a:lnTo>
                  <a:pt x="1992172" y="1041"/>
                </a:lnTo>
                <a:lnTo>
                  <a:pt x="1944014" y="0"/>
                </a:lnTo>
                <a:lnTo>
                  <a:pt x="1895856" y="1041"/>
                </a:lnTo>
                <a:lnTo>
                  <a:pt x="1848243" y="4178"/>
                </a:lnTo>
                <a:lnTo>
                  <a:pt x="1801215" y="9347"/>
                </a:lnTo>
                <a:lnTo>
                  <a:pt x="1754809" y="16497"/>
                </a:lnTo>
                <a:lnTo>
                  <a:pt x="1709064" y="25590"/>
                </a:lnTo>
                <a:lnTo>
                  <a:pt x="1664055" y="36601"/>
                </a:lnTo>
                <a:lnTo>
                  <a:pt x="1619796" y="49453"/>
                </a:lnTo>
                <a:lnTo>
                  <a:pt x="1576336" y="64122"/>
                </a:lnTo>
                <a:lnTo>
                  <a:pt x="1533728" y="80568"/>
                </a:lnTo>
                <a:lnTo>
                  <a:pt x="1492008" y="98742"/>
                </a:lnTo>
                <a:lnTo>
                  <a:pt x="1451216" y="118592"/>
                </a:lnTo>
                <a:lnTo>
                  <a:pt x="1411414" y="140081"/>
                </a:lnTo>
                <a:lnTo>
                  <a:pt x="1372628" y="163156"/>
                </a:lnTo>
                <a:lnTo>
                  <a:pt x="1334909" y="187794"/>
                </a:lnTo>
                <a:lnTo>
                  <a:pt x="1298308" y="213931"/>
                </a:lnTo>
                <a:lnTo>
                  <a:pt x="1262862" y="241528"/>
                </a:lnTo>
                <a:lnTo>
                  <a:pt x="1228610" y="270548"/>
                </a:lnTo>
                <a:lnTo>
                  <a:pt x="1195590" y="300939"/>
                </a:lnTo>
                <a:lnTo>
                  <a:pt x="1163878" y="332663"/>
                </a:lnTo>
                <a:lnTo>
                  <a:pt x="1133475" y="365671"/>
                </a:lnTo>
                <a:lnTo>
                  <a:pt x="1104455" y="399923"/>
                </a:lnTo>
                <a:lnTo>
                  <a:pt x="1076858" y="435368"/>
                </a:lnTo>
                <a:lnTo>
                  <a:pt x="1050721" y="471982"/>
                </a:lnTo>
                <a:lnTo>
                  <a:pt x="1026096" y="509701"/>
                </a:lnTo>
                <a:lnTo>
                  <a:pt x="1003007" y="548474"/>
                </a:lnTo>
                <a:lnTo>
                  <a:pt x="981519" y="588289"/>
                </a:lnTo>
                <a:lnTo>
                  <a:pt x="961669" y="629069"/>
                </a:lnTo>
                <a:lnTo>
                  <a:pt x="943508" y="670788"/>
                </a:lnTo>
                <a:lnTo>
                  <a:pt x="927061" y="713397"/>
                </a:lnTo>
                <a:lnTo>
                  <a:pt x="912393" y="756856"/>
                </a:lnTo>
                <a:lnTo>
                  <a:pt x="899528" y="801116"/>
                </a:lnTo>
                <a:lnTo>
                  <a:pt x="888530" y="846137"/>
                </a:lnTo>
                <a:lnTo>
                  <a:pt x="879424" y="891870"/>
                </a:lnTo>
                <a:lnTo>
                  <a:pt x="872274" y="938276"/>
                </a:lnTo>
                <a:lnTo>
                  <a:pt x="867117" y="985304"/>
                </a:lnTo>
                <a:lnTo>
                  <a:pt x="863981" y="1032929"/>
                </a:lnTo>
                <a:lnTo>
                  <a:pt x="863384" y="1060005"/>
                </a:lnTo>
                <a:lnTo>
                  <a:pt x="0" y="1060005"/>
                </a:lnTo>
                <a:lnTo>
                  <a:pt x="0" y="5727255"/>
                </a:lnTo>
                <a:lnTo>
                  <a:pt x="3886200" y="5727255"/>
                </a:lnTo>
                <a:lnTo>
                  <a:pt x="3886200" y="1060005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/>
        </p:nvSpPr>
        <p:spPr>
          <a:xfrm>
            <a:off x="7696200" y="3086100"/>
            <a:ext cx="2938468" cy="6019800"/>
          </a:xfrm>
          <a:custGeom>
            <a:avLst/>
            <a:gdLst/>
            <a:ahLst/>
            <a:cxnLst/>
            <a:rect l="l" t="t" r="r" b="b"/>
            <a:pathLst>
              <a:path w="3886200" h="5727700">
                <a:moveTo>
                  <a:pt x="3886200" y="1060005"/>
                </a:moveTo>
                <a:lnTo>
                  <a:pt x="3024632" y="1060005"/>
                </a:lnTo>
                <a:lnTo>
                  <a:pt x="3024047" y="1032929"/>
                </a:lnTo>
                <a:lnTo>
                  <a:pt x="3020923" y="985304"/>
                </a:lnTo>
                <a:lnTo>
                  <a:pt x="3015754" y="938276"/>
                </a:lnTo>
                <a:lnTo>
                  <a:pt x="3008604" y="891870"/>
                </a:lnTo>
                <a:lnTo>
                  <a:pt x="2999498" y="846137"/>
                </a:lnTo>
                <a:lnTo>
                  <a:pt x="2988500" y="801116"/>
                </a:lnTo>
                <a:lnTo>
                  <a:pt x="2975648" y="756856"/>
                </a:lnTo>
                <a:lnTo>
                  <a:pt x="2960967" y="713397"/>
                </a:lnTo>
                <a:lnTo>
                  <a:pt x="2944533" y="670788"/>
                </a:lnTo>
                <a:lnTo>
                  <a:pt x="2926359" y="629069"/>
                </a:lnTo>
                <a:lnTo>
                  <a:pt x="2906509" y="588289"/>
                </a:lnTo>
                <a:lnTo>
                  <a:pt x="2885021" y="548474"/>
                </a:lnTo>
                <a:lnTo>
                  <a:pt x="2861945" y="509701"/>
                </a:lnTo>
                <a:lnTo>
                  <a:pt x="2837307" y="471982"/>
                </a:lnTo>
                <a:lnTo>
                  <a:pt x="2811170" y="435368"/>
                </a:lnTo>
                <a:lnTo>
                  <a:pt x="2783573" y="399923"/>
                </a:lnTo>
                <a:lnTo>
                  <a:pt x="2754553" y="365671"/>
                </a:lnTo>
                <a:lnTo>
                  <a:pt x="2724162" y="332663"/>
                </a:lnTo>
                <a:lnTo>
                  <a:pt x="2692438" y="300939"/>
                </a:lnTo>
                <a:lnTo>
                  <a:pt x="2659430" y="270548"/>
                </a:lnTo>
                <a:lnTo>
                  <a:pt x="2625179" y="241528"/>
                </a:lnTo>
                <a:lnTo>
                  <a:pt x="2589720" y="213931"/>
                </a:lnTo>
                <a:lnTo>
                  <a:pt x="2553119" y="187794"/>
                </a:lnTo>
                <a:lnTo>
                  <a:pt x="2515400" y="163156"/>
                </a:lnTo>
                <a:lnTo>
                  <a:pt x="2476614" y="140081"/>
                </a:lnTo>
                <a:lnTo>
                  <a:pt x="2436812" y="118592"/>
                </a:lnTo>
                <a:lnTo>
                  <a:pt x="2396032" y="98742"/>
                </a:lnTo>
                <a:lnTo>
                  <a:pt x="2354313" y="80568"/>
                </a:lnTo>
                <a:lnTo>
                  <a:pt x="2311692" y="64122"/>
                </a:lnTo>
                <a:lnTo>
                  <a:pt x="2268245" y="49453"/>
                </a:lnTo>
                <a:lnTo>
                  <a:pt x="2223986" y="36601"/>
                </a:lnTo>
                <a:lnTo>
                  <a:pt x="2178964" y="25590"/>
                </a:lnTo>
                <a:lnTo>
                  <a:pt x="2133231" y="16497"/>
                </a:lnTo>
                <a:lnTo>
                  <a:pt x="2086825" y="9347"/>
                </a:lnTo>
                <a:lnTo>
                  <a:pt x="2039785" y="4178"/>
                </a:lnTo>
                <a:lnTo>
                  <a:pt x="1992172" y="1041"/>
                </a:lnTo>
                <a:lnTo>
                  <a:pt x="1944014" y="0"/>
                </a:lnTo>
                <a:lnTo>
                  <a:pt x="1895856" y="1041"/>
                </a:lnTo>
                <a:lnTo>
                  <a:pt x="1848243" y="4178"/>
                </a:lnTo>
                <a:lnTo>
                  <a:pt x="1801215" y="9347"/>
                </a:lnTo>
                <a:lnTo>
                  <a:pt x="1754809" y="16497"/>
                </a:lnTo>
                <a:lnTo>
                  <a:pt x="1709064" y="25590"/>
                </a:lnTo>
                <a:lnTo>
                  <a:pt x="1664055" y="36601"/>
                </a:lnTo>
                <a:lnTo>
                  <a:pt x="1619796" y="49453"/>
                </a:lnTo>
                <a:lnTo>
                  <a:pt x="1576336" y="64122"/>
                </a:lnTo>
                <a:lnTo>
                  <a:pt x="1533728" y="80568"/>
                </a:lnTo>
                <a:lnTo>
                  <a:pt x="1492008" y="98742"/>
                </a:lnTo>
                <a:lnTo>
                  <a:pt x="1451216" y="118592"/>
                </a:lnTo>
                <a:lnTo>
                  <a:pt x="1411414" y="140081"/>
                </a:lnTo>
                <a:lnTo>
                  <a:pt x="1372628" y="163156"/>
                </a:lnTo>
                <a:lnTo>
                  <a:pt x="1334909" y="187794"/>
                </a:lnTo>
                <a:lnTo>
                  <a:pt x="1298308" y="213931"/>
                </a:lnTo>
                <a:lnTo>
                  <a:pt x="1262862" y="241528"/>
                </a:lnTo>
                <a:lnTo>
                  <a:pt x="1228610" y="270548"/>
                </a:lnTo>
                <a:lnTo>
                  <a:pt x="1195590" y="300939"/>
                </a:lnTo>
                <a:lnTo>
                  <a:pt x="1163878" y="332663"/>
                </a:lnTo>
                <a:lnTo>
                  <a:pt x="1133475" y="365671"/>
                </a:lnTo>
                <a:lnTo>
                  <a:pt x="1104455" y="399923"/>
                </a:lnTo>
                <a:lnTo>
                  <a:pt x="1076858" y="435368"/>
                </a:lnTo>
                <a:lnTo>
                  <a:pt x="1050721" y="471982"/>
                </a:lnTo>
                <a:lnTo>
                  <a:pt x="1026096" y="509701"/>
                </a:lnTo>
                <a:lnTo>
                  <a:pt x="1003007" y="548474"/>
                </a:lnTo>
                <a:lnTo>
                  <a:pt x="981519" y="588289"/>
                </a:lnTo>
                <a:lnTo>
                  <a:pt x="961669" y="629069"/>
                </a:lnTo>
                <a:lnTo>
                  <a:pt x="943508" y="670788"/>
                </a:lnTo>
                <a:lnTo>
                  <a:pt x="927061" y="713397"/>
                </a:lnTo>
                <a:lnTo>
                  <a:pt x="912393" y="756856"/>
                </a:lnTo>
                <a:lnTo>
                  <a:pt x="899528" y="801116"/>
                </a:lnTo>
                <a:lnTo>
                  <a:pt x="888530" y="846137"/>
                </a:lnTo>
                <a:lnTo>
                  <a:pt x="879424" y="891870"/>
                </a:lnTo>
                <a:lnTo>
                  <a:pt x="872274" y="938276"/>
                </a:lnTo>
                <a:lnTo>
                  <a:pt x="867117" y="985304"/>
                </a:lnTo>
                <a:lnTo>
                  <a:pt x="863981" y="1032929"/>
                </a:lnTo>
                <a:lnTo>
                  <a:pt x="863384" y="1060005"/>
                </a:lnTo>
                <a:lnTo>
                  <a:pt x="0" y="1060005"/>
                </a:lnTo>
                <a:lnTo>
                  <a:pt x="0" y="5727255"/>
                </a:lnTo>
                <a:lnTo>
                  <a:pt x="3886200" y="5727255"/>
                </a:lnTo>
                <a:lnTo>
                  <a:pt x="3886200" y="1060005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/>
          <p:cNvSpPr/>
          <p:nvPr/>
        </p:nvSpPr>
        <p:spPr>
          <a:xfrm>
            <a:off x="11049000" y="3086100"/>
            <a:ext cx="2938468" cy="6019800"/>
          </a:xfrm>
          <a:custGeom>
            <a:avLst/>
            <a:gdLst/>
            <a:ahLst/>
            <a:cxnLst/>
            <a:rect l="l" t="t" r="r" b="b"/>
            <a:pathLst>
              <a:path w="3886200" h="5727700">
                <a:moveTo>
                  <a:pt x="3886200" y="1060005"/>
                </a:moveTo>
                <a:lnTo>
                  <a:pt x="3024632" y="1060005"/>
                </a:lnTo>
                <a:lnTo>
                  <a:pt x="3024047" y="1032929"/>
                </a:lnTo>
                <a:lnTo>
                  <a:pt x="3020923" y="985304"/>
                </a:lnTo>
                <a:lnTo>
                  <a:pt x="3015754" y="938276"/>
                </a:lnTo>
                <a:lnTo>
                  <a:pt x="3008604" y="891870"/>
                </a:lnTo>
                <a:lnTo>
                  <a:pt x="2999498" y="846137"/>
                </a:lnTo>
                <a:lnTo>
                  <a:pt x="2988500" y="801116"/>
                </a:lnTo>
                <a:lnTo>
                  <a:pt x="2975648" y="756856"/>
                </a:lnTo>
                <a:lnTo>
                  <a:pt x="2960967" y="713397"/>
                </a:lnTo>
                <a:lnTo>
                  <a:pt x="2944533" y="670788"/>
                </a:lnTo>
                <a:lnTo>
                  <a:pt x="2926359" y="629069"/>
                </a:lnTo>
                <a:lnTo>
                  <a:pt x="2906509" y="588289"/>
                </a:lnTo>
                <a:lnTo>
                  <a:pt x="2885021" y="548474"/>
                </a:lnTo>
                <a:lnTo>
                  <a:pt x="2861945" y="509701"/>
                </a:lnTo>
                <a:lnTo>
                  <a:pt x="2837307" y="471982"/>
                </a:lnTo>
                <a:lnTo>
                  <a:pt x="2811170" y="435368"/>
                </a:lnTo>
                <a:lnTo>
                  <a:pt x="2783573" y="399923"/>
                </a:lnTo>
                <a:lnTo>
                  <a:pt x="2754553" y="365671"/>
                </a:lnTo>
                <a:lnTo>
                  <a:pt x="2724162" y="332663"/>
                </a:lnTo>
                <a:lnTo>
                  <a:pt x="2692438" y="300939"/>
                </a:lnTo>
                <a:lnTo>
                  <a:pt x="2659430" y="270548"/>
                </a:lnTo>
                <a:lnTo>
                  <a:pt x="2625179" y="241528"/>
                </a:lnTo>
                <a:lnTo>
                  <a:pt x="2589720" y="213931"/>
                </a:lnTo>
                <a:lnTo>
                  <a:pt x="2553119" y="187794"/>
                </a:lnTo>
                <a:lnTo>
                  <a:pt x="2515400" y="163156"/>
                </a:lnTo>
                <a:lnTo>
                  <a:pt x="2476614" y="140081"/>
                </a:lnTo>
                <a:lnTo>
                  <a:pt x="2436812" y="118592"/>
                </a:lnTo>
                <a:lnTo>
                  <a:pt x="2396032" y="98742"/>
                </a:lnTo>
                <a:lnTo>
                  <a:pt x="2354313" y="80568"/>
                </a:lnTo>
                <a:lnTo>
                  <a:pt x="2311692" y="64122"/>
                </a:lnTo>
                <a:lnTo>
                  <a:pt x="2268245" y="49453"/>
                </a:lnTo>
                <a:lnTo>
                  <a:pt x="2223986" y="36601"/>
                </a:lnTo>
                <a:lnTo>
                  <a:pt x="2178964" y="25590"/>
                </a:lnTo>
                <a:lnTo>
                  <a:pt x="2133231" y="16497"/>
                </a:lnTo>
                <a:lnTo>
                  <a:pt x="2086825" y="9347"/>
                </a:lnTo>
                <a:lnTo>
                  <a:pt x="2039785" y="4178"/>
                </a:lnTo>
                <a:lnTo>
                  <a:pt x="1992172" y="1041"/>
                </a:lnTo>
                <a:lnTo>
                  <a:pt x="1944014" y="0"/>
                </a:lnTo>
                <a:lnTo>
                  <a:pt x="1895856" y="1041"/>
                </a:lnTo>
                <a:lnTo>
                  <a:pt x="1848243" y="4178"/>
                </a:lnTo>
                <a:lnTo>
                  <a:pt x="1801215" y="9347"/>
                </a:lnTo>
                <a:lnTo>
                  <a:pt x="1754809" y="16497"/>
                </a:lnTo>
                <a:lnTo>
                  <a:pt x="1709064" y="25590"/>
                </a:lnTo>
                <a:lnTo>
                  <a:pt x="1664055" y="36601"/>
                </a:lnTo>
                <a:lnTo>
                  <a:pt x="1619796" y="49453"/>
                </a:lnTo>
                <a:lnTo>
                  <a:pt x="1576336" y="64122"/>
                </a:lnTo>
                <a:lnTo>
                  <a:pt x="1533728" y="80568"/>
                </a:lnTo>
                <a:lnTo>
                  <a:pt x="1492008" y="98742"/>
                </a:lnTo>
                <a:lnTo>
                  <a:pt x="1451216" y="118592"/>
                </a:lnTo>
                <a:lnTo>
                  <a:pt x="1411414" y="140081"/>
                </a:lnTo>
                <a:lnTo>
                  <a:pt x="1372628" y="163156"/>
                </a:lnTo>
                <a:lnTo>
                  <a:pt x="1334909" y="187794"/>
                </a:lnTo>
                <a:lnTo>
                  <a:pt x="1298308" y="213931"/>
                </a:lnTo>
                <a:lnTo>
                  <a:pt x="1262862" y="241528"/>
                </a:lnTo>
                <a:lnTo>
                  <a:pt x="1228610" y="270548"/>
                </a:lnTo>
                <a:lnTo>
                  <a:pt x="1195590" y="300939"/>
                </a:lnTo>
                <a:lnTo>
                  <a:pt x="1163878" y="332663"/>
                </a:lnTo>
                <a:lnTo>
                  <a:pt x="1133475" y="365671"/>
                </a:lnTo>
                <a:lnTo>
                  <a:pt x="1104455" y="399923"/>
                </a:lnTo>
                <a:lnTo>
                  <a:pt x="1076858" y="435368"/>
                </a:lnTo>
                <a:lnTo>
                  <a:pt x="1050721" y="471982"/>
                </a:lnTo>
                <a:lnTo>
                  <a:pt x="1026096" y="509701"/>
                </a:lnTo>
                <a:lnTo>
                  <a:pt x="1003007" y="548474"/>
                </a:lnTo>
                <a:lnTo>
                  <a:pt x="981519" y="588289"/>
                </a:lnTo>
                <a:lnTo>
                  <a:pt x="961669" y="629069"/>
                </a:lnTo>
                <a:lnTo>
                  <a:pt x="943508" y="670788"/>
                </a:lnTo>
                <a:lnTo>
                  <a:pt x="927061" y="713397"/>
                </a:lnTo>
                <a:lnTo>
                  <a:pt x="912393" y="756856"/>
                </a:lnTo>
                <a:lnTo>
                  <a:pt x="899528" y="801116"/>
                </a:lnTo>
                <a:lnTo>
                  <a:pt x="888530" y="846137"/>
                </a:lnTo>
                <a:lnTo>
                  <a:pt x="879424" y="891870"/>
                </a:lnTo>
                <a:lnTo>
                  <a:pt x="872274" y="938276"/>
                </a:lnTo>
                <a:lnTo>
                  <a:pt x="867117" y="985304"/>
                </a:lnTo>
                <a:lnTo>
                  <a:pt x="863981" y="1032929"/>
                </a:lnTo>
                <a:lnTo>
                  <a:pt x="863384" y="1060005"/>
                </a:lnTo>
                <a:lnTo>
                  <a:pt x="0" y="1060005"/>
                </a:lnTo>
                <a:lnTo>
                  <a:pt x="0" y="5727255"/>
                </a:lnTo>
                <a:lnTo>
                  <a:pt x="3886200" y="5727255"/>
                </a:lnTo>
                <a:lnTo>
                  <a:pt x="3886200" y="1060005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/>
        </p:nvSpPr>
        <p:spPr>
          <a:xfrm>
            <a:off x="14325600" y="3086100"/>
            <a:ext cx="2938468" cy="6019800"/>
          </a:xfrm>
          <a:custGeom>
            <a:avLst/>
            <a:gdLst/>
            <a:ahLst/>
            <a:cxnLst/>
            <a:rect l="l" t="t" r="r" b="b"/>
            <a:pathLst>
              <a:path w="3886200" h="5727700">
                <a:moveTo>
                  <a:pt x="3886200" y="1060005"/>
                </a:moveTo>
                <a:lnTo>
                  <a:pt x="3024632" y="1060005"/>
                </a:lnTo>
                <a:lnTo>
                  <a:pt x="3024047" y="1032929"/>
                </a:lnTo>
                <a:lnTo>
                  <a:pt x="3020923" y="985304"/>
                </a:lnTo>
                <a:lnTo>
                  <a:pt x="3015754" y="938276"/>
                </a:lnTo>
                <a:lnTo>
                  <a:pt x="3008604" y="891870"/>
                </a:lnTo>
                <a:lnTo>
                  <a:pt x="2999498" y="846137"/>
                </a:lnTo>
                <a:lnTo>
                  <a:pt x="2988500" y="801116"/>
                </a:lnTo>
                <a:lnTo>
                  <a:pt x="2975648" y="756856"/>
                </a:lnTo>
                <a:lnTo>
                  <a:pt x="2960967" y="713397"/>
                </a:lnTo>
                <a:lnTo>
                  <a:pt x="2944533" y="670788"/>
                </a:lnTo>
                <a:lnTo>
                  <a:pt x="2926359" y="629069"/>
                </a:lnTo>
                <a:lnTo>
                  <a:pt x="2906509" y="588289"/>
                </a:lnTo>
                <a:lnTo>
                  <a:pt x="2885021" y="548474"/>
                </a:lnTo>
                <a:lnTo>
                  <a:pt x="2861945" y="509701"/>
                </a:lnTo>
                <a:lnTo>
                  <a:pt x="2837307" y="471982"/>
                </a:lnTo>
                <a:lnTo>
                  <a:pt x="2811170" y="435368"/>
                </a:lnTo>
                <a:lnTo>
                  <a:pt x="2783573" y="399923"/>
                </a:lnTo>
                <a:lnTo>
                  <a:pt x="2754553" y="365671"/>
                </a:lnTo>
                <a:lnTo>
                  <a:pt x="2724162" y="332663"/>
                </a:lnTo>
                <a:lnTo>
                  <a:pt x="2692438" y="300939"/>
                </a:lnTo>
                <a:lnTo>
                  <a:pt x="2659430" y="270548"/>
                </a:lnTo>
                <a:lnTo>
                  <a:pt x="2625179" y="241528"/>
                </a:lnTo>
                <a:lnTo>
                  <a:pt x="2589720" y="213931"/>
                </a:lnTo>
                <a:lnTo>
                  <a:pt x="2553119" y="187794"/>
                </a:lnTo>
                <a:lnTo>
                  <a:pt x="2515400" y="163156"/>
                </a:lnTo>
                <a:lnTo>
                  <a:pt x="2476614" y="140081"/>
                </a:lnTo>
                <a:lnTo>
                  <a:pt x="2436812" y="118592"/>
                </a:lnTo>
                <a:lnTo>
                  <a:pt x="2396032" y="98742"/>
                </a:lnTo>
                <a:lnTo>
                  <a:pt x="2354313" y="80568"/>
                </a:lnTo>
                <a:lnTo>
                  <a:pt x="2311692" y="64122"/>
                </a:lnTo>
                <a:lnTo>
                  <a:pt x="2268245" y="49453"/>
                </a:lnTo>
                <a:lnTo>
                  <a:pt x="2223986" y="36601"/>
                </a:lnTo>
                <a:lnTo>
                  <a:pt x="2178964" y="25590"/>
                </a:lnTo>
                <a:lnTo>
                  <a:pt x="2133231" y="16497"/>
                </a:lnTo>
                <a:lnTo>
                  <a:pt x="2086825" y="9347"/>
                </a:lnTo>
                <a:lnTo>
                  <a:pt x="2039785" y="4178"/>
                </a:lnTo>
                <a:lnTo>
                  <a:pt x="1992172" y="1041"/>
                </a:lnTo>
                <a:lnTo>
                  <a:pt x="1944014" y="0"/>
                </a:lnTo>
                <a:lnTo>
                  <a:pt x="1895856" y="1041"/>
                </a:lnTo>
                <a:lnTo>
                  <a:pt x="1848243" y="4178"/>
                </a:lnTo>
                <a:lnTo>
                  <a:pt x="1801215" y="9347"/>
                </a:lnTo>
                <a:lnTo>
                  <a:pt x="1754809" y="16497"/>
                </a:lnTo>
                <a:lnTo>
                  <a:pt x="1709064" y="25590"/>
                </a:lnTo>
                <a:lnTo>
                  <a:pt x="1664055" y="36601"/>
                </a:lnTo>
                <a:lnTo>
                  <a:pt x="1619796" y="49453"/>
                </a:lnTo>
                <a:lnTo>
                  <a:pt x="1576336" y="64122"/>
                </a:lnTo>
                <a:lnTo>
                  <a:pt x="1533728" y="80568"/>
                </a:lnTo>
                <a:lnTo>
                  <a:pt x="1492008" y="98742"/>
                </a:lnTo>
                <a:lnTo>
                  <a:pt x="1451216" y="118592"/>
                </a:lnTo>
                <a:lnTo>
                  <a:pt x="1411414" y="140081"/>
                </a:lnTo>
                <a:lnTo>
                  <a:pt x="1372628" y="163156"/>
                </a:lnTo>
                <a:lnTo>
                  <a:pt x="1334909" y="187794"/>
                </a:lnTo>
                <a:lnTo>
                  <a:pt x="1298308" y="213931"/>
                </a:lnTo>
                <a:lnTo>
                  <a:pt x="1262862" y="241528"/>
                </a:lnTo>
                <a:lnTo>
                  <a:pt x="1228610" y="270548"/>
                </a:lnTo>
                <a:lnTo>
                  <a:pt x="1195590" y="300939"/>
                </a:lnTo>
                <a:lnTo>
                  <a:pt x="1163878" y="332663"/>
                </a:lnTo>
                <a:lnTo>
                  <a:pt x="1133475" y="365671"/>
                </a:lnTo>
                <a:lnTo>
                  <a:pt x="1104455" y="399923"/>
                </a:lnTo>
                <a:lnTo>
                  <a:pt x="1076858" y="435368"/>
                </a:lnTo>
                <a:lnTo>
                  <a:pt x="1050721" y="471982"/>
                </a:lnTo>
                <a:lnTo>
                  <a:pt x="1026096" y="509701"/>
                </a:lnTo>
                <a:lnTo>
                  <a:pt x="1003007" y="548474"/>
                </a:lnTo>
                <a:lnTo>
                  <a:pt x="981519" y="588289"/>
                </a:lnTo>
                <a:lnTo>
                  <a:pt x="961669" y="629069"/>
                </a:lnTo>
                <a:lnTo>
                  <a:pt x="943508" y="670788"/>
                </a:lnTo>
                <a:lnTo>
                  <a:pt x="927061" y="713397"/>
                </a:lnTo>
                <a:lnTo>
                  <a:pt x="912393" y="756856"/>
                </a:lnTo>
                <a:lnTo>
                  <a:pt x="899528" y="801116"/>
                </a:lnTo>
                <a:lnTo>
                  <a:pt x="888530" y="846137"/>
                </a:lnTo>
                <a:lnTo>
                  <a:pt x="879424" y="891870"/>
                </a:lnTo>
                <a:lnTo>
                  <a:pt x="872274" y="938276"/>
                </a:lnTo>
                <a:lnTo>
                  <a:pt x="867117" y="985304"/>
                </a:lnTo>
                <a:lnTo>
                  <a:pt x="863981" y="1032929"/>
                </a:lnTo>
                <a:lnTo>
                  <a:pt x="863384" y="1060005"/>
                </a:lnTo>
                <a:lnTo>
                  <a:pt x="0" y="1060005"/>
                </a:lnTo>
                <a:lnTo>
                  <a:pt x="0" y="5727255"/>
                </a:lnTo>
                <a:lnTo>
                  <a:pt x="3886200" y="5727255"/>
                </a:lnTo>
                <a:lnTo>
                  <a:pt x="3886200" y="1060005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 txBox="1"/>
          <p:nvPr/>
        </p:nvSpPr>
        <p:spPr>
          <a:xfrm>
            <a:off x="4571999" y="4610100"/>
            <a:ext cx="2481270" cy="339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22600"/>
              </a:lnSpc>
              <a:spcBef>
                <a:spcPts val="2895"/>
              </a:spcBef>
            </a:pPr>
            <a:r>
              <a:rPr lang="en-US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Satellite-retrieved vertical </a:t>
            </a:r>
            <a:r>
              <a:rPr lang="en-US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profiles of meteorological parameters</a:t>
            </a:r>
          </a:p>
        </p:txBody>
      </p:sp>
      <p:sp>
        <p:nvSpPr>
          <p:cNvPr id="21" name="object 4"/>
          <p:cNvSpPr txBox="1"/>
          <p:nvPr/>
        </p:nvSpPr>
        <p:spPr>
          <a:xfrm>
            <a:off x="7914858" y="4610099"/>
            <a:ext cx="2481270" cy="389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S3</a:t>
            </a:r>
            <a:endParaRPr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22600"/>
              </a:lnSpc>
              <a:spcBef>
                <a:spcPts val="2895"/>
              </a:spcBef>
            </a:pPr>
            <a:r>
              <a:rPr lang="en-US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Correction of retrieved vertical profiles of temperature and specific moisture content</a:t>
            </a:r>
          </a:p>
        </p:txBody>
      </p:sp>
      <p:sp>
        <p:nvSpPr>
          <p:cNvPr id="24" name="object 4"/>
          <p:cNvSpPr txBox="1"/>
          <p:nvPr/>
        </p:nvSpPr>
        <p:spPr>
          <a:xfrm>
            <a:off x="11277599" y="4610099"/>
            <a:ext cx="2481270" cy="339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S4</a:t>
            </a:r>
            <a:endParaRPr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22600"/>
              </a:lnSpc>
              <a:spcBef>
                <a:spcPts val="2895"/>
              </a:spcBef>
            </a:pPr>
            <a:r>
              <a:rPr lang="en-US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Estimation of the potential and </a:t>
            </a:r>
            <a:r>
              <a:rPr lang="en-US" sz="2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probable zones for weather event</a:t>
            </a:r>
          </a:p>
        </p:txBody>
      </p:sp>
      <p:sp>
        <p:nvSpPr>
          <p:cNvPr id="26" name="object 4"/>
          <p:cNvSpPr txBox="1"/>
          <p:nvPr/>
        </p:nvSpPr>
        <p:spPr>
          <a:xfrm>
            <a:off x="14554199" y="4610098"/>
            <a:ext cx="2481270" cy="1922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4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S5</a:t>
            </a:r>
            <a:endParaRPr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22600"/>
              </a:lnSpc>
              <a:spcBef>
                <a:spcPts val="2895"/>
              </a:spcBef>
            </a:pPr>
            <a:r>
              <a:rPr lang="en-US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          mapping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722" y="85363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17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38"/>
    </mc:Choice>
    <mc:Fallback>
      <p:transition spd="slow" advTm="6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5" objId="5"/>
        <p14:stopEvt time="5933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47905" y="6013154"/>
            <a:ext cx="3239770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89430" algn="l"/>
              </a:tabLst>
            </a:pPr>
            <a:r>
              <a:rPr lang="en-US" sz="3400" spc="-195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METOP-B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789430" algn="l"/>
              </a:tabLst>
            </a:pPr>
            <a:r>
              <a:rPr lang="en-US" sz="3400" spc="-195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(AMSU / MHS)</a:t>
            </a:r>
            <a:endParaRPr lang="en-US" sz="3400" spc="-195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028700"/>
            <a:ext cx="4096385" cy="9258300"/>
          </a:xfrm>
          <a:custGeom>
            <a:avLst/>
            <a:gdLst/>
            <a:ahLst/>
            <a:cxnLst/>
            <a:rect l="l" t="t" r="r" b="b"/>
            <a:pathLst>
              <a:path w="4096385" h="9258300">
                <a:moveTo>
                  <a:pt x="0" y="9258299"/>
                </a:moveTo>
                <a:lnTo>
                  <a:pt x="0" y="0"/>
                </a:lnTo>
                <a:lnTo>
                  <a:pt x="4096134" y="0"/>
                </a:lnTo>
                <a:lnTo>
                  <a:pt x="4096134" y="9258299"/>
                </a:lnTo>
                <a:lnTo>
                  <a:pt x="0" y="9258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6919" y="1485900"/>
            <a:ext cx="2478692" cy="77852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0"/>
              </a:lnSpc>
            </a:pPr>
            <a:r>
              <a:rPr lang="en-US" sz="4400" b="1" spc="440" dirty="0" smtClean="0">
                <a:solidFill>
                  <a:srgbClr val="03313C"/>
                </a:solidFill>
                <a:latin typeface="Tahoma"/>
                <a:cs typeface="Tahoma"/>
              </a:rPr>
              <a:t>S1 Data acquisition from polar-orbiting </a:t>
            </a:r>
            <a:r>
              <a:rPr lang="en-US" sz="4400" b="1" spc="440" dirty="0" err="1" smtClean="0">
                <a:solidFill>
                  <a:srgbClr val="03313C"/>
                </a:solidFill>
                <a:latin typeface="Tahoma"/>
                <a:cs typeface="Tahoma"/>
              </a:rPr>
              <a:t>spacecrafts</a:t>
            </a:r>
            <a:endParaRPr lang="en-US" sz="4400" b="1" spc="440" dirty="0">
              <a:solidFill>
                <a:srgbClr val="03313C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34692" y="6013154"/>
            <a:ext cx="2319020" cy="10579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40690" marR="5080" indent="-428625">
              <a:lnSpc>
                <a:spcPts val="4050"/>
              </a:lnSpc>
              <a:spcBef>
                <a:spcPts val="229"/>
              </a:spcBef>
            </a:pP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Suomi-NPP (ATMS)</a:t>
            </a:r>
            <a:endParaRPr lang="en-US" sz="3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24644" y="6013154"/>
            <a:ext cx="3172756" cy="163249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5080" indent="11113" algn="ctr">
              <a:lnSpc>
                <a:spcPts val="4050"/>
              </a:lnSpc>
              <a:spcBef>
                <a:spcPts val="229"/>
              </a:spcBef>
            </a:pP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NOAA-18, NOAA-19</a:t>
            </a:r>
          </a:p>
          <a:p>
            <a:pPr marL="480695" marR="5080" indent="-468630" algn="ctr">
              <a:lnSpc>
                <a:spcPts val="4050"/>
              </a:lnSpc>
              <a:spcBef>
                <a:spcPts val="229"/>
              </a:spcBef>
            </a:pP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(AMSU / MHS)</a:t>
            </a:r>
            <a:endParaRPr lang="en-US" sz="3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68" y="2247900"/>
            <a:ext cx="3848099" cy="332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Картинки по запросу Suomi-NP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9736" y="2247900"/>
            <a:ext cx="3833906" cy="3324224"/>
          </a:xfrm>
          <a:prstGeom prst="rect">
            <a:avLst/>
          </a:prstGeom>
          <a:noFill/>
        </p:spPr>
      </p:pic>
      <p:pic>
        <p:nvPicPr>
          <p:cNvPr id="17" name="Picture 2" descr="Картинки по запросу NOAA-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9391" y="2247900"/>
            <a:ext cx="4151995" cy="332422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103122" y="7962900"/>
            <a:ext cx="5793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16 to 18 images per day</a:t>
            </a:r>
            <a:endParaRPr lang="ru-RU" sz="3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32168" y="8629709"/>
            <a:ext cx="3230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https://www.rcpod.ru/</a:t>
            </a:r>
            <a:endParaRPr lang="ru-RU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587" y="87865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0"/>
    </mc:Choice>
    <mc:Fallback>
      <p:transition spd="slow" advTm="2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6"/>
        <p14:stopEvt time="2223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28700" y="848820"/>
            <a:ext cx="8420100" cy="2770679"/>
          </a:xfrm>
          <a:custGeom>
            <a:avLst/>
            <a:gdLst/>
            <a:ahLst/>
            <a:cxnLst/>
            <a:rect l="l" t="t" r="r" b="b"/>
            <a:pathLst>
              <a:path w="6743700" h="4543425">
                <a:moveTo>
                  <a:pt x="6743699" y="4543424"/>
                </a:moveTo>
                <a:lnTo>
                  <a:pt x="0" y="4543424"/>
                </a:lnTo>
                <a:lnTo>
                  <a:pt x="0" y="0"/>
                </a:lnTo>
                <a:lnTo>
                  <a:pt x="6743699" y="0"/>
                </a:lnTo>
                <a:lnTo>
                  <a:pt x="6743699" y="454342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5400" y="975481"/>
            <a:ext cx="7772400" cy="2517356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en-US" sz="4000" b="1" spc="459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 Satellite-derived vertical profiles of meteorological parameters</a:t>
            </a:r>
            <a:endParaRPr lang="en-US" sz="4000" b="1" spc="459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0400" y="647700"/>
            <a:ext cx="5760000" cy="43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0400" y="5164004"/>
            <a:ext cx="5760000" cy="430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28700" y="4024848"/>
            <a:ext cx="8420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specialized </a:t>
            </a: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package </a:t>
            </a:r>
            <a:r>
              <a:rPr lang="en-US" sz="3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MIRS, developed </a:t>
            </a:r>
            <a:r>
              <a:rPr lang="en-US" sz="3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NOAA / NESDIS Satellite Applications and Research Center (STAR</a:t>
            </a:r>
            <a:r>
              <a:rPr lang="en-US" sz="3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)*.</a:t>
            </a:r>
          </a:p>
          <a:p>
            <a:pPr algn="just"/>
            <a:endParaRPr lang="en-US" sz="3000" dirty="0">
              <a:solidFill>
                <a:srgbClr val="0331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system's calculation algorithms have passed several tests, and the developers carry out daily data quality assessments based on forecast model data.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28700" y="8420100"/>
            <a:ext cx="5004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14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https://www.star.nesdis.noaa.gov/mirs/highresolutionv.php</a:t>
            </a:r>
            <a:endParaRPr lang="ru-RU" sz="1400" dirty="0">
              <a:solidFill>
                <a:srgbClr val="0331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587" y="8727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5"/>
    </mc:Choice>
    <mc:Fallback>
      <p:transition spd="slow" advTm="31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3110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928977" y="8163000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Item</a:t>
            </a:r>
            <a:r>
              <a:rPr sz="1600" spc="-75" dirty="0">
                <a:solidFill>
                  <a:srgbClr val="03313C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70160" y="8163000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Item</a:t>
            </a:r>
            <a:r>
              <a:rPr sz="1600" spc="-75" dirty="0">
                <a:solidFill>
                  <a:srgbClr val="03313C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11341" y="8163000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Item</a:t>
            </a:r>
            <a:r>
              <a:rPr sz="1600" spc="-75" dirty="0">
                <a:solidFill>
                  <a:srgbClr val="03313C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52526" y="8163000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Item</a:t>
            </a:r>
            <a:r>
              <a:rPr sz="1600" spc="-75" dirty="0">
                <a:solidFill>
                  <a:srgbClr val="03313C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93709" y="8163000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Item</a:t>
            </a:r>
            <a:r>
              <a:rPr sz="1600" spc="-75" dirty="0">
                <a:solidFill>
                  <a:srgbClr val="03313C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5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58357" y="1816135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4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58357" y="3373389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3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58357" y="4930655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2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58357" y="6487933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3313C"/>
                </a:solidFill>
                <a:latin typeface="Arial MT"/>
                <a:cs typeface="Arial MT"/>
              </a:rPr>
              <a:t>1</a:t>
            </a: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1318" y="8045199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3313C"/>
                </a:solidFill>
                <a:latin typeface="Arial MT"/>
                <a:cs typeface="Arial MT"/>
              </a:rPr>
              <a:t>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16000" y="499475"/>
            <a:ext cx="728980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spc="430" dirty="0" smtClean="0">
                <a:solidFill>
                  <a:srgbClr val="FFFFFF"/>
                </a:solidFill>
              </a:rPr>
              <a:t>S3 Correction </a:t>
            </a:r>
            <a:r>
              <a:rPr lang="en-US" sz="4000" spc="430" dirty="0">
                <a:solidFill>
                  <a:srgbClr val="FFFFFF"/>
                </a:solidFill>
              </a:rPr>
              <a:t>of retrieved vertical profiles of temperature and specific moisture content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904282396"/>
              </p:ext>
            </p:extLst>
          </p:nvPr>
        </p:nvGraphicFramePr>
        <p:xfrm>
          <a:off x="10258357" y="4930655"/>
          <a:ext cx="7829686" cy="466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639009059"/>
              </p:ext>
            </p:extLst>
          </p:nvPr>
        </p:nvGraphicFramePr>
        <p:xfrm>
          <a:off x="10258357" y="206244"/>
          <a:ext cx="7724842" cy="472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74" y="9670305"/>
            <a:ext cx="7569626" cy="44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bject 9"/>
          <p:cNvSpPr txBox="1"/>
          <p:nvPr/>
        </p:nvSpPr>
        <p:spPr>
          <a:xfrm>
            <a:off x="847300" y="7429500"/>
            <a:ext cx="4029500" cy="20377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635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80" dirty="0" smtClean="0">
                <a:solidFill>
                  <a:srgbClr val="03313C"/>
                </a:solidFill>
                <a:latin typeface="Tahoma"/>
                <a:cs typeface="Tahoma"/>
              </a:rPr>
              <a:t>38</a:t>
            </a:r>
            <a:r>
              <a:rPr lang="ru-RU" sz="3600" b="1" spc="80" dirty="0" smtClean="0">
                <a:solidFill>
                  <a:srgbClr val="03313C"/>
                </a:solidFill>
                <a:latin typeface="Tahoma"/>
                <a:cs typeface="Tahoma"/>
              </a:rPr>
              <a:t> </a:t>
            </a:r>
            <a:r>
              <a:rPr sz="3600" b="1" spc="80" dirty="0" smtClean="0">
                <a:solidFill>
                  <a:srgbClr val="03313C"/>
                </a:solidFill>
                <a:latin typeface="Tahoma"/>
                <a:cs typeface="Tahoma"/>
              </a:rPr>
              <a:t>%</a:t>
            </a:r>
            <a:endParaRPr lang="en-US" sz="3600" b="1" spc="80" dirty="0">
              <a:solidFill>
                <a:srgbClr val="03313C"/>
              </a:solidFill>
              <a:latin typeface="Tahoma"/>
              <a:cs typeface="Tahoma"/>
            </a:endParaRPr>
          </a:p>
          <a:p>
            <a:pPr algn="ctr">
              <a:lnSpc>
                <a:spcPct val="150000"/>
              </a:lnSpc>
            </a:pPr>
            <a:endParaRPr lang="en-US" sz="3200" b="1" spc="80" dirty="0">
              <a:solidFill>
                <a:srgbClr val="03313C"/>
              </a:solidFill>
              <a:latin typeface="Tahoma"/>
              <a:cs typeface="Tahoma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moisture content</a:t>
            </a:r>
          </a:p>
        </p:txBody>
      </p:sp>
      <p:sp>
        <p:nvSpPr>
          <p:cNvPr id="30" name="object 10"/>
          <p:cNvSpPr/>
          <p:nvPr/>
        </p:nvSpPr>
        <p:spPr>
          <a:xfrm>
            <a:off x="990600" y="8496300"/>
            <a:ext cx="3657600" cy="45719"/>
          </a:xfrm>
          <a:custGeom>
            <a:avLst/>
            <a:gdLst/>
            <a:ahLst/>
            <a:cxnLst/>
            <a:rect l="l" t="t" r="r" b="b"/>
            <a:pathLst>
              <a:path w="4162425" h="47625">
                <a:moveTo>
                  <a:pt x="4162424" y="47624"/>
                </a:moveTo>
                <a:lnTo>
                  <a:pt x="0" y="47624"/>
                </a:lnTo>
                <a:lnTo>
                  <a:pt x="0" y="0"/>
                </a:lnTo>
                <a:lnTo>
                  <a:pt x="4162424" y="0"/>
                </a:lnTo>
                <a:lnTo>
                  <a:pt x="4162424" y="4762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838201" y="3848100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author's correction algorithm relies on </a:t>
            </a:r>
            <a:endParaRPr lang="en-US" sz="32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trained feedforward neural </a:t>
            </a:r>
            <a:r>
              <a:rPr lang="en-US" sz="32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</a:t>
            </a:r>
            <a:endParaRPr lang="en-US" sz="3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object 10"/>
          <p:cNvSpPr/>
          <p:nvPr/>
        </p:nvSpPr>
        <p:spPr>
          <a:xfrm>
            <a:off x="5900949" y="7934325"/>
            <a:ext cx="3657600" cy="47625"/>
          </a:xfrm>
          <a:custGeom>
            <a:avLst/>
            <a:gdLst/>
            <a:ahLst/>
            <a:cxnLst/>
            <a:rect l="l" t="t" r="r" b="b"/>
            <a:pathLst>
              <a:path w="4162425" h="47625">
                <a:moveTo>
                  <a:pt x="4162424" y="47624"/>
                </a:moveTo>
                <a:lnTo>
                  <a:pt x="0" y="47624"/>
                </a:lnTo>
                <a:lnTo>
                  <a:pt x="0" y="0"/>
                </a:lnTo>
                <a:lnTo>
                  <a:pt x="4162424" y="0"/>
                </a:lnTo>
                <a:lnTo>
                  <a:pt x="4162424" y="4762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6697"/>
              </p:ext>
            </p:extLst>
          </p:nvPr>
        </p:nvGraphicFramePr>
        <p:xfrm>
          <a:off x="5181600" y="5199893"/>
          <a:ext cx="5076757" cy="426734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37693"/>
                <a:gridCol w="1823739"/>
                <a:gridCol w="1515325"/>
              </a:tblGrid>
              <a:tr h="6115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Mandatory</a:t>
                      </a:r>
                      <a:r>
                        <a:rPr lang="en-US" sz="180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level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hPa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RMSE</a:t>
                      </a:r>
                      <a:endParaRPr lang="ru-RU" sz="1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2192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kern="120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Temperature</a:t>
                      </a:r>
                      <a:r>
                        <a:rPr lang="ru-RU" sz="1800" b="1" u="none" strike="noStrike" kern="120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˚С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Specific moisture content</a:t>
                      </a:r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kg</a:t>
                      </a:r>
                      <a:endParaRPr lang="ru-RU" sz="1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</a:t>
                      </a:r>
                      <a:endParaRPr lang="ru-RU" sz="1800" b="1" i="0" u="none" strike="noStrike" kern="12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07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03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900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850</a:t>
                      </a:r>
                      <a:endParaRPr lang="ru-RU" sz="1800" b="1" i="0" u="none" strike="noStrike" kern="12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700</a:t>
                      </a:r>
                      <a:endParaRPr lang="ru-RU" sz="1800" b="1" i="0" u="none" strike="noStrike" kern="12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ru-RU" sz="1800" b="1" i="0" u="none" strike="noStrike" kern="12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60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ru-RU" sz="1800" b="1" i="0" u="none" strike="noStrike" kern="12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03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6" name="object 9"/>
          <p:cNvSpPr txBox="1"/>
          <p:nvPr/>
        </p:nvSpPr>
        <p:spPr>
          <a:xfrm>
            <a:off x="838201" y="5143500"/>
            <a:ext cx="4038599" cy="20377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635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spc="80" dirty="0" smtClean="0">
                <a:solidFill>
                  <a:srgbClr val="03313C"/>
                </a:solidFill>
                <a:latin typeface="Tahoma"/>
                <a:cs typeface="Tahoma"/>
              </a:rPr>
              <a:t>42 </a:t>
            </a:r>
            <a:r>
              <a:rPr sz="3600" b="1" spc="80" dirty="0" smtClean="0">
                <a:solidFill>
                  <a:srgbClr val="03313C"/>
                </a:solidFill>
                <a:latin typeface="Tahoma"/>
                <a:cs typeface="Tahoma"/>
              </a:rPr>
              <a:t>%</a:t>
            </a:r>
            <a:endParaRPr lang="en-US" sz="3600" b="1" spc="80" dirty="0" smtClean="0">
              <a:solidFill>
                <a:srgbClr val="03313C"/>
              </a:solidFill>
              <a:latin typeface="Tahoma"/>
              <a:cs typeface="Tahoma"/>
            </a:endParaRPr>
          </a:p>
          <a:p>
            <a:pPr algn="ctr">
              <a:lnSpc>
                <a:spcPct val="150000"/>
              </a:lnSpc>
            </a:pPr>
            <a:endParaRPr lang="en-US" sz="3200" b="1" spc="80" dirty="0">
              <a:solidFill>
                <a:srgbClr val="03313C"/>
              </a:solidFill>
              <a:latin typeface="Tahoma"/>
              <a:cs typeface="Tahoma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331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endParaRPr sz="2000" dirty="0">
              <a:solidFill>
                <a:srgbClr val="0331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bject 10"/>
          <p:cNvSpPr/>
          <p:nvPr/>
        </p:nvSpPr>
        <p:spPr>
          <a:xfrm>
            <a:off x="990600" y="6315075"/>
            <a:ext cx="3657600" cy="47625"/>
          </a:xfrm>
          <a:custGeom>
            <a:avLst/>
            <a:gdLst/>
            <a:ahLst/>
            <a:cxnLst/>
            <a:rect l="l" t="t" r="r" b="b"/>
            <a:pathLst>
              <a:path w="4162425" h="47625">
                <a:moveTo>
                  <a:pt x="4162424" y="47624"/>
                </a:moveTo>
                <a:lnTo>
                  <a:pt x="0" y="47624"/>
                </a:lnTo>
                <a:lnTo>
                  <a:pt x="0" y="0"/>
                </a:lnTo>
                <a:lnTo>
                  <a:pt x="4162424" y="0"/>
                </a:lnTo>
                <a:lnTo>
                  <a:pt x="4162424" y="47624"/>
                </a:lnTo>
                <a:close/>
              </a:path>
            </a:pathLst>
          </a:custGeom>
          <a:solidFill>
            <a:srgbClr val="03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Прямоугольник 24"/>
          <p:cNvSpPr/>
          <p:nvPr/>
        </p:nvSpPr>
        <p:spPr>
          <a:xfrm>
            <a:off x="307975" y="9592253"/>
            <a:ext cx="136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/ 22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54720" y="9635958"/>
            <a:ext cx="3491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WMO’s remote sensing data requirements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904" y="87902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83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63"/>
    </mc:Choice>
    <mc:Fallback>
      <p:transition spd="slow" advTm="4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6" grpId="0" animBg="1"/>
    </p:bldLst>
  </p:timing>
  <p:extLst>
    <p:ext uri="{E180D4A7-C9FB-4DFB-919C-405C955672EB}">
      <p14:showEvtLst xmlns:p14="http://schemas.microsoft.com/office/powerpoint/2010/main">
        <p14:playEvt time="23" objId="3"/>
        <p14:stopEvt time="4673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9|10.8|12.9|1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3328</TotalTime>
  <Words>1215</Words>
  <Application>Microsoft Office PowerPoint</Application>
  <PresentationFormat>Произвольный</PresentationFormat>
  <Paragraphs>334</Paragraphs>
  <Slides>23</Slides>
  <Notes>1</Notes>
  <HiddenSlides>1</HiddenSlides>
  <MMClips>22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MT</vt:lpstr>
      <vt:lpstr>Calibri</vt:lpstr>
      <vt:lpstr>Microsoft Sans Serif</vt:lpstr>
      <vt:lpstr>Tahoma</vt:lpstr>
      <vt:lpstr>Trebuchet MS</vt:lpstr>
      <vt:lpstr>Wingdings</vt:lpstr>
      <vt:lpstr>Office Theme</vt:lpstr>
      <vt:lpstr>LIGHTNING DETECTION BASED ON MICROWAVE SENSING USING MACHINE LEARNING ALGORITHMS</vt:lpstr>
      <vt:lpstr>Презентация PowerPoint</vt:lpstr>
      <vt:lpstr>MAIN DISCUSSION POINTS</vt:lpstr>
      <vt:lpstr>Презентация PowerPoint</vt:lpstr>
      <vt:lpstr>Презентация PowerPoint</vt:lpstr>
      <vt:lpstr>Key steps</vt:lpstr>
      <vt:lpstr>Презентация PowerPoint</vt:lpstr>
      <vt:lpstr>Презентация PowerPoint</vt:lpstr>
      <vt:lpstr>S3 Correction of retrieved vertical profiles of temperature and specific moisture content</vt:lpstr>
      <vt:lpstr>S4 Estimation of the potential and probable zones for weather event</vt:lpstr>
      <vt:lpstr>S4 Estimation of the potential and probable zones for weather event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Diagnostic Test Accuracy</vt:lpstr>
      <vt:lpstr>Contingency table  Confusion matrix</vt:lpstr>
      <vt:lpstr>Презентация PowerPoint</vt:lpstr>
      <vt:lpstr>Benefits and drawbacks</vt:lpstr>
      <vt:lpstr>WORDS TO REFLECT ON</vt:lpstr>
      <vt:lpstr>Презентация PowerPoint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Earthy Mountaineering Presentation</dc:title>
  <dc:creator>Пользователь</dc:creator>
  <cp:lastModifiedBy>Владислав Чурсин</cp:lastModifiedBy>
  <cp:revision>95</cp:revision>
  <dcterms:created xsi:type="dcterms:W3CDTF">2021-10-18T03:36:56Z</dcterms:created>
  <dcterms:modified xsi:type="dcterms:W3CDTF">2021-10-24T10:34:16Z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2021-10-18T00:00:00Z</vt:filetime>
  </property>
  <property fmtid="{D5CDD505-2E9C-101B-9397-08002B2CF9AE}" pid="3" name="Creator">
    <vt:lpwstr>Canva</vt:lpwstr>
  </property>
  <property fmtid="{D5CDD505-2E9C-101B-9397-08002B2CF9AE}" pid="4" name="LastSaved">
    <vt:filetime>2021-10-18T00:00:00Z</vt:filetime>
  </property>
</Properties>
</file>