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4"/>
  </p:notesMasterIdLst>
  <p:handoutMasterIdLst>
    <p:handoutMasterId r:id="rId5"/>
  </p:handoutMasterIdLst>
  <p:sldIdLst>
    <p:sldId id="258" r:id="rId2"/>
    <p:sldId id="259" r:id="rId3"/>
  </p:sldIdLst>
  <p:sldSz cx="51206400" cy="28803600"/>
  <p:notesSz cx="6858000" cy="9144000"/>
  <p:defaultTextStyle>
    <a:defPPr>
      <a:defRPr lang="en-US"/>
    </a:defPPr>
    <a:lvl1pPr marL="0" algn="l" defTabSz="4531814" rtl="0" eaLnBrk="1" latinLnBrk="0" hangingPunct="1">
      <a:defRPr sz="9000" kern="1200">
        <a:solidFill>
          <a:schemeClr val="tx1"/>
        </a:solidFill>
        <a:latin typeface="+mn-lt"/>
        <a:ea typeface="+mn-ea"/>
        <a:cs typeface="+mn-cs"/>
      </a:defRPr>
    </a:lvl1pPr>
    <a:lvl2pPr marL="2265907" algn="l" defTabSz="4531814" rtl="0" eaLnBrk="1" latinLnBrk="0" hangingPunct="1">
      <a:defRPr sz="9000" kern="1200">
        <a:solidFill>
          <a:schemeClr val="tx1"/>
        </a:solidFill>
        <a:latin typeface="+mn-lt"/>
        <a:ea typeface="+mn-ea"/>
        <a:cs typeface="+mn-cs"/>
      </a:defRPr>
    </a:lvl2pPr>
    <a:lvl3pPr marL="4531814" algn="l" defTabSz="4531814" rtl="0" eaLnBrk="1" latinLnBrk="0" hangingPunct="1">
      <a:defRPr sz="9000" kern="1200">
        <a:solidFill>
          <a:schemeClr val="tx1"/>
        </a:solidFill>
        <a:latin typeface="+mn-lt"/>
        <a:ea typeface="+mn-ea"/>
        <a:cs typeface="+mn-cs"/>
      </a:defRPr>
    </a:lvl3pPr>
    <a:lvl4pPr marL="6797718" algn="l" defTabSz="4531814" rtl="0" eaLnBrk="1" latinLnBrk="0" hangingPunct="1">
      <a:defRPr sz="9000" kern="1200">
        <a:solidFill>
          <a:schemeClr val="tx1"/>
        </a:solidFill>
        <a:latin typeface="+mn-lt"/>
        <a:ea typeface="+mn-ea"/>
        <a:cs typeface="+mn-cs"/>
      </a:defRPr>
    </a:lvl4pPr>
    <a:lvl5pPr marL="9063624" algn="l" defTabSz="4531814" rtl="0" eaLnBrk="1" latinLnBrk="0" hangingPunct="1">
      <a:defRPr sz="9000" kern="1200">
        <a:solidFill>
          <a:schemeClr val="tx1"/>
        </a:solidFill>
        <a:latin typeface="+mn-lt"/>
        <a:ea typeface="+mn-ea"/>
        <a:cs typeface="+mn-cs"/>
      </a:defRPr>
    </a:lvl5pPr>
    <a:lvl6pPr marL="11329532" algn="l" defTabSz="4531814" rtl="0" eaLnBrk="1" latinLnBrk="0" hangingPunct="1">
      <a:defRPr sz="9000" kern="1200">
        <a:solidFill>
          <a:schemeClr val="tx1"/>
        </a:solidFill>
        <a:latin typeface="+mn-lt"/>
        <a:ea typeface="+mn-ea"/>
        <a:cs typeface="+mn-cs"/>
      </a:defRPr>
    </a:lvl6pPr>
    <a:lvl7pPr marL="13595440" algn="l" defTabSz="4531814" rtl="0" eaLnBrk="1" latinLnBrk="0" hangingPunct="1">
      <a:defRPr sz="9000" kern="1200">
        <a:solidFill>
          <a:schemeClr val="tx1"/>
        </a:solidFill>
        <a:latin typeface="+mn-lt"/>
        <a:ea typeface="+mn-ea"/>
        <a:cs typeface="+mn-cs"/>
      </a:defRPr>
    </a:lvl7pPr>
    <a:lvl8pPr marL="15861345" algn="l" defTabSz="4531814" rtl="0" eaLnBrk="1" latinLnBrk="0" hangingPunct="1">
      <a:defRPr sz="9000" kern="1200">
        <a:solidFill>
          <a:schemeClr val="tx1"/>
        </a:solidFill>
        <a:latin typeface="+mn-lt"/>
        <a:ea typeface="+mn-ea"/>
        <a:cs typeface="+mn-cs"/>
      </a:defRPr>
    </a:lvl8pPr>
    <a:lvl9pPr marL="18127251" algn="l" defTabSz="4531814" rtl="0" eaLnBrk="1" latinLnBrk="0" hangingPunct="1">
      <a:defRPr sz="9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73" userDrawn="1">
          <p15:clr>
            <a:srgbClr val="A4A3A4"/>
          </p15:clr>
        </p15:guide>
        <p15:guide id="2" orient="horz" pos="241" userDrawn="1">
          <p15:clr>
            <a:srgbClr val="A4A3A4"/>
          </p15:clr>
        </p15:guide>
        <p15:guide id="3" orient="horz" pos="16844" userDrawn="1">
          <p15:clr>
            <a:srgbClr val="A4A3A4"/>
          </p15:clr>
        </p15:guide>
        <p15:guide id="4" orient="horz" userDrawn="1">
          <p15:clr>
            <a:srgbClr val="A4A3A4"/>
          </p15:clr>
        </p15:guide>
        <p15:guide id="5" pos="634" userDrawn="1">
          <p15:clr>
            <a:srgbClr val="A4A3A4"/>
          </p15:clr>
        </p15:guide>
        <p15:guide id="6" pos="29506" userDrawn="1">
          <p15:clr>
            <a:srgbClr val="A4A3A4"/>
          </p15:clr>
        </p15:guide>
        <p15:guide id="7" orient="horz" pos="2904" userDrawn="1">
          <p15:clr>
            <a:srgbClr val="A4A3A4"/>
          </p15:clr>
        </p15:guide>
        <p15:guide id="8" orient="horz" pos="253" userDrawn="1">
          <p15:clr>
            <a:srgbClr val="A4A3A4"/>
          </p15:clr>
        </p15:guide>
        <p15:guide id="9" orient="horz" pos="17640" userDrawn="1">
          <p15:clr>
            <a:srgbClr val="A4A3A4"/>
          </p15:clr>
        </p15:guide>
        <p15:guide id="10" pos="678" userDrawn="1">
          <p15:clr>
            <a:srgbClr val="A4A3A4"/>
          </p15:clr>
        </p15:guide>
        <p15:guide id="11" pos="31581"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a:srgbClr val="00FF00"/>
    <a:srgbClr val="F3F5FA"/>
    <a:srgbClr val="CDD2DE"/>
    <a:srgbClr val="E3E9E5"/>
    <a:srgbClr val="EAEAE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밝은 스타일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61" autoAdjust="0"/>
    <p:restoredTop sz="94701" autoAdjust="0"/>
  </p:normalViewPr>
  <p:slideViewPr>
    <p:cSldViewPr snapToGrid="0" snapToObjects="1" showGuides="1">
      <p:cViewPr varScale="1">
        <p:scale>
          <a:sx n="27" d="100"/>
          <a:sy n="27" d="100"/>
        </p:scale>
        <p:origin x="1458" y="132"/>
      </p:cViewPr>
      <p:guideLst>
        <p:guide orient="horz" pos="2773"/>
        <p:guide orient="horz" pos="241"/>
        <p:guide orient="horz" pos="16844"/>
        <p:guide orient="horz"/>
        <p:guide pos="634"/>
        <p:guide pos="29506"/>
        <p:guide orient="horz" pos="2904"/>
        <p:guide orient="horz" pos="253"/>
        <p:guide orient="horz" pos="17640"/>
        <p:guide pos="678"/>
        <p:guide pos="31581"/>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snapToGrid="0" snapToObjects="1" showGuides="1">
      <p:cViewPr varScale="1">
        <p:scale>
          <a:sx n="88" d="100"/>
          <a:sy n="88" d="100"/>
        </p:scale>
        <p:origin x="-3870"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58C5BC-9A70-462C-B28D-9600239EAC64}" type="datetimeFigureOut">
              <a:rPr lang="en-US" smtClean="0"/>
              <a:pPr/>
              <a:t>10/26/2021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C131B7-05CA-4AEE-9267-6D0ED4DC84F3}" type="slidenum">
              <a:rPr lang="en-US" smtClean="0"/>
              <a:pPr/>
              <a:t>‹#›</a:t>
            </a:fld>
            <a:endParaRPr lang="en-US"/>
          </a:p>
        </p:txBody>
      </p:sp>
    </p:spTree>
    <p:extLst>
      <p:ext uri="{BB962C8B-B14F-4D97-AF65-F5344CB8AC3E}">
        <p14:creationId xmlns:p14="http://schemas.microsoft.com/office/powerpoint/2010/main" val="26391135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10/26/2021</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09100856"/>
      </p:ext>
    </p:extLst>
  </p:cSld>
  <p:clrMap bg1="lt1" tx1="dk1" bg2="lt2" tx2="dk2" accent1="accent1" accent2="accent2" accent3="accent3" accent4="accent4" accent5="accent5" accent6="accent6" hlink="hlink" folHlink="folHlink"/>
  <p:notesStyle>
    <a:lvl1pPr marL="0" algn="l" defTabSz="4531814" rtl="0" eaLnBrk="1" latinLnBrk="0" hangingPunct="1">
      <a:defRPr sz="6100" kern="1200">
        <a:solidFill>
          <a:schemeClr val="tx1"/>
        </a:solidFill>
        <a:latin typeface="+mn-lt"/>
        <a:ea typeface="+mn-ea"/>
        <a:cs typeface="+mn-cs"/>
      </a:defRPr>
    </a:lvl1pPr>
    <a:lvl2pPr marL="2265907" algn="l" defTabSz="4531814" rtl="0" eaLnBrk="1" latinLnBrk="0" hangingPunct="1">
      <a:defRPr sz="6100" kern="1200">
        <a:solidFill>
          <a:schemeClr val="tx1"/>
        </a:solidFill>
        <a:latin typeface="+mn-lt"/>
        <a:ea typeface="+mn-ea"/>
        <a:cs typeface="+mn-cs"/>
      </a:defRPr>
    </a:lvl2pPr>
    <a:lvl3pPr marL="4531814" algn="l" defTabSz="4531814" rtl="0" eaLnBrk="1" latinLnBrk="0" hangingPunct="1">
      <a:defRPr sz="6100" kern="1200">
        <a:solidFill>
          <a:schemeClr val="tx1"/>
        </a:solidFill>
        <a:latin typeface="+mn-lt"/>
        <a:ea typeface="+mn-ea"/>
        <a:cs typeface="+mn-cs"/>
      </a:defRPr>
    </a:lvl3pPr>
    <a:lvl4pPr marL="6797718" algn="l" defTabSz="4531814" rtl="0" eaLnBrk="1" latinLnBrk="0" hangingPunct="1">
      <a:defRPr sz="6100" kern="1200">
        <a:solidFill>
          <a:schemeClr val="tx1"/>
        </a:solidFill>
        <a:latin typeface="+mn-lt"/>
        <a:ea typeface="+mn-ea"/>
        <a:cs typeface="+mn-cs"/>
      </a:defRPr>
    </a:lvl4pPr>
    <a:lvl5pPr marL="9063624" algn="l" defTabSz="4531814" rtl="0" eaLnBrk="1" latinLnBrk="0" hangingPunct="1">
      <a:defRPr sz="6100" kern="1200">
        <a:solidFill>
          <a:schemeClr val="tx1"/>
        </a:solidFill>
        <a:latin typeface="+mn-lt"/>
        <a:ea typeface="+mn-ea"/>
        <a:cs typeface="+mn-cs"/>
      </a:defRPr>
    </a:lvl5pPr>
    <a:lvl6pPr marL="11329532" algn="l" defTabSz="4531814" rtl="0" eaLnBrk="1" latinLnBrk="0" hangingPunct="1">
      <a:defRPr sz="6100" kern="1200">
        <a:solidFill>
          <a:schemeClr val="tx1"/>
        </a:solidFill>
        <a:latin typeface="+mn-lt"/>
        <a:ea typeface="+mn-ea"/>
        <a:cs typeface="+mn-cs"/>
      </a:defRPr>
    </a:lvl6pPr>
    <a:lvl7pPr marL="13595440" algn="l" defTabSz="4531814" rtl="0" eaLnBrk="1" latinLnBrk="0" hangingPunct="1">
      <a:defRPr sz="6100" kern="1200">
        <a:solidFill>
          <a:schemeClr val="tx1"/>
        </a:solidFill>
        <a:latin typeface="+mn-lt"/>
        <a:ea typeface="+mn-ea"/>
        <a:cs typeface="+mn-cs"/>
      </a:defRPr>
    </a:lvl7pPr>
    <a:lvl8pPr marL="15861345" algn="l" defTabSz="4531814" rtl="0" eaLnBrk="1" latinLnBrk="0" hangingPunct="1">
      <a:defRPr sz="6100" kern="1200">
        <a:solidFill>
          <a:schemeClr val="tx1"/>
        </a:solidFill>
        <a:latin typeface="+mn-lt"/>
        <a:ea typeface="+mn-ea"/>
        <a:cs typeface="+mn-cs"/>
      </a:defRPr>
    </a:lvl8pPr>
    <a:lvl9pPr marL="18127251" algn="l" defTabSz="4531814" rtl="0" eaLnBrk="1" latinLnBrk="0" hangingPunct="1">
      <a:defRPr sz="61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1054891" y="4899656"/>
            <a:ext cx="24185071" cy="1206237"/>
          </a:xfrm>
          <a:prstGeom prst="rect">
            <a:avLst/>
          </a:prstGeom>
        </p:spPr>
        <p:txBody>
          <a:bodyPr wrap="square" lIns="236034" tIns="236034" rIns="236034" bIns="236034">
            <a:spAutoFit/>
          </a:bodyPr>
          <a:lstStyle>
            <a:lvl1pPr marL="0" indent="0">
              <a:buNone/>
              <a:defRPr sz="4741">
                <a:solidFill>
                  <a:schemeClr val="accent5">
                    <a:lumMod val="50000"/>
                  </a:schemeClr>
                </a:solidFill>
                <a:latin typeface="Times New Roman" panose="02020603050405020304" pitchFamily="18" charset="0"/>
                <a:cs typeface="Times New Roman" panose="02020603050405020304" pitchFamily="18" charset="0"/>
              </a:defRPr>
            </a:lvl1pPr>
            <a:lvl2pPr marL="2424355" indent="-932443">
              <a:defRPr sz="4109">
                <a:latin typeface="Trebuchet MS" pitchFamily="34" charset="0"/>
              </a:defRPr>
            </a:lvl2pPr>
            <a:lvl3pPr marL="3356798" indent="-932443">
              <a:defRPr sz="4109">
                <a:latin typeface="Trebuchet MS" pitchFamily="34" charset="0"/>
              </a:defRPr>
            </a:lvl3pPr>
            <a:lvl4pPr marL="4382487" indent="-1025689">
              <a:defRPr sz="4109">
                <a:latin typeface="Trebuchet MS" pitchFamily="34" charset="0"/>
              </a:defRPr>
            </a:lvl4pPr>
            <a:lvl5pPr marL="5128443" indent="-745956">
              <a:defRPr sz="4109">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1076067" y="4077804"/>
            <a:ext cx="24165980" cy="1187740"/>
          </a:xfrm>
          <a:prstGeom prst="rect">
            <a:avLst/>
          </a:prstGeom>
          <a:noFill/>
        </p:spPr>
        <p:txBody>
          <a:bodyPr wrap="square" lIns="94414" tIns="94414" rIns="94414" bIns="94414" anchor="ctr" anchorCtr="0">
            <a:spAutoFit/>
          </a:bodyPr>
          <a:lstStyle>
            <a:lvl1pPr marL="0" indent="0" algn="ctr">
              <a:buNone/>
              <a:defRPr sz="6479" b="1" u="sng" baseline="0">
                <a:solidFill>
                  <a:schemeClr val="accent5">
                    <a:lumMod val="50000"/>
                  </a:schemeClr>
                </a:solidFill>
              </a:defRPr>
            </a:lvl1pPr>
          </a:lstStyle>
          <a:p>
            <a:pPr lvl="0"/>
            <a:r>
              <a:rPr lang="en-US" dirty="0" smtClean="0"/>
              <a:t>(click to edit) INTRODUCTION or ABSTRACT</a:t>
            </a:r>
            <a:endParaRPr lang="en-US" dirty="0"/>
          </a:p>
        </p:txBody>
      </p:sp>
      <p:sp>
        <p:nvSpPr>
          <p:cNvPr id="20" name="Text Placeholder 5"/>
          <p:cNvSpPr>
            <a:spLocks noGrp="1"/>
          </p:cNvSpPr>
          <p:nvPr>
            <p:ph type="body" sz="quarter" idx="20" hasCustomPrompt="1"/>
          </p:nvPr>
        </p:nvSpPr>
        <p:spPr>
          <a:xfrm>
            <a:off x="1076064" y="12111338"/>
            <a:ext cx="24171887" cy="1187740"/>
          </a:xfrm>
          <a:prstGeom prst="rect">
            <a:avLst/>
          </a:prstGeom>
          <a:noFill/>
        </p:spPr>
        <p:txBody>
          <a:bodyPr wrap="square" lIns="94414" tIns="94414" rIns="94414" bIns="94414" anchor="ctr" anchorCtr="0">
            <a:spAutoFit/>
          </a:bodyPr>
          <a:lstStyle>
            <a:lvl1pPr marL="0" indent="0" algn="ctr">
              <a:buNone/>
              <a:defRPr sz="6479" b="1" u="sng" baseline="0">
                <a:solidFill>
                  <a:schemeClr val="accent5">
                    <a:lumMod val="50000"/>
                  </a:schemeClr>
                </a:solidFill>
              </a:defRPr>
            </a:lvl1pPr>
          </a:lstStyle>
          <a:p>
            <a:pPr lvl="0"/>
            <a:r>
              <a:rPr lang="en-US" dirty="0" smtClean="0"/>
              <a:t>(click to edit)  OBJECTIVES</a:t>
            </a:r>
            <a:endParaRPr lang="en-US" dirty="0"/>
          </a:p>
        </p:txBody>
      </p:sp>
      <p:sp>
        <p:nvSpPr>
          <p:cNvPr id="25" name="Text Placeholder 5"/>
          <p:cNvSpPr>
            <a:spLocks noGrp="1"/>
          </p:cNvSpPr>
          <p:nvPr>
            <p:ph type="body" sz="quarter" idx="25" hasCustomPrompt="1"/>
          </p:nvPr>
        </p:nvSpPr>
        <p:spPr>
          <a:xfrm>
            <a:off x="25968066" y="4077804"/>
            <a:ext cx="24165668" cy="1187740"/>
          </a:xfrm>
          <a:prstGeom prst="rect">
            <a:avLst/>
          </a:prstGeom>
          <a:noFill/>
        </p:spPr>
        <p:txBody>
          <a:bodyPr wrap="square" lIns="94414" tIns="94414" rIns="94414" bIns="94414" anchor="ctr" anchorCtr="0">
            <a:spAutoFit/>
          </a:bodyPr>
          <a:lstStyle>
            <a:lvl1pPr marL="0" indent="0" algn="ctr">
              <a:buNone/>
              <a:defRPr sz="6479" b="1" u="sng" baseline="0">
                <a:solidFill>
                  <a:schemeClr val="accent5">
                    <a:lumMod val="50000"/>
                  </a:schemeClr>
                </a:solidFill>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25968066" y="4899656"/>
            <a:ext cx="24165668" cy="1206237"/>
          </a:xfrm>
          <a:prstGeom prst="rect">
            <a:avLst/>
          </a:prstGeom>
        </p:spPr>
        <p:txBody>
          <a:bodyPr wrap="square" lIns="236034" tIns="236034" rIns="236034" bIns="236034">
            <a:spAutoFit/>
          </a:bodyPr>
          <a:lstStyle>
            <a:lvl1pPr marL="0" indent="0">
              <a:buNone/>
              <a:defRPr sz="4741">
                <a:solidFill>
                  <a:schemeClr val="accent5">
                    <a:lumMod val="50000"/>
                  </a:schemeClr>
                </a:solidFill>
                <a:latin typeface="Times New Roman" panose="02020603050405020304" pitchFamily="18" charset="0"/>
                <a:cs typeface="Times New Roman" panose="02020603050405020304" pitchFamily="18" charset="0"/>
              </a:defRPr>
            </a:lvl1pPr>
            <a:lvl2pPr marL="2424355" indent="-932443">
              <a:defRPr sz="4109">
                <a:latin typeface="Trebuchet MS" pitchFamily="34" charset="0"/>
              </a:defRPr>
            </a:lvl2pPr>
            <a:lvl3pPr marL="3356798" indent="-932443">
              <a:defRPr sz="4109">
                <a:latin typeface="Trebuchet MS" pitchFamily="34" charset="0"/>
              </a:defRPr>
            </a:lvl3pPr>
            <a:lvl4pPr marL="4382487" indent="-1025689">
              <a:defRPr sz="4109">
                <a:latin typeface="Trebuchet MS" pitchFamily="34" charset="0"/>
              </a:defRPr>
            </a:lvl4pPr>
            <a:lvl5pPr marL="5128443" indent="-745956">
              <a:defRPr sz="4109">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5968067" y="12126531"/>
            <a:ext cx="24159028" cy="1187740"/>
          </a:xfrm>
          <a:prstGeom prst="rect">
            <a:avLst/>
          </a:prstGeom>
          <a:noFill/>
        </p:spPr>
        <p:txBody>
          <a:bodyPr wrap="square" lIns="94414" tIns="94414" rIns="94414" bIns="94414" anchor="ctr" anchorCtr="0">
            <a:spAutoFit/>
          </a:bodyPr>
          <a:lstStyle>
            <a:lvl1pPr marL="0" indent="0" algn="ctr">
              <a:buNone/>
              <a:defRPr sz="6479" b="1" u="sng" baseline="0">
                <a:solidFill>
                  <a:schemeClr val="accent5">
                    <a:lumMod val="50000"/>
                  </a:schemeClr>
                </a:solidFill>
              </a:defRPr>
            </a:lvl1pPr>
          </a:lstStyle>
          <a:p>
            <a:pPr lvl="0"/>
            <a:r>
              <a:rPr lang="en-US" dirty="0" smtClean="0"/>
              <a:t>(click to edit)  REFERENCES</a:t>
            </a:r>
            <a:endParaRPr lang="en-US" dirty="0"/>
          </a:p>
        </p:txBody>
      </p:sp>
      <p:sp>
        <p:nvSpPr>
          <p:cNvPr id="28" name="Text Placeholder 3"/>
          <p:cNvSpPr>
            <a:spLocks noGrp="1"/>
          </p:cNvSpPr>
          <p:nvPr>
            <p:ph type="body" sz="quarter" idx="28" hasCustomPrompt="1"/>
          </p:nvPr>
        </p:nvSpPr>
        <p:spPr>
          <a:xfrm>
            <a:off x="25958803" y="12984961"/>
            <a:ext cx="24168290" cy="1206237"/>
          </a:xfrm>
          <a:prstGeom prst="rect">
            <a:avLst/>
          </a:prstGeom>
        </p:spPr>
        <p:txBody>
          <a:bodyPr wrap="square" lIns="236034" tIns="236034" rIns="236034" bIns="236034">
            <a:spAutoFit/>
          </a:bodyPr>
          <a:lstStyle>
            <a:lvl1pPr marL="0" indent="0">
              <a:buNone/>
              <a:defRPr sz="4741">
                <a:solidFill>
                  <a:schemeClr val="accent5">
                    <a:lumMod val="50000"/>
                  </a:schemeClr>
                </a:solidFill>
                <a:latin typeface="Times New Roman" panose="02020603050405020304" pitchFamily="18" charset="0"/>
                <a:cs typeface="Times New Roman" panose="02020603050405020304" pitchFamily="18" charset="0"/>
              </a:defRPr>
            </a:lvl1pPr>
            <a:lvl2pPr marL="2424355" indent="-932443">
              <a:defRPr sz="4109">
                <a:latin typeface="Trebuchet MS" pitchFamily="34" charset="0"/>
              </a:defRPr>
            </a:lvl2pPr>
            <a:lvl3pPr marL="3356798" indent="-932443">
              <a:defRPr sz="4109">
                <a:latin typeface="Trebuchet MS" pitchFamily="34" charset="0"/>
              </a:defRPr>
            </a:lvl3pPr>
            <a:lvl4pPr marL="4382487" indent="-1025689">
              <a:defRPr sz="4109">
                <a:latin typeface="Trebuchet MS" pitchFamily="34" charset="0"/>
              </a:defRPr>
            </a:lvl4pPr>
            <a:lvl5pPr marL="5128443" indent="-745956">
              <a:defRPr sz="4109">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5986801" y="22144865"/>
            <a:ext cx="24146933" cy="1187740"/>
          </a:xfrm>
          <a:prstGeom prst="rect">
            <a:avLst/>
          </a:prstGeom>
          <a:noFill/>
        </p:spPr>
        <p:txBody>
          <a:bodyPr wrap="square" lIns="94414" tIns="94414" rIns="94414" bIns="94414" anchor="ctr" anchorCtr="0">
            <a:spAutoFit/>
          </a:bodyPr>
          <a:lstStyle>
            <a:lvl1pPr marL="0" indent="0" algn="ctr">
              <a:buNone/>
              <a:defRPr sz="6479" b="1" u="sng" baseline="0">
                <a:solidFill>
                  <a:schemeClr val="accent5">
                    <a:lumMod val="50000"/>
                  </a:schemeClr>
                </a:solidFill>
              </a:defRPr>
            </a:lvl1pPr>
          </a:lstStyle>
          <a:p>
            <a:pPr lvl="0"/>
            <a:r>
              <a:rPr lang="en-US" dirty="0" smtClean="0"/>
              <a:t>(click to edit)  ACKNOWLEDGEMENTS or  CONTACT</a:t>
            </a:r>
            <a:endParaRPr lang="en-US" dirty="0"/>
          </a:p>
        </p:txBody>
      </p:sp>
      <p:sp>
        <p:nvSpPr>
          <p:cNvPr id="30" name="Text Placeholder 3"/>
          <p:cNvSpPr>
            <a:spLocks noGrp="1"/>
          </p:cNvSpPr>
          <p:nvPr>
            <p:ph type="body" sz="quarter" idx="30" hasCustomPrompt="1"/>
          </p:nvPr>
        </p:nvSpPr>
        <p:spPr>
          <a:xfrm>
            <a:off x="25968067" y="23016754"/>
            <a:ext cx="24159028" cy="1206237"/>
          </a:xfrm>
          <a:prstGeom prst="rect">
            <a:avLst/>
          </a:prstGeom>
        </p:spPr>
        <p:txBody>
          <a:bodyPr wrap="square" lIns="236034" tIns="236034" rIns="236034" bIns="236034">
            <a:spAutoFit/>
          </a:bodyPr>
          <a:lstStyle>
            <a:lvl1pPr marL="0" indent="0">
              <a:buNone/>
              <a:defRPr sz="4741">
                <a:solidFill>
                  <a:schemeClr val="accent5">
                    <a:lumMod val="50000"/>
                  </a:schemeClr>
                </a:solidFill>
                <a:latin typeface="Times New Roman" panose="02020603050405020304" pitchFamily="18" charset="0"/>
                <a:cs typeface="Times New Roman" panose="02020603050405020304" pitchFamily="18" charset="0"/>
              </a:defRPr>
            </a:lvl1pPr>
            <a:lvl2pPr marL="2424355" indent="-932443">
              <a:defRPr sz="4109">
                <a:latin typeface="Trebuchet MS" pitchFamily="34" charset="0"/>
              </a:defRPr>
            </a:lvl2pPr>
            <a:lvl3pPr marL="3356798" indent="-932443">
              <a:defRPr sz="4109">
                <a:latin typeface="Trebuchet MS" pitchFamily="34" charset="0"/>
              </a:defRPr>
            </a:lvl3pPr>
            <a:lvl4pPr marL="4382487" indent="-1025689">
              <a:defRPr sz="4109">
                <a:latin typeface="Trebuchet MS" pitchFamily="34" charset="0"/>
              </a:defRPr>
            </a:lvl4pPr>
            <a:lvl5pPr marL="5128443" indent="-745956">
              <a:defRPr sz="4109">
                <a:latin typeface="Trebuchet MS" pitchFamily="34" charset="0"/>
              </a:defRPr>
            </a:lvl5pPr>
          </a:lstStyle>
          <a:p>
            <a:pPr lvl="0"/>
            <a:r>
              <a:rPr lang="en-US" dirty="0" smtClean="0"/>
              <a:t>Type in or paste your text here</a:t>
            </a:r>
            <a:endParaRPr lang="en-US" dirty="0"/>
          </a:p>
        </p:txBody>
      </p:sp>
      <p:sp>
        <p:nvSpPr>
          <p:cNvPr id="60" name="Text Placeholder 3"/>
          <p:cNvSpPr>
            <a:spLocks noGrp="1"/>
          </p:cNvSpPr>
          <p:nvPr>
            <p:ph type="body" sz="quarter" idx="96" hasCustomPrompt="1"/>
          </p:nvPr>
        </p:nvSpPr>
        <p:spPr>
          <a:xfrm>
            <a:off x="1054891" y="12971020"/>
            <a:ext cx="24187157" cy="1206237"/>
          </a:xfrm>
          <a:prstGeom prst="rect">
            <a:avLst/>
          </a:prstGeom>
        </p:spPr>
        <p:txBody>
          <a:bodyPr wrap="square" lIns="236034" tIns="236034" rIns="236034" bIns="236034">
            <a:spAutoFit/>
          </a:bodyPr>
          <a:lstStyle>
            <a:lvl1pPr marL="0" indent="0">
              <a:buNone/>
              <a:defRPr sz="4741">
                <a:solidFill>
                  <a:schemeClr val="accent5">
                    <a:lumMod val="50000"/>
                  </a:schemeClr>
                </a:solidFill>
                <a:latin typeface="Times New Roman" panose="02020603050405020304" pitchFamily="18" charset="0"/>
                <a:cs typeface="Times New Roman" panose="02020603050405020304" pitchFamily="18" charset="0"/>
              </a:defRPr>
            </a:lvl1pPr>
            <a:lvl2pPr marL="2424355" indent="-932443">
              <a:defRPr sz="4109">
                <a:latin typeface="Trebuchet MS" pitchFamily="34" charset="0"/>
              </a:defRPr>
            </a:lvl2pPr>
            <a:lvl3pPr marL="3356798" indent="-932443">
              <a:defRPr sz="4109">
                <a:latin typeface="Trebuchet MS" pitchFamily="34" charset="0"/>
              </a:defRPr>
            </a:lvl3pPr>
            <a:lvl4pPr marL="4382487" indent="-1025689">
              <a:defRPr sz="4109">
                <a:latin typeface="Trebuchet MS" pitchFamily="34" charset="0"/>
              </a:defRPr>
            </a:lvl4pPr>
            <a:lvl5pPr marL="5128443" indent="-745956">
              <a:defRPr sz="4109">
                <a:latin typeface="Trebuchet MS" pitchFamily="34" charset="0"/>
              </a:defRPr>
            </a:lvl5pPr>
          </a:lstStyle>
          <a:p>
            <a:pPr lvl="0"/>
            <a:r>
              <a:rPr lang="en-US" dirty="0" smtClean="0"/>
              <a:t>Type in or paste your text here</a:t>
            </a:r>
            <a:endParaRPr lang="en-US" dirty="0"/>
          </a:p>
        </p:txBody>
      </p:sp>
      <p:sp>
        <p:nvSpPr>
          <p:cNvPr id="76" name="Text Placeholder 76"/>
          <p:cNvSpPr>
            <a:spLocks noGrp="1"/>
          </p:cNvSpPr>
          <p:nvPr>
            <p:ph type="body" sz="quarter" idx="150" hasCustomPrompt="1"/>
          </p:nvPr>
        </p:nvSpPr>
        <p:spPr>
          <a:xfrm>
            <a:off x="6919201" y="2766299"/>
            <a:ext cx="37368002" cy="731842"/>
          </a:xfrm>
          <a:prstGeom prst="rect">
            <a:avLst/>
          </a:prstGeom>
        </p:spPr>
        <p:txBody>
          <a:bodyPr lIns="81549" tIns="40775" rIns="81549" bIns="40775">
            <a:normAutofit/>
          </a:bodyPr>
          <a:lstStyle>
            <a:lvl1pPr marL="0" indent="0" algn="ctr">
              <a:buFontTx/>
              <a:buNone/>
              <a:defRPr sz="9007">
                <a:solidFill>
                  <a:schemeClr val="bg1"/>
                </a:solidFill>
                <a:latin typeface="+mj-lt"/>
              </a:defRPr>
            </a:lvl1pPr>
            <a:lvl2pPr>
              <a:buFontTx/>
              <a:buNone/>
              <a:defRPr sz="10113"/>
            </a:lvl2pPr>
            <a:lvl3pPr>
              <a:buFontTx/>
              <a:buNone/>
              <a:defRPr sz="10113"/>
            </a:lvl3pPr>
            <a:lvl4pPr>
              <a:buFontTx/>
              <a:buNone/>
              <a:defRPr sz="10113"/>
            </a:lvl4pPr>
            <a:lvl5pPr>
              <a:buFontTx/>
              <a:buNone/>
              <a:defRPr sz="10113"/>
            </a:lvl5pPr>
          </a:lstStyle>
          <a:p>
            <a:pPr lvl="0"/>
            <a:r>
              <a:rPr lang="en-US" dirty="0" smtClean="0"/>
              <a:t>Click here to add affiliations</a:t>
            </a:r>
            <a:endParaRPr lang="en-US" dirty="0"/>
          </a:p>
        </p:txBody>
      </p:sp>
      <p:sp>
        <p:nvSpPr>
          <p:cNvPr id="79" name="Text Placeholder 76"/>
          <p:cNvSpPr>
            <a:spLocks noGrp="1"/>
          </p:cNvSpPr>
          <p:nvPr>
            <p:ph type="body" sz="quarter" idx="151" hasCustomPrompt="1"/>
          </p:nvPr>
        </p:nvSpPr>
        <p:spPr>
          <a:xfrm>
            <a:off x="6919201" y="1721646"/>
            <a:ext cx="37368002" cy="849332"/>
          </a:xfrm>
          <a:prstGeom prst="rect">
            <a:avLst/>
          </a:prstGeom>
        </p:spPr>
        <p:txBody>
          <a:bodyPr lIns="81549" tIns="40775" rIns="81549" bIns="40775" anchor="t" anchorCtr="1">
            <a:noAutofit/>
          </a:bodyPr>
          <a:lstStyle>
            <a:lvl1pPr marL="0" indent="0" algn="ctr">
              <a:buFontTx/>
              <a:buNone/>
              <a:defRPr sz="12010">
                <a:solidFill>
                  <a:schemeClr val="bg1"/>
                </a:solidFill>
                <a:latin typeface="+mj-lt"/>
              </a:defRPr>
            </a:lvl1pPr>
            <a:lvl2pPr>
              <a:buFontTx/>
              <a:buNone/>
              <a:defRPr sz="10113"/>
            </a:lvl2pPr>
            <a:lvl3pPr>
              <a:buFontTx/>
              <a:buNone/>
              <a:defRPr sz="10113"/>
            </a:lvl3pPr>
            <a:lvl4pPr>
              <a:buFontTx/>
              <a:buNone/>
              <a:defRPr sz="10113"/>
            </a:lvl4pPr>
            <a:lvl5pPr>
              <a:buFontTx/>
              <a:buNone/>
              <a:defRPr sz="10113"/>
            </a:lvl5pPr>
          </a:lstStyle>
          <a:p>
            <a:pPr lvl="0"/>
            <a:r>
              <a:rPr lang="en-US" dirty="0" smtClean="0"/>
              <a:t>Click here to add authors</a:t>
            </a:r>
            <a:endParaRPr lang="en-US" dirty="0"/>
          </a:p>
        </p:txBody>
      </p:sp>
      <p:sp>
        <p:nvSpPr>
          <p:cNvPr id="80" name="Text Placeholder 76"/>
          <p:cNvSpPr>
            <a:spLocks noGrp="1"/>
          </p:cNvSpPr>
          <p:nvPr>
            <p:ph type="body" sz="quarter" idx="153" hasCustomPrompt="1"/>
          </p:nvPr>
        </p:nvSpPr>
        <p:spPr>
          <a:xfrm>
            <a:off x="6919201" y="331711"/>
            <a:ext cx="37368002" cy="1194616"/>
          </a:xfrm>
          <a:prstGeom prst="rect">
            <a:avLst/>
          </a:prstGeom>
        </p:spPr>
        <p:txBody>
          <a:bodyPr lIns="81549" tIns="40775" rIns="81549" bIns="40775" anchor="t" anchorCtr="1">
            <a:normAutofit/>
          </a:bodyPr>
          <a:lstStyle>
            <a:lvl1pPr marL="0" indent="0" algn="ctr">
              <a:buFontTx/>
              <a:buNone/>
              <a:defRPr sz="16276" b="1">
                <a:solidFill>
                  <a:schemeClr val="bg1"/>
                </a:solidFill>
                <a:latin typeface="+mj-lt"/>
              </a:defRPr>
            </a:lvl1pPr>
            <a:lvl2pPr>
              <a:buFontTx/>
              <a:buNone/>
              <a:defRPr sz="10113"/>
            </a:lvl2pPr>
            <a:lvl3pPr>
              <a:buFontTx/>
              <a:buNone/>
              <a:defRPr sz="10113"/>
            </a:lvl3pPr>
            <a:lvl4pPr>
              <a:buFontTx/>
              <a:buNone/>
              <a:defRPr sz="10113"/>
            </a:lvl4pPr>
            <a:lvl5pPr>
              <a:buFontTx/>
              <a:buNone/>
              <a:defRPr sz="10113"/>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1054891" y="4899656"/>
            <a:ext cx="24185071" cy="1206237"/>
          </a:xfrm>
          <a:prstGeom prst="rect">
            <a:avLst/>
          </a:prstGeom>
        </p:spPr>
        <p:txBody>
          <a:bodyPr wrap="square" lIns="236034" tIns="236034" rIns="236034" bIns="236034">
            <a:spAutoFit/>
          </a:bodyPr>
          <a:lstStyle>
            <a:lvl1pPr marL="0" indent="0">
              <a:buNone/>
              <a:defRPr sz="4741">
                <a:solidFill>
                  <a:schemeClr val="accent5">
                    <a:lumMod val="50000"/>
                  </a:schemeClr>
                </a:solidFill>
                <a:latin typeface="Times New Roman" panose="02020603050405020304" pitchFamily="18" charset="0"/>
                <a:cs typeface="Times New Roman" panose="02020603050405020304" pitchFamily="18" charset="0"/>
              </a:defRPr>
            </a:lvl1pPr>
            <a:lvl2pPr marL="2424355" indent="-932443">
              <a:defRPr sz="4109">
                <a:latin typeface="Trebuchet MS" pitchFamily="34" charset="0"/>
              </a:defRPr>
            </a:lvl2pPr>
            <a:lvl3pPr marL="3356798" indent="-932443">
              <a:defRPr sz="4109">
                <a:latin typeface="Trebuchet MS" pitchFamily="34" charset="0"/>
              </a:defRPr>
            </a:lvl3pPr>
            <a:lvl4pPr marL="4382487" indent="-1025689">
              <a:defRPr sz="4109">
                <a:latin typeface="Trebuchet MS" pitchFamily="34" charset="0"/>
              </a:defRPr>
            </a:lvl4pPr>
            <a:lvl5pPr marL="5128443" indent="-745956">
              <a:defRPr sz="4109">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1076067" y="4077804"/>
            <a:ext cx="24165980" cy="1187740"/>
          </a:xfrm>
          <a:prstGeom prst="rect">
            <a:avLst/>
          </a:prstGeom>
          <a:noFill/>
        </p:spPr>
        <p:txBody>
          <a:bodyPr wrap="square" lIns="94414" tIns="94414" rIns="94414" bIns="94414" anchor="ctr" anchorCtr="0">
            <a:spAutoFit/>
          </a:bodyPr>
          <a:lstStyle>
            <a:lvl1pPr marL="0" indent="0" algn="ctr">
              <a:buNone/>
              <a:defRPr sz="6479" b="1" u="sng" baseline="0">
                <a:solidFill>
                  <a:schemeClr val="accent5">
                    <a:lumMod val="50000"/>
                  </a:schemeClr>
                </a:solidFill>
              </a:defRPr>
            </a:lvl1pPr>
          </a:lstStyle>
          <a:p>
            <a:pPr lvl="0"/>
            <a:r>
              <a:rPr lang="en-US" dirty="0" smtClean="0"/>
              <a:t>(click to edit) INTRODUCTION or ABSTRACT</a:t>
            </a:r>
            <a:endParaRPr lang="en-US" dirty="0"/>
          </a:p>
        </p:txBody>
      </p:sp>
      <p:sp>
        <p:nvSpPr>
          <p:cNvPr id="25" name="Text Placeholder 5"/>
          <p:cNvSpPr>
            <a:spLocks noGrp="1"/>
          </p:cNvSpPr>
          <p:nvPr>
            <p:ph type="body" sz="quarter" idx="25" hasCustomPrompt="1"/>
          </p:nvPr>
        </p:nvSpPr>
        <p:spPr>
          <a:xfrm>
            <a:off x="25968066" y="4077804"/>
            <a:ext cx="24165668" cy="1187740"/>
          </a:xfrm>
          <a:prstGeom prst="rect">
            <a:avLst/>
          </a:prstGeom>
          <a:noFill/>
        </p:spPr>
        <p:txBody>
          <a:bodyPr wrap="square" lIns="94414" tIns="94414" rIns="94414" bIns="94414" anchor="ctr" anchorCtr="0">
            <a:spAutoFit/>
          </a:bodyPr>
          <a:lstStyle>
            <a:lvl1pPr marL="0" indent="0" algn="ctr">
              <a:buNone/>
              <a:defRPr sz="6479" b="1" u="sng" baseline="0">
                <a:solidFill>
                  <a:schemeClr val="accent5">
                    <a:lumMod val="50000"/>
                  </a:schemeClr>
                </a:solidFill>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25968066" y="4899656"/>
            <a:ext cx="24165668" cy="1206237"/>
          </a:xfrm>
          <a:prstGeom prst="rect">
            <a:avLst/>
          </a:prstGeom>
        </p:spPr>
        <p:txBody>
          <a:bodyPr wrap="square" lIns="236034" tIns="236034" rIns="236034" bIns="236034">
            <a:spAutoFit/>
          </a:bodyPr>
          <a:lstStyle>
            <a:lvl1pPr marL="0" indent="0">
              <a:buNone/>
              <a:defRPr sz="4741">
                <a:solidFill>
                  <a:schemeClr val="accent5">
                    <a:lumMod val="50000"/>
                  </a:schemeClr>
                </a:solidFill>
                <a:latin typeface="Times New Roman" panose="02020603050405020304" pitchFamily="18" charset="0"/>
                <a:cs typeface="Times New Roman" panose="02020603050405020304" pitchFamily="18" charset="0"/>
              </a:defRPr>
            </a:lvl1pPr>
            <a:lvl2pPr marL="2424355" indent="-932443">
              <a:defRPr sz="4109">
                <a:latin typeface="Trebuchet MS" pitchFamily="34" charset="0"/>
              </a:defRPr>
            </a:lvl2pPr>
            <a:lvl3pPr marL="3356798" indent="-932443">
              <a:defRPr sz="4109">
                <a:latin typeface="Trebuchet MS" pitchFamily="34" charset="0"/>
              </a:defRPr>
            </a:lvl3pPr>
            <a:lvl4pPr marL="4382487" indent="-1025689">
              <a:defRPr sz="4109">
                <a:latin typeface="Trebuchet MS" pitchFamily="34" charset="0"/>
              </a:defRPr>
            </a:lvl4pPr>
            <a:lvl5pPr marL="5128443" indent="-745956">
              <a:defRPr sz="4109">
                <a:latin typeface="Trebuchet MS" pitchFamily="34" charset="0"/>
              </a:defRPr>
            </a:lvl5pPr>
          </a:lstStyle>
          <a:p>
            <a:pPr lvl="0"/>
            <a:r>
              <a:rPr lang="en-US" dirty="0" smtClean="0"/>
              <a:t>Type in or paste your text here</a:t>
            </a:r>
            <a:endParaRPr lang="en-US" dirty="0"/>
          </a:p>
        </p:txBody>
      </p:sp>
      <p:sp>
        <p:nvSpPr>
          <p:cNvPr id="76" name="Text Placeholder 76"/>
          <p:cNvSpPr>
            <a:spLocks noGrp="1"/>
          </p:cNvSpPr>
          <p:nvPr>
            <p:ph type="body" sz="quarter" idx="150" hasCustomPrompt="1"/>
          </p:nvPr>
        </p:nvSpPr>
        <p:spPr>
          <a:xfrm>
            <a:off x="6919201" y="2766299"/>
            <a:ext cx="37368002" cy="731842"/>
          </a:xfrm>
          <a:prstGeom prst="rect">
            <a:avLst/>
          </a:prstGeom>
        </p:spPr>
        <p:txBody>
          <a:bodyPr lIns="81549" tIns="40775" rIns="81549" bIns="40775">
            <a:normAutofit/>
          </a:bodyPr>
          <a:lstStyle>
            <a:lvl1pPr marL="0" indent="0" algn="ctr">
              <a:buFontTx/>
              <a:buNone/>
              <a:defRPr sz="9007">
                <a:solidFill>
                  <a:schemeClr val="bg1"/>
                </a:solidFill>
                <a:latin typeface="+mj-lt"/>
              </a:defRPr>
            </a:lvl1pPr>
            <a:lvl2pPr>
              <a:buFontTx/>
              <a:buNone/>
              <a:defRPr sz="10113"/>
            </a:lvl2pPr>
            <a:lvl3pPr>
              <a:buFontTx/>
              <a:buNone/>
              <a:defRPr sz="10113"/>
            </a:lvl3pPr>
            <a:lvl4pPr>
              <a:buFontTx/>
              <a:buNone/>
              <a:defRPr sz="10113"/>
            </a:lvl4pPr>
            <a:lvl5pPr>
              <a:buFontTx/>
              <a:buNone/>
              <a:defRPr sz="10113"/>
            </a:lvl5pPr>
          </a:lstStyle>
          <a:p>
            <a:pPr lvl="0"/>
            <a:r>
              <a:rPr lang="en-US" dirty="0" smtClean="0"/>
              <a:t>Click here to add affiliations</a:t>
            </a:r>
            <a:endParaRPr lang="en-US" dirty="0"/>
          </a:p>
        </p:txBody>
      </p:sp>
      <p:sp>
        <p:nvSpPr>
          <p:cNvPr id="79" name="Text Placeholder 76"/>
          <p:cNvSpPr>
            <a:spLocks noGrp="1"/>
          </p:cNvSpPr>
          <p:nvPr>
            <p:ph type="body" sz="quarter" idx="151" hasCustomPrompt="1"/>
          </p:nvPr>
        </p:nvSpPr>
        <p:spPr>
          <a:xfrm>
            <a:off x="6919201" y="1721646"/>
            <a:ext cx="37368002" cy="849332"/>
          </a:xfrm>
          <a:prstGeom prst="rect">
            <a:avLst/>
          </a:prstGeom>
        </p:spPr>
        <p:txBody>
          <a:bodyPr lIns="81549" tIns="40775" rIns="81549" bIns="40775" anchor="t" anchorCtr="1">
            <a:noAutofit/>
          </a:bodyPr>
          <a:lstStyle>
            <a:lvl1pPr marL="0" indent="0" algn="ctr">
              <a:buFontTx/>
              <a:buNone/>
              <a:defRPr sz="12010">
                <a:solidFill>
                  <a:schemeClr val="bg1"/>
                </a:solidFill>
                <a:latin typeface="+mj-lt"/>
              </a:defRPr>
            </a:lvl1pPr>
            <a:lvl2pPr>
              <a:buFontTx/>
              <a:buNone/>
              <a:defRPr sz="10113"/>
            </a:lvl2pPr>
            <a:lvl3pPr>
              <a:buFontTx/>
              <a:buNone/>
              <a:defRPr sz="10113"/>
            </a:lvl3pPr>
            <a:lvl4pPr>
              <a:buFontTx/>
              <a:buNone/>
              <a:defRPr sz="10113"/>
            </a:lvl4pPr>
            <a:lvl5pPr>
              <a:buFontTx/>
              <a:buNone/>
              <a:defRPr sz="10113"/>
            </a:lvl5pPr>
          </a:lstStyle>
          <a:p>
            <a:pPr lvl="0"/>
            <a:r>
              <a:rPr lang="en-US" dirty="0" smtClean="0"/>
              <a:t>Click here to add authors</a:t>
            </a:r>
            <a:endParaRPr lang="en-US" dirty="0"/>
          </a:p>
        </p:txBody>
      </p:sp>
      <p:sp>
        <p:nvSpPr>
          <p:cNvPr id="80" name="Text Placeholder 76"/>
          <p:cNvSpPr>
            <a:spLocks noGrp="1"/>
          </p:cNvSpPr>
          <p:nvPr>
            <p:ph type="body" sz="quarter" idx="153" hasCustomPrompt="1"/>
          </p:nvPr>
        </p:nvSpPr>
        <p:spPr>
          <a:xfrm>
            <a:off x="6919201" y="331711"/>
            <a:ext cx="37368002" cy="1194616"/>
          </a:xfrm>
          <a:prstGeom prst="rect">
            <a:avLst/>
          </a:prstGeom>
        </p:spPr>
        <p:txBody>
          <a:bodyPr lIns="81549" tIns="40775" rIns="81549" bIns="40775" anchor="t" anchorCtr="1">
            <a:normAutofit/>
          </a:bodyPr>
          <a:lstStyle>
            <a:lvl1pPr marL="0" indent="0" algn="ctr">
              <a:buFontTx/>
              <a:buNone/>
              <a:defRPr sz="16276" b="1">
                <a:solidFill>
                  <a:schemeClr val="bg1"/>
                </a:solidFill>
                <a:latin typeface="+mj-lt"/>
              </a:defRPr>
            </a:lvl1pPr>
            <a:lvl2pPr>
              <a:buFontTx/>
              <a:buNone/>
              <a:defRPr sz="10113"/>
            </a:lvl2pPr>
            <a:lvl3pPr>
              <a:buFontTx/>
              <a:buNone/>
              <a:defRPr sz="10113"/>
            </a:lvl3pPr>
            <a:lvl4pPr>
              <a:buFontTx/>
              <a:buNone/>
              <a:defRPr sz="10113"/>
            </a:lvl4pPr>
            <a:lvl5pPr>
              <a:buFontTx/>
              <a:buNone/>
              <a:defRPr sz="10113"/>
            </a:lvl5pPr>
          </a:lstStyle>
          <a:p>
            <a:pPr lvl="0"/>
            <a:r>
              <a:rPr lang="en-US" dirty="0" smtClean="0"/>
              <a:t>Click here to add title</a:t>
            </a:r>
            <a:endParaRPr lang="en-US" dirty="0"/>
          </a:p>
        </p:txBody>
      </p:sp>
    </p:spTree>
    <p:extLst>
      <p:ext uri="{BB962C8B-B14F-4D97-AF65-F5344CB8AC3E}">
        <p14:creationId xmlns:p14="http://schemas.microsoft.com/office/powerpoint/2010/main" val="10533464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3" name="그림 4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 y="507"/>
            <a:ext cx="51206400" cy="28802590"/>
          </a:xfrm>
          <a:prstGeom prst="rect">
            <a:avLst/>
          </a:prstGeom>
        </p:spPr>
      </p:pic>
      <p:pic>
        <p:nvPicPr>
          <p:cNvPr id="44" name="Picture 2" descr="C:\Users\USER\Desktop\흰색영문새로고.pn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9866372" y="28288955"/>
            <a:ext cx="11473659" cy="37603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descr="C:\Users\기상청\Desktop\국가기상위성센터\위성기획과\배수정 연구원\배수정_2016_09_19_142958\새로고 종합_기상청_국가기상위성센터-04.png"/>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628072" y="735266"/>
            <a:ext cx="5461103" cy="1678029"/>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9" r:id="rId1"/>
    <p:sldLayoutId id="2147483660" r:id="rId2"/>
  </p:sldLayoutIdLst>
  <p:timing>
    <p:tnLst>
      <p:par>
        <p:cTn id="1" dur="indefinite" restart="never" nodeType="tmRoot"/>
      </p:par>
    </p:tnLst>
  </p:timing>
  <p:txStyles>
    <p:titleStyle>
      <a:lvl1pPr algn="ctr" defTabSz="7161172" rtl="0" eaLnBrk="1" latinLnBrk="0" hangingPunct="1">
        <a:spcBef>
          <a:spcPct val="0"/>
        </a:spcBef>
        <a:buNone/>
        <a:defRPr sz="14222" kern="1200">
          <a:solidFill>
            <a:schemeClr val="bg1"/>
          </a:solidFill>
          <a:latin typeface="Trebuchet MS" pitchFamily="34" charset="0"/>
          <a:ea typeface="+mj-ea"/>
          <a:cs typeface="+mj-cs"/>
        </a:defRPr>
      </a:lvl1pPr>
    </p:titleStyle>
    <p:bodyStyle>
      <a:lvl1pPr marL="2685438" indent="-2685438" algn="l" defTabSz="7161172" rtl="0" eaLnBrk="1" latinLnBrk="0" hangingPunct="1">
        <a:spcBef>
          <a:spcPct val="20000"/>
        </a:spcBef>
        <a:buFont typeface="Arial" pitchFamily="34" charset="0"/>
        <a:buChar char="•"/>
        <a:defRPr sz="25125" kern="1200">
          <a:solidFill>
            <a:schemeClr val="tx1"/>
          </a:solidFill>
          <a:latin typeface="+mn-lt"/>
          <a:ea typeface="+mn-ea"/>
          <a:cs typeface="+mn-cs"/>
        </a:defRPr>
      </a:lvl1pPr>
      <a:lvl2pPr marL="5818450" indent="-2237865" algn="l" defTabSz="7161172" rtl="0" eaLnBrk="1" latinLnBrk="0" hangingPunct="1">
        <a:spcBef>
          <a:spcPct val="20000"/>
        </a:spcBef>
        <a:buFont typeface="Arial" pitchFamily="34" charset="0"/>
        <a:buChar char="–"/>
        <a:defRPr sz="22123" kern="1200">
          <a:solidFill>
            <a:schemeClr val="tx1"/>
          </a:solidFill>
          <a:latin typeface="+mn-lt"/>
          <a:ea typeface="+mn-ea"/>
          <a:cs typeface="+mn-cs"/>
        </a:defRPr>
      </a:lvl2pPr>
      <a:lvl3pPr marL="8951465" indent="-1790294" algn="l" defTabSz="7161172" rtl="0" eaLnBrk="1" latinLnBrk="0" hangingPunct="1">
        <a:spcBef>
          <a:spcPct val="20000"/>
        </a:spcBef>
        <a:buFont typeface="Arial" pitchFamily="34" charset="0"/>
        <a:buChar char="•"/>
        <a:defRPr sz="18804" kern="1200">
          <a:solidFill>
            <a:schemeClr val="tx1"/>
          </a:solidFill>
          <a:latin typeface="+mn-lt"/>
          <a:ea typeface="+mn-ea"/>
          <a:cs typeface="+mn-cs"/>
        </a:defRPr>
      </a:lvl3pPr>
      <a:lvl4pPr marL="12532049" indent="-1790294" algn="l" defTabSz="7161172" rtl="0" eaLnBrk="1" latinLnBrk="0" hangingPunct="1">
        <a:spcBef>
          <a:spcPct val="20000"/>
        </a:spcBef>
        <a:buFont typeface="Arial" pitchFamily="34" charset="0"/>
        <a:buChar char="–"/>
        <a:defRPr sz="15802" kern="1200">
          <a:solidFill>
            <a:schemeClr val="tx1"/>
          </a:solidFill>
          <a:latin typeface="+mn-lt"/>
          <a:ea typeface="+mn-ea"/>
          <a:cs typeface="+mn-cs"/>
        </a:defRPr>
      </a:lvl4pPr>
      <a:lvl5pPr marL="16112633" indent="-1790294" algn="l" defTabSz="7161172" rtl="0" eaLnBrk="1" latinLnBrk="0" hangingPunct="1">
        <a:spcBef>
          <a:spcPct val="20000"/>
        </a:spcBef>
        <a:buFont typeface="Arial" pitchFamily="34" charset="0"/>
        <a:buChar char="»"/>
        <a:defRPr sz="15802" kern="1200">
          <a:solidFill>
            <a:schemeClr val="tx1"/>
          </a:solidFill>
          <a:latin typeface="+mn-lt"/>
          <a:ea typeface="+mn-ea"/>
          <a:cs typeface="+mn-cs"/>
        </a:defRPr>
      </a:lvl5pPr>
      <a:lvl6pPr marL="19693219" indent="-1790294" algn="l" defTabSz="7161172" rtl="0" eaLnBrk="1" latinLnBrk="0" hangingPunct="1">
        <a:spcBef>
          <a:spcPct val="20000"/>
        </a:spcBef>
        <a:buFont typeface="Arial" pitchFamily="34" charset="0"/>
        <a:buChar char="•"/>
        <a:defRPr sz="15802" kern="1200">
          <a:solidFill>
            <a:schemeClr val="tx1"/>
          </a:solidFill>
          <a:latin typeface="+mn-lt"/>
          <a:ea typeface="+mn-ea"/>
          <a:cs typeface="+mn-cs"/>
        </a:defRPr>
      </a:lvl6pPr>
      <a:lvl7pPr marL="23273802" indent="-1790294" algn="l" defTabSz="7161172" rtl="0" eaLnBrk="1" latinLnBrk="0" hangingPunct="1">
        <a:spcBef>
          <a:spcPct val="20000"/>
        </a:spcBef>
        <a:buFont typeface="Arial" pitchFamily="34" charset="0"/>
        <a:buChar char="•"/>
        <a:defRPr sz="15802" kern="1200">
          <a:solidFill>
            <a:schemeClr val="tx1"/>
          </a:solidFill>
          <a:latin typeface="+mn-lt"/>
          <a:ea typeface="+mn-ea"/>
          <a:cs typeface="+mn-cs"/>
        </a:defRPr>
      </a:lvl7pPr>
      <a:lvl8pPr marL="26854390" indent="-1790294" algn="l" defTabSz="7161172" rtl="0" eaLnBrk="1" latinLnBrk="0" hangingPunct="1">
        <a:spcBef>
          <a:spcPct val="20000"/>
        </a:spcBef>
        <a:buFont typeface="Arial" pitchFamily="34" charset="0"/>
        <a:buChar char="•"/>
        <a:defRPr sz="15802" kern="1200">
          <a:solidFill>
            <a:schemeClr val="tx1"/>
          </a:solidFill>
          <a:latin typeface="+mn-lt"/>
          <a:ea typeface="+mn-ea"/>
          <a:cs typeface="+mn-cs"/>
        </a:defRPr>
      </a:lvl8pPr>
      <a:lvl9pPr marL="30434973" indent="-1790294" algn="l" defTabSz="7161172" rtl="0" eaLnBrk="1" latinLnBrk="0" hangingPunct="1">
        <a:spcBef>
          <a:spcPct val="20000"/>
        </a:spcBef>
        <a:buFont typeface="Arial" pitchFamily="34" charset="0"/>
        <a:buChar char="•"/>
        <a:defRPr sz="15802" kern="1200">
          <a:solidFill>
            <a:schemeClr val="tx1"/>
          </a:solidFill>
          <a:latin typeface="+mn-lt"/>
          <a:ea typeface="+mn-ea"/>
          <a:cs typeface="+mn-cs"/>
        </a:defRPr>
      </a:lvl9pPr>
    </p:bodyStyle>
    <p:otherStyle>
      <a:defPPr>
        <a:defRPr lang="en-US"/>
      </a:defPPr>
      <a:lvl1pPr marL="0" algn="l" defTabSz="7161172" rtl="0" eaLnBrk="1" latinLnBrk="0" hangingPunct="1">
        <a:defRPr sz="14222" kern="1200">
          <a:solidFill>
            <a:schemeClr val="tx1"/>
          </a:solidFill>
          <a:latin typeface="+mn-lt"/>
          <a:ea typeface="+mn-ea"/>
          <a:cs typeface="+mn-cs"/>
        </a:defRPr>
      </a:lvl1pPr>
      <a:lvl2pPr marL="3580586" algn="l" defTabSz="7161172" rtl="0" eaLnBrk="1" latinLnBrk="0" hangingPunct="1">
        <a:defRPr sz="14222" kern="1200">
          <a:solidFill>
            <a:schemeClr val="tx1"/>
          </a:solidFill>
          <a:latin typeface="+mn-lt"/>
          <a:ea typeface="+mn-ea"/>
          <a:cs typeface="+mn-cs"/>
        </a:defRPr>
      </a:lvl2pPr>
      <a:lvl3pPr marL="7161172" algn="l" defTabSz="7161172" rtl="0" eaLnBrk="1" latinLnBrk="0" hangingPunct="1">
        <a:defRPr sz="14222" kern="1200">
          <a:solidFill>
            <a:schemeClr val="tx1"/>
          </a:solidFill>
          <a:latin typeface="+mn-lt"/>
          <a:ea typeface="+mn-ea"/>
          <a:cs typeface="+mn-cs"/>
        </a:defRPr>
      </a:lvl3pPr>
      <a:lvl4pPr marL="10741754" algn="l" defTabSz="7161172" rtl="0" eaLnBrk="1" latinLnBrk="0" hangingPunct="1">
        <a:defRPr sz="14222" kern="1200">
          <a:solidFill>
            <a:schemeClr val="tx1"/>
          </a:solidFill>
          <a:latin typeface="+mn-lt"/>
          <a:ea typeface="+mn-ea"/>
          <a:cs typeface="+mn-cs"/>
        </a:defRPr>
      </a:lvl4pPr>
      <a:lvl5pPr marL="14322339" algn="l" defTabSz="7161172" rtl="0" eaLnBrk="1" latinLnBrk="0" hangingPunct="1">
        <a:defRPr sz="14222" kern="1200">
          <a:solidFill>
            <a:schemeClr val="tx1"/>
          </a:solidFill>
          <a:latin typeface="+mn-lt"/>
          <a:ea typeface="+mn-ea"/>
          <a:cs typeface="+mn-cs"/>
        </a:defRPr>
      </a:lvl5pPr>
      <a:lvl6pPr marL="17902926" algn="l" defTabSz="7161172" rtl="0" eaLnBrk="1" latinLnBrk="0" hangingPunct="1">
        <a:defRPr sz="14222" kern="1200">
          <a:solidFill>
            <a:schemeClr val="tx1"/>
          </a:solidFill>
          <a:latin typeface="+mn-lt"/>
          <a:ea typeface="+mn-ea"/>
          <a:cs typeface="+mn-cs"/>
        </a:defRPr>
      </a:lvl6pPr>
      <a:lvl7pPr marL="21483514" algn="l" defTabSz="7161172" rtl="0" eaLnBrk="1" latinLnBrk="0" hangingPunct="1">
        <a:defRPr sz="14222" kern="1200">
          <a:solidFill>
            <a:schemeClr val="tx1"/>
          </a:solidFill>
          <a:latin typeface="+mn-lt"/>
          <a:ea typeface="+mn-ea"/>
          <a:cs typeface="+mn-cs"/>
        </a:defRPr>
      </a:lvl7pPr>
      <a:lvl8pPr marL="25064097" algn="l" defTabSz="7161172" rtl="0" eaLnBrk="1" latinLnBrk="0" hangingPunct="1">
        <a:defRPr sz="14222" kern="1200">
          <a:solidFill>
            <a:schemeClr val="tx1"/>
          </a:solidFill>
          <a:latin typeface="+mn-lt"/>
          <a:ea typeface="+mn-ea"/>
          <a:cs typeface="+mn-cs"/>
        </a:defRPr>
      </a:lvl8pPr>
      <a:lvl9pPr marL="28644682" algn="l" defTabSz="7161172" rtl="0" eaLnBrk="1" latinLnBrk="0" hangingPunct="1">
        <a:defRPr sz="1422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텍스트 개체 틀 1"/>
          <p:cNvSpPr>
            <a:spLocks noGrp="1"/>
          </p:cNvSpPr>
          <p:nvPr>
            <p:ph type="body" sz="quarter" idx="10"/>
          </p:nvPr>
        </p:nvSpPr>
        <p:spPr>
          <a:xfrm>
            <a:off x="1076066" y="4885365"/>
            <a:ext cx="48484413" cy="3394913"/>
          </a:xfrm>
        </p:spPr>
        <p:txBody>
          <a:bodyPr/>
          <a:lstStyle/>
          <a:p>
            <a:r>
              <a:rPr lang="en-US" altLang="ko-KR" dirty="0"/>
              <a:t>NMSC/KMA has developed various meteorological products to monitor meteorological phenomena using GK2A/AMI. The clear sky radiance or brightness temperature simulated by the radiative transfer model is used as an auxiliary data for algorithm development. NMSC/KMA uses Radiative Transfer for TOVS(RTTOV) with coefficients provided by Numerical Weather Prediction Satellite Application </a:t>
            </a:r>
            <a:r>
              <a:rPr lang="en-US" altLang="ko-KR" dirty="0" err="1"/>
              <a:t>Facillites</a:t>
            </a:r>
            <a:r>
              <a:rPr lang="en-US" altLang="ko-KR" dirty="0"/>
              <a:t>(NWP-SAF) to calculate clear sky radiance. Since the coefficients of the RTTOV is very important information for simulating satellite observation clear sky radiance, so, we are trying to estimate NMSC’s coefficients using AER Line-By-Line Radiative Transfer Model (LBLRTM) and compared the results with the original coefficients. </a:t>
            </a:r>
            <a:endParaRPr lang="ko-KR" altLang="en-US" dirty="0"/>
          </a:p>
        </p:txBody>
      </p:sp>
      <p:sp>
        <p:nvSpPr>
          <p:cNvPr id="3" name="텍스트 개체 틀 2"/>
          <p:cNvSpPr>
            <a:spLocks noGrp="1"/>
          </p:cNvSpPr>
          <p:nvPr>
            <p:ph type="body" sz="quarter" idx="11"/>
          </p:nvPr>
        </p:nvSpPr>
        <p:spPr>
          <a:xfrm>
            <a:off x="-8762877" y="3840714"/>
            <a:ext cx="24165980" cy="1187740"/>
          </a:xfrm>
        </p:spPr>
        <p:txBody>
          <a:bodyPr/>
          <a:lstStyle/>
          <a:p>
            <a:r>
              <a:rPr lang="en-US" altLang="ko-KR" dirty="0" smtClean="0"/>
              <a:t>Introduction</a:t>
            </a:r>
            <a:endParaRPr lang="ko-KR" altLang="en-US" dirty="0"/>
          </a:p>
        </p:txBody>
      </p:sp>
      <p:sp>
        <p:nvSpPr>
          <p:cNvPr id="6" name="텍스트 개체 틀 5"/>
          <p:cNvSpPr>
            <a:spLocks noGrp="1"/>
          </p:cNvSpPr>
          <p:nvPr>
            <p:ph type="body" sz="quarter" idx="150"/>
          </p:nvPr>
        </p:nvSpPr>
        <p:spPr>
          <a:xfrm>
            <a:off x="6919201" y="2693147"/>
            <a:ext cx="37368002" cy="731842"/>
          </a:xfrm>
        </p:spPr>
        <p:txBody>
          <a:bodyPr>
            <a:normAutofit fontScale="55000" lnSpcReduction="20000"/>
          </a:bodyPr>
          <a:lstStyle/>
          <a:p>
            <a:r>
              <a:rPr lang="en-US" altLang="ko-KR" dirty="0" smtClean="0"/>
              <a:t>NMSC ( National Meteorological Satellite Center) / KMA ( Korea Meteorological Administration)</a:t>
            </a:r>
            <a:endParaRPr lang="ko-KR" altLang="en-US" dirty="0"/>
          </a:p>
        </p:txBody>
      </p:sp>
      <p:sp>
        <p:nvSpPr>
          <p:cNvPr id="7" name="텍스트 개체 틀 6"/>
          <p:cNvSpPr>
            <a:spLocks noGrp="1"/>
          </p:cNvSpPr>
          <p:nvPr>
            <p:ph type="body" sz="quarter" idx="151"/>
          </p:nvPr>
        </p:nvSpPr>
        <p:spPr>
          <a:xfrm>
            <a:off x="6919201" y="1648494"/>
            <a:ext cx="37368002" cy="849332"/>
          </a:xfrm>
        </p:spPr>
        <p:txBody>
          <a:bodyPr/>
          <a:lstStyle/>
          <a:p>
            <a:r>
              <a:rPr lang="en-US" altLang="ko-KR" sz="6600" b="1" dirty="0" err="1"/>
              <a:t>Heewoo</a:t>
            </a:r>
            <a:r>
              <a:rPr lang="en-US" altLang="ko-KR" sz="6600" b="1" dirty="0"/>
              <a:t> Shin, </a:t>
            </a:r>
            <a:r>
              <a:rPr lang="en-US" altLang="ko-KR" sz="6600" b="1" dirty="0" err="1"/>
              <a:t>Byung-il</a:t>
            </a:r>
            <a:r>
              <a:rPr lang="en-US" altLang="ko-KR" sz="6600" b="1" dirty="0"/>
              <a:t> Lee, </a:t>
            </a:r>
            <a:r>
              <a:rPr lang="en-US" altLang="ko-KR" sz="6600" b="1" dirty="0" err="1"/>
              <a:t>heeyoung</a:t>
            </a:r>
            <a:r>
              <a:rPr lang="en-US" altLang="ko-KR" sz="6600" b="1" dirty="0"/>
              <a:t> Lee, </a:t>
            </a:r>
            <a:r>
              <a:rPr lang="en-US" altLang="ko-KR" sz="6600" b="1" dirty="0" err="1"/>
              <a:t>Hyein</a:t>
            </a:r>
            <a:r>
              <a:rPr lang="en-US" altLang="ko-KR" sz="6600" b="1" dirty="0"/>
              <a:t> Park, </a:t>
            </a:r>
            <a:r>
              <a:rPr lang="en-US" altLang="ko-KR" sz="6600" b="1" dirty="0" err="1"/>
              <a:t>Jaemyun</a:t>
            </a:r>
            <a:r>
              <a:rPr lang="en-US" altLang="ko-KR" sz="6600" b="1" dirty="0"/>
              <a:t> </a:t>
            </a:r>
            <a:r>
              <a:rPr lang="en-US" altLang="ko-KR" sz="6600" b="1" dirty="0" smtClean="0"/>
              <a:t>Shim</a:t>
            </a:r>
            <a:endParaRPr lang="en-US" altLang="ko-KR" sz="6600" dirty="0"/>
          </a:p>
        </p:txBody>
      </p:sp>
      <p:sp>
        <p:nvSpPr>
          <p:cNvPr id="8" name="텍스트 개체 틀 7"/>
          <p:cNvSpPr>
            <a:spLocks noGrp="1"/>
          </p:cNvSpPr>
          <p:nvPr>
            <p:ph type="body" sz="quarter" idx="153"/>
          </p:nvPr>
        </p:nvSpPr>
        <p:spPr/>
        <p:txBody>
          <a:bodyPr>
            <a:normAutofit fontScale="47500" lnSpcReduction="20000"/>
          </a:bodyPr>
          <a:lstStyle/>
          <a:p>
            <a:r>
              <a:rPr lang="en-US" altLang="ko-KR" dirty="0"/>
              <a:t>Estimate GK2A RTTOV coefficients and its application for validating clear sky radiance</a:t>
            </a:r>
          </a:p>
          <a:p>
            <a:endParaRPr lang="ko-KR" altLang="en-US" dirty="0"/>
          </a:p>
        </p:txBody>
      </p:sp>
      <p:sp>
        <p:nvSpPr>
          <p:cNvPr id="10" name="텍스트 개체 틀 2"/>
          <p:cNvSpPr>
            <a:spLocks noGrp="1"/>
          </p:cNvSpPr>
          <p:nvPr>
            <p:ph type="body" sz="quarter" idx="11"/>
          </p:nvPr>
        </p:nvSpPr>
        <p:spPr>
          <a:xfrm>
            <a:off x="261202" y="8376381"/>
            <a:ext cx="4356993" cy="1187740"/>
          </a:xfrm>
        </p:spPr>
        <p:txBody>
          <a:bodyPr/>
          <a:lstStyle/>
          <a:p>
            <a:r>
              <a:rPr lang="en-US" altLang="ko-KR" dirty="0" smtClean="0"/>
              <a:t>Method</a:t>
            </a:r>
            <a:endParaRPr lang="ko-KR" altLang="en-US" dirty="0"/>
          </a:p>
        </p:txBody>
      </p:sp>
      <p:sp>
        <p:nvSpPr>
          <p:cNvPr id="11" name="텍스트 개체 틀 2"/>
          <p:cNvSpPr>
            <a:spLocks noGrp="1"/>
          </p:cNvSpPr>
          <p:nvPr>
            <p:ph type="body" sz="quarter" idx="11"/>
          </p:nvPr>
        </p:nvSpPr>
        <p:spPr>
          <a:xfrm>
            <a:off x="21459" y="9449690"/>
            <a:ext cx="4001901" cy="1187740"/>
          </a:xfrm>
        </p:spPr>
        <p:txBody>
          <a:bodyPr/>
          <a:lstStyle/>
          <a:p>
            <a:r>
              <a:rPr lang="en-US" altLang="ko-KR" dirty="0" smtClean="0"/>
              <a:t>Step. 1</a:t>
            </a:r>
            <a:endParaRPr lang="ko-KR" altLang="en-US" dirty="0"/>
          </a:p>
        </p:txBody>
      </p:sp>
      <p:sp>
        <p:nvSpPr>
          <p:cNvPr id="16" name="텍스트 개체 틀 1"/>
          <p:cNvSpPr>
            <a:spLocks noGrp="1"/>
          </p:cNvSpPr>
          <p:nvPr>
            <p:ph type="body" sz="quarter" idx="10"/>
          </p:nvPr>
        </p:nvSpPr>
        <p:spPr>
          <a:xfrm>
            <a:off x="1137599" y="10369586"/>
            <a:ext cx="24534117" cy="1830895"/>
          </a:xfrm>
        </p:spPr>
        <p:txBody>
          <a:bodyPr/>
          <a:lstStyle/>
          <a:p>
            <a:r>
              <a:rPr lang="en-US" altLang="ko-KR" sz="4400" dirty="0" smtClean="0"/>
              <a:t>For </a:t>
            </a:r>
            <a:r>
              <a:rPr lang="en-US" altLang="ko-KR" sz="4400" dirty="0" smtClean="0"/>
              <a:t>use the </a:t>
            </a:r>
            <a:r>
              <a:rPr lang="en-US" altLang="ko-KR" sz="4400" dirty="0" smtClean="0"/>
              <a:t>atmospheric profiles </a:t>
            </a:r>
            <a:r>
              <a:rPr lang="en-US" altLang="ko-KR" sz="4400" dirty="0" smtClean="0"/>
              <a:t>to</a:t>
            </a:r>
            <a:r>
              <a:rPr lang="en-US" altLang="ko-KR" sz="4400" dirty="0" smtClean="0"/>
              <a:t> </a:t>
            </a:r>
            <a:r>
              <a:rPr lang="en-US" altLang="ko-KR" sz="4400" dirty="0" smtClean="0"/>
              <a:t>the LBLRTM, </a:t>
            </a:r>
            <a:r>
              <a:rPr lang="en-US" altLang="ko-KR" sz="4400" dirty="0" smtClean="0"/>
              <a:t>interpolate </a:t>
            </a:r>
            <a:r>
              <a:rPr lang="en-US" altLang="ko-KR" sz="4400" dirty="0" smtClean="0"/>
              <a:t>the </a:t>
            </a:r>
            <a:r>
              <a:rPr lang="en-US" altLang="ko-KR" sz="4400" dirty="0" smtClean="0"/>
              <a:t>ECMWF 101layer into 54 layer. The </a:t>
            </a:r>
            <a:r>
              <a:rPr lang="en-US" altLang="ko-KR" sz="4400" dirty="0" smtClean="0"/>
              <a:t>trance gases is OCS, N</a:t>
            </a:r>
            <a:r>
              <a:rPr lang="en-US" altLang="ko-KR" sz="4400" baseline="-25000" dirty="0" smtClean="0"/>
              <a:t>2</a:t>
            </a:r>
            <a:r>
              <a:rPr lang="en-US" altLang="ko-KR" sz="4400" dirty="0" smtClean="0"/>
              <a:t>, CCL4, CFC11, CFC12, CFC14, O</a:t>
            </a:r>
            <a:r>
              <a:rPr lang="en-US" altLang="ko-KR" sz="4400" baseline="-25000" dirty="0"/>
              <a:t>2</a:t>
            </a:r>
            <a:r>
              <a:rPr lang="en-US" altLang="ko-KR" sz="4400" dirty="0" smtClean="0"/>
              <a:t>, NO, SO</a:t>
            </a:r>
            <a:r>
              <a:rPr lang="en-US" altLang="ko-KR" sz="4400" baseline="-25000" dirty="0"/>
              <a:t>2</a:t>
            </a:r>
            <a:r>
              <a:rPr lang="en-US" altLang="ko-KR" sz="4400" dirty="0" smtClean="0"/>
              <a:t>, NO</a:t>
            </a:r>
            <a:r>
              <a:rPr lang="en-US" altLang="ko-KR" sz="4400" baseline="-25000" dirty="0"/>
              <a:t>2</a:t>
            </a:r>
            <a:r>
              <a:rPr lang="en-US" altLang="ko-KR" sz="4400" dirty="0" smtClean="0"/>
              <a:t>, NHO</a:t>
            </a:r>
            <a:r>
              <a:rPr lang="en-US" altLang="ko-KR" sz="4400" baseline="-25000" dirty="0" smtClean="0"/>
              <a:t>3</a:t>
            </a:r>
            <a:r>
              <a:rPr lang="en-US" altLang="ko-KR" sz="4400" dirty="0" smtClean="0"/>
              <a:t>.</a:t>
            </a:r>
          </a:p>
        </p:txBody>
      </p:sp>
      <p:pic>
        <p:nvPicPr>
          <p:cNvPr id="18" name="그림 17"/>
          <p:cNvPicPr>
            <a:picLocks noChangeAspect="1"/>
          </p:cNvPicPr>
          <p:nvPr/>
        </p:nvPicPr>
        <p:blipFill>
          <a:blip r:embed="rId2"/>
          <a:stretch>
            <a:fillRect/>
          </a:stretch>
        </p:blipFill>
        <p:spPr>
          <a:xfrm>
            <a:off x="12336193" y="12281327"/>
            <a:ext cx="13335523" cy="5604337"/>
          </a:xfrm>
          <a:prstGeom prst="rect">
            <a:avLst/>
          </a:prstGeom>
        </p:spPr>
      </p:pic>
      <p:pic>
        <p:nvPicPr>
          <p:cNvPr id="19" name="그림 18"/>
          <p:cNvPicPr>
            <a:picLocks noChangeAspect="1"/>
          </p:cNvPicPr>
          <p:nvPr/>
        </p:nvPicPr>
        <p:blipFill rotWithShape="1">
          <a:blip r:embed="rId3"/>
          <a:srcRect r="15602"/>
          <a:stretch/>
        </p:blipFill>
        <p:spPr>
          <a:xfrm>
            <a:off x="1619984" y="12281328"/>
            <a:ext cx="10716209" cy="5624570"/>
          </a:xfrm>
          <a:prstGeom prst="rect">
            <a:avLst/>
          </a:prstGeom>
        </p:spPr>
      </p:pic>
      <p:sp>
        <p:nvSpPr>
          <p:cNvPr id="15" name="텍스트 개체 틀 2"/>
          <p:cNvSpPr>
            <a:spLocks noGrp="1"/>
          </p:cNvSpPr>
          <p:nvPr>
            <p:ph type="body" sz="quarter" idx="11"/>
          </p:nvPr>
        </p:nvSpPr>
        <p:spPr>
          <a:xfrm>
            <a:off x="-107606" y="18662761"/>
            <a:ext cx="4001901" cy="1187740"/>
          </a:xfrm>
        </p:spPr>
        <p:txBody>
          <a:bodyPr/>
          <a:lstStyle/>
          <a:p>
            <a:r>
              <a:rPr lang="en-US" altLang="ko-KR" dirty="0" smtClean="0"/>
              <a:t>Step. 2</a:t>
            </a:r>
            <a:endParaRPr lang="ko-KR" altLang="en-US" dirty="0"/>
          </a:p>
        </p:txBody>
      </p:sp>
      <p:sp>
        <p:nvSpPr>
          <p:cNvPr id="21" name="텍스트 개체 틀 1"/>
          <p:cNvSpPr>
            <a:spLocks noGrp="1"/>
          </p:cNvSpPr>
          <p:nvPr>
            <p:ph type="body" sz="quarter" idx="10"/>
          </p:nvPr>
        </p:nvSpPr>
        <p:spPr>
          <a:xfrm>
            <a:off x="1478580" y="17684445"/>
            <a:ext cx="25782335" cy="969121"/>
          </a:xfrm>
        </p:spPr>
        <p:txBody>
          <a:bodyPr/>
          <a:lstStyle/>
          <a:p>
            <a:r>
              <a:rPr lang="en-US" altLang="ko-KR" sz="3200" dirty="0" smtClean="0"/>
              <a:t>Fig. 1 Distribution of vertical profile of ECMWF 101 layer(red line) and 54 layer(sky dot) for the trace gases. </a:t>
            </a:r>
          </a:p>
        </p:txBody>
      </p:sp>
      <p:sp>
        <p:nvSpPr>
          <p:cNvPr id="22" name="텍스트 개체 틀 1"/>
          <p:cNvSpPr>
            <a:spLocks noGrp="1"/>
          </p:cNvSpPr>
          <p:nvPr>
            <p:ph type="body" sz="quarter" idx="10"/>
          </p:nvPr>
        </p:nvSpPr>
        <p:spPr>
          <a:xfrm>
            <a:off x="1088258" y="19627414"/>
            <a:ext cx="24583458" cy="3320533"/>
          </a:xfrm>
        </p:spPr>
        <p:txBody>
          <a:bodyPr/>
          <a:lstStyle/>
          <a:p>
            <a:r>
              <a:rPr lang="en-US" altLang="ko-KR" sz="4400" dirty="0" smtClean="0"/>
              <a:t>To </a:t>
            </a:r>
            <a:r>
              <a:rPr lang="en-US" altLang="ko-KR" sz="4400"/>
              <a:t>train </a:t>
            </a:r>
            <a:r>
              <a:rPr lang="en-US" altLang="ko-KR" sz="4400" smtClean="0"/>
              <a:t>the </a:t>
            </a:r>
            <a:r>
              <a:rPr lang="en-US" altLang="ko-KR" sz="4400" smtClean="0"/>
              <a:t>fast </a:t>
            </a:r>
            <a:r>
              <a:rPr lang="en-US" altLang="ko-KR" sz="4400" dirty="0"/>
              <a:t>coefficient, divide 83 atmosphere profiles each at solar zenith angle </a:t>
            </a:r>
            <a:r>
              <a:rPr lang="en-US" altLang="ko-KR" sz="4400" dirty="0" smtClean="0"/>
              <a:t>6, calculate optical depth for the </a:t>
            </a:r>
            <a:r>
              <a:rPr lang="en-US" altLang="ko-KR" sz="4400" dirty="0"/>
              <a:t>mixing, ozone, and water vapor </a:t>
            </a:r>
            <a:r>
              <a:rPr lang="en-US" altLang="ko-KR" sz="4400" dirty="0" smtClean="0"/>
              <a:t>gas from </a:t>
            </a:r>
            <a:r>
              <a:rPr lang="en-US" altLang="ko-KR" sz="4400"/>
              <a:t>GK2A </a:t>
            </a:r>
            <a:r>
              <a:rPr lang="en-US" altLang="ko-KR" sz="4400" smtClean="0"/>
              <a:t>band07(3.8 </a:t>
            </a:r>
            <a:r>
              <a:rPr lang="en-US" altLang="ko-KR" sz="4400" dirty="0"/>
              <a:t>um) </a:t>
            </a:r>
            <a:r>
              <a:rPr lang="en-US" altLang="ko-KR" sz="4400"/>
              <a:t>to </a:t>
            </a:r>
            <a:r>
              <a:rPr lang="en-US" altLang="ko-KR" sz="4400" smtClean="0"/>
              <a:t>band16(13.3 </a:t>
            </a:r>
            <a:r>
              <a:rPr lang="en-US" altLang="ko-KR" sz="4400" dirty="0"/>
              <a:t>um) using LBLRTM HITRAN 2008.</a:t>
            </a:r>
          </a:p>
          <a:p>
            <a:endParaRPr lang="ko-KR" altLang="en-US" sz="4400" dirty="0"/>
          </a:p>
        </p:txBody>
      </p:sp>
      <p:sp>
        <p:nvSpPr>
          <p:cNvPr id="23" name="텍스트 개체 틀 1"/>
          <p:cNvSpPr>
            <a:spLocks noGrp="1"/>
          </p:cNvSpPr>
          <p:nvPr>
            <p:ph type="body" sz="quarter" idx="10"/>
          </p:nvPr>
        </p:nvSpPr>
        <p:spPr>
          <a:xfrm>
            <a:off x="1510256" y="27209306"/>
            <a:ext cx="25782335" cy="969121"/>
          </a:xfrm>
        </p:spPr>
        <p:txBody>
          <a:bodyPr/>
          <a:lstStyle/>
          <a:p>
            <a:r>
              <a:rPr lang="en-US" altLang="ko-KR" sz="3200" dirty="0" smtClean="0"/>
              <a:t>Fig.2  Distribution of bright temperature of GK2A Band07~16.  </a:t>
            </a:r>
          </a:p>
        </p:txBody>
      </p:sp>
      <p:pic>
        <p:nvPicPr>
          <p:cNvPr id="14" name="그림 13"/>
          <p:cNvPicPr>
            <a:picLocks noChangeAspect="1"/>
          </p:cNvPicPr>
          <p:nvPr/>
        </p:nvPicPr>
        <p:blipFill rotWithShape="1">
          <a:blip r:embed="rId4"/>
          <a:srcRect l="5699" r="1794"/>
          <a:stretch/>
        </p:blipFill>
        <p:spPr>
          <a:xfrm>
            <a:off x="1546832" y="22135412"/>
            <a:ext cx="22252878" cy="5304630"/>
          </a:xfrm>
          <a:prstGeom prst="rect">
            <a:avLst/>
          </a:prstGeom>
        </p:spPr>
      </p:pic>
      <p:sp>
        <p:nvSpPr>
          <p:cNvPr id="25" name="텍스트 개체 틀 2"/>
          <p:cNvSpPr>
            <a:spLocks noGrp="1"/>
          </p:cNvSpPr>
          <p:nvPr>
            <p:ph type="body" sz="quarter" idx="11"/>
          </p:nvPr>
        </p:nvSpPr>
        <p:spPr>
          <a:xfrm>
            <a:off x="26307975" y="9087272"/>
            <a:ext cx="4001901" cy="1187740"/>
          </a:xfrm>
        </p:spPr>
        <p:txBody>
          <a:bodyPr/>
          <a:lstStyle/>
          <a:p>
            <a:r>
              <a:rPr lang="en-US" altLang="ko-KR" dirty="0" smtClean="0"/>
              <a:t>Step. 3</a:t>
            </a:r>
            <a:endParaRPr lang="ko-KR" altLang="en-US" dirty="0"/>
          </a:p>
        </p:txBody>
      </p:sp>
      <mc:AlternateContent xmlns:mc="http://schemas.openxmlformats.org/markup-compatibility/2006" xmlns:a14="http://schemas.microsoft.com/office/drawing/2010/main">
        <mc:Choice Requires="a14">
          <p:sp>
            <p:nvSpPr>
              <p:cNvPr id="26" name="텍스트 개체 틀 1"/>
              <p:cNvSpPr>
                <a:spLocks noGrp="1"/>
              </p:cNvSpPr>
              <p:nvPr>
                <p:ph type="body" sz="quarter" idx="10"/>
              </p:nvPr>
            </p:nvSpPr>
            <p:spPr>
              <a:xfrm>
                <a:off x="26198247" y="11663635"/>
                <a:ext cx="27157082" cy="3929931"/>
              </a:xfrm>
            </p:spPr>
            <p:txBody>
              <a:bodyPr/>
              <a:lstStyle/>
              <a:p>
                <a:r>
                  <a:rPr lang="en-US" altLang="ko-KR" sz="6600" dirty="0" smtClean="0"/>
                  <a:t>  </a:t>
                </a:r>
                <a14:m>
                  <m:oMath xmlns:m="http://schemas.openxmlformats.org/officeDocument/2006/math">
                    <m:sSub>
                      <m:sSubPr>
                        <m:ctrlPr>
                          <a:rPr lang="en-US" altLang="ko-KR" sz="5400" i="1" smtClean="0">
                            <a:latin typeface="Cambria Math" panose="02040503050406030204" pitchFamily="18" charset="0"/>
                          </a:rPr>
                        </m:ctrlPr>
                      </m:sSubPr>
                      <m:e>
                        <m:r>
                          <a:rPr lang="en-US" altLang="ko-KR" sz="5400" b="0" i="1" smtClean="0">
                            <a:latin typeface="Cambria Math" panose="02040503050406030204" pitchFamily="18" charset="0"/>
                          </a:rPr>
                          <m:t>𝑇</m:t>
                        </m:r>
                      </m:e>
                      <m:sub>
                        <m:r>
                          <a:rPr lang="en-US" altLang="ko-KR" sz="5400" b="0" i="1" smtClean="0">
                            <a:latin typeface="Cambria Math" panose="02040503050406030204" pitchFamily="18" charset="0"/>
                          </a:rPr>
                          <m:t>𝑐h</m:t>
                        </m:r>
                      </m:sub>
                    </m:sSub>
                    <m:r>
                      <a:rPr lang="en-US" altLang="ko-KR" sz="5400" b="0" i="1" smtClean="0">
                        <a:latin typeface="Cambria Math" panose="02040503050406030204" pitchFamily="18" charset="0"/>
                      </a:rPr>
                      <m:t>=</m:t>
                    </m:r>
                    <m:r>
                      <a:rPr lang="en-US" altLang="ko-KR" sz="5400" b="0" i="1" smtClean="0">
                        <a:latin typeface="Cambria Math" panose="02040503050406030204" pitchFamily="18" charset="0"/>
                      </a:rPr>
                      <m:t>𝑂𝐷</m:t>
                    </m:r>
                    <m:r>
                      <a:rPr lang="en-US" altLang="ko-KR" sz="5400" b="0" i="1" smtClean="0">
                        <a:latin typeface="Cambria Math" panose="02040503050406030204" pitchFamily="18" charset="0"/>
                      </a:rPr>
                      <m:t>(</m:t>
                    </m:r>
                    <m:nary>
                      <m:naryPr>
                        <m:chr m:val="∑"/>
                        <m:ctrlPr>
                          <a:rPr lang="en-US" altLang="ko-KR" sz="5400" b="0" i="1" smtClean="0">
                            <a:latin typeface="Cambria Math" panose="02040503050406030204" pitchFamily="18" charset="0"/>
                          </a:rPr>
                        </m:ctrlPr>
                      </m:naryPr>
                      <m:sub>
                        <m:r>
                          <m:rPr>
                            <m:brk m:alnAt="23"/>
                          </m:rPr>
                          <a:rPr lang="en-US" altLang="ko-KR" sz="5400" b="0" i="1" smtClean="0">
                            <a:latin typeface="Cambria Math" panose="02040503050406030204" pitchFamily="18" charset="0"/>
                          </a:rPr>
                          <m:t>𝑖</m:t>
                        </m:r>
                        <m:r>
                          <a:rPr lang="en-US" altLang="ko-KR" sz="5400" b="0" i="1" smtClean="0">
                            <a:latin typeface="Cambria Math" panose="02040503050406030204" pitchFamily="18" charset="0"/>
                          </a:rPr>
                          <m:t>=1</m:t>
                        </m:r>
                      </m:sub>
                      <m:sup>
                        <m:r>
                          <a:rPr lang="en-US" altLang="ko-KR" sz="5400" b="0" i="1" smtClean="0">
                            <a:latin typeface="Cambria Math" panose="02040503050406030204" pitchFamily="18" charset="0"/>
                          </a:rPr>
                          <m:t>54</m:t>
                        </m:r>
                      </m:sup>
                      <m:e>
                        <m:r>
                          <a:rPr lang="en-US" altLang="ko-KR" sz="5400" b="0" i="1" smtClean="0">
                            <a:latin typeface="Cambria Math" panose="02040503050406030204" pitchFamily="18" charset="0"/>
                          </a:rPr>
                          <m:t>𝑀𝑖𝑥𝑖𝑛𝑔</m:t>
                        </m:r>
                        <m:r>
                          <a:rPr lang="en-US" altLang="ko-KR" sz="5400" b="0" i="1" smtClean="0">
                            <a:latin typeface="Cambria Math" panose="02040503050406030204" pitchFamily="18" charset="0"/>
                          </a:rPr>
                          <m:t> </m:t>
                        </m:r>
                        <m:r>
                          <a:rPr lang="en-US" altLang="ko-KR" sz="5400" b="0" i="1" smtClean="0">
                            <a:latin typeface="Cambria Math" panose="02040503050406030204" pitchFamily="18" charset="0"/>
                          </a:rPr>
                          <m:t>𝑔𝑎𝑠</m:t>
                        </m:r>
                      </m:e>
                    </m:nary>
                    <m:r>
                      <a:rPr lang="en-US" altLang="ko-KR" sz="5400" b="0" i="1" smtClean="0">
                        <a:latin typeface="Cambria Math" panose="02040503050406030204" pitchFamily="18" charset="0"/>
                      </a:rPr>
                      <m:t>+</m:t>
                    </m:r>
                    <m:nary>
                      <m:naryPr>
                        <m:chr m:val="∑"/>
                        <m:ctrlPr>
                          <a:rPr lang="en-US" altLang="ko-KR" sz="5400" b="0" i="1" smtClean="0">
                            <a:latin typeface="Cambria Math" panose="02040503050406030204" pitchFamily="18" charset="0"/>
                          </a:rPr>
                        </m:ctrlPr>
                      </m:naryPr>
                      <m:sub>
                        <m:r>
                          <m:rPr>
                            <m:brk m:alnAt="23"/>
                          </m:rPr>
                          <a:rPr lang="en-US" altLang="ko-KR" sz="5400" b="0" i="1" smtClean="0">
                            <a:latin typeface="Cambria Math" panose="02040503050406030204" pitchFamily="18" charset="0"/>
                          </a:rPr>
                          <m:t>𝑖</m:t>
                        </m:r>
                        <m:r>
                          <a:rPr lang="en-US" altLang="ko-KR" sz="5400" b="0" i="1" smtClean="0">
                            <a:latin typeface="Cambria Math" panose="02040503050406030204" pitchFamily="18" charset="0"/>
                          </a:rPr>
                          <m:t>=1</m:t>
                        </m:r>
                      </m:sub>
                      <m:sup>
                        <m:r>
                          <a:rPr lang="en-US" altLang="ko-KR" sz="5400" b="0" i="1" smtClean="0">
                            <a:latin typeface="Cambria Math" panose="02040503050406030204" pitchFamily="18" charset="0"/>
                          </a:rPr>
                          <m:t>54</m:t>
                        </m:r>
                      </m:sup>
                      <m:e>
                        <m:r>
                          <a:rPr lang="en-US" altLang="ko-KR" sz="5400" b="0" i="1" smtClean="0">
                            <a:latin typeface="Cambria Math" panose="02040503050406030204" pitchFamily="18" charset="0"/>
                          </a:rPr>
                          <m:t>𝑂𝑧𝑜𝑛𝑒</m:t>
                        </m:r>
                        <m:r>
                          <a:rPr lang="en-US" altLang="ko-KR" sz="5400" b="0" i="1" smtClean="0">
                            <a:latin typeface="Cambria Math" panose="02040503050406030204" pitchFamily="18" charset="0"/>
                          </a:rPr>
                          <m:t> </m:t>
                        </m:r>
                        <m:r>
                          <a:rPr lang="en-US" altLang="ko-KR" sz="5400" b="0" i="1" smtClean="0">
                            <a:latin typeface="Cambria Math" panose="02040503050406030204" pitchFamily="18" charset="0"/>
                          </a:rPr>
                          <m:t>𝑔𝑎𝑠</m:t>
                        </m:r>
                      </m:e>
                    </m:nary>
                    <m:r>
                      <a:rPr lang="en-US" altLang="ko-KR" sz="5400" b="0" i="1" smtClean="0">
                        <a:latin typeface="Cambria Math" panose="02040503050406030204" pitchFamily="18" charset="0"/>
                      </a:rPr>
                      <m:t>+</m:t>
                    </m:r>
                    <m:nary>
                      <m:naryPr>
                        <m:chr m:val="∑"/>
                        <m:ctrlPr>
                          <a:rPr lang="en-US" altLang="ko-KR" sz="5400" i="1">
                            <a:latin typeface="Cambria Math" panose="02040503050406030204" pitchFamily="18" charset="0"/>
                          </a:rPr>
                        </m:ctrlPr>
                      </m:naryPr>
                      <m:sub>
                        <m:r>
                          <m:rPr>
                            <m:brk m:alnAt="23"/>
                          </m:rPr>
                          <a:rPr lang="en-US" altLang="ko-KR" sz="5400" b="0" i="1" smtClean="0">
                            <a:latin typeface="Cambria Math" panose="02040503050406030204" pitchFamily="18" charset="0"/>
                          </a:rPr>
                          <m:t>𝑖</m:t>
                        </m:r>
                        <m:r>
                          <a:rPr lang="en-US" altLang="ko-KR" sz="5400" b="0" i="1" smtClean="0">
                            <a:latin typeface="Cambria Math" panose="02040503050406030204" pitchFamily="18" charset="0"/>
                          </a:rPr>
                          <m:t>=1</m:t>
                        </m:r>
                      </m:sub>
                      <m:sup>
                        <m:r>
                          <a:rPr lang="en-US" altLang="ko-KR" sz="5400" b="0" i="1" smtClean="0">
                            <a:latin typeface="Cambria Math" panose="02040503050406030204" pitchFamily="18" charset="0"/>
                          </a:rPr>
                          <m:t>54</m:t>
                        </m:r>
                      </m:sup>
                      <m:e>
                        <m:r>
                          <a:rPr lang="en-US" altLang="ko-KR" sz="5400" b="0" i="1" smtClean="0">
                            <a:latin typeface="Cambria Math" panose="02040503050406030204" pitchFamily="18" charset="0"/>
                          </a:rPr>
                          <m:t>𝑊𝑎𝑡𝑒𝑟𝑣𝑎𝑝𝑜𝑟</m:t>
                        </m:r>
                      </m:e>
                    </m:nary>
                    <m:r>
                      <a:rPr lang="en-US" altLang="ko-KR" sz="5400" b="0" i="1" smtClean="0">
                        <a:latin typeface="Cambria Math" panose="02040503050406030204" pitchFamily="18" charset="0"/>
                      </a:rPr>
                      <m:t>)</m:t>
                    </m:r>
                    <m:r>
                      <a:rPr lang="en-US" altLang="ko-KR" sz="5400" b="0" i="1" smtClean="0">
                        <a:latin typeface="Cambria Math" panose="02040503050406030204" pitchFamily="18" charset="0"/>
                        <a:ea typeface="Cambria Math" panose="02040503050406030204" pitchFamily="18" charset="0"/>
                      </a:rPr>
                      <m:t>×</m:t>
                    </m:r>
                    <m:sSub>
                      <m:sSubPr>
                        <m:ctrlPr>
                          <a:rPr lang="en-US" altLang="ko-KR" sz="5400" i="1">
                            <a:latin typeface="Cambria Math" panose="02040503050406030204" pitchFamily="18" charset="0"/>
                          </a:rPr>
                        </m:ctrlPr>
                      </m:sSubPr>
                      <m:e>
                        <m:r>
                          <a:rPr lang="en-US" altLang="ko-KR" sz="5400" b="0" i="1" smtClean="0">
                            <a:latin typeface="Cambria Math" panose="02040503050406030204" pitchFamily="18" charset="0"/>
                          </a:rPr>
                          <m:t>𝑆𝑅𝐹</m:t>
                        </m:r>
                      </m:e>
                      <m:sub>
                        <m:r>
                          <a:rPr lang="en-US" altLang="ko-KR" sz="5400" i="1">
                            <a:latin typeface="Cambria Math" panose="02040503050406030204" pitchFamily="18" charset="0"/>
                          </a:rPr>
                          <m:t>𝑐h</m:t>
                        </m:r>
                      </m:sub>
                    </m:sSub>
                  </m:oMath>
                </a14:m>
                <a:r>
                  <a:rPr lang="en-US" altLang="ko-KR" sz="6000" dirty="0" smtClean="0"/>
                  <a:t>   (1) </a:t>
                </a:r>
              </a:p>
              <a:p>
                <a:endParaRPr lang="en-US" altLang="ko-KR" sz="2400" dirty="0" smtClean="0"/>
              </a:p>
              <a:p>
                <a:r>
                  <a:rPr lang="en-US" altLang="ko-KR" sz="3600" b="0" dirty="0" smtClean="0"/>
                  <a:t>        </a:t>
                </a:r>
                <a14:m>
                  <m:oMath xmlns:m="http://schemas.openxmlformats.org/officeDocument/2006/math">
                    <m:r>
                      <a:rPr lang="en-US" altLang="ko-KR" sz="3600" b="0" i="1" smtClean="0">
                        <a:latin typeface="Cambria Math" panose="02040503050406030204" pitchFamily="18" charset="0"/>
                      </a:rPr>
                      <m:t>𝑇</m:t>
                    </m:r>
                  </m:oMath>
                </a14:m>
                <a:r>
                  <a:rPr lang="en-US" altLang="ko-KR" sz="3600" dirty="0" smtClean="0"/>
                  <a:t> - transmittance</a:t>
                </a:r>
              </a:p>
              <a:p>
                <a:r>
                  <a:rPr lang="en-US" altLang="ko-KR" sz="3600" b="0" dirty="0" smtClean="0"/>
                  <a:t>       </a:t>
                </a:r>
                <a14:m>
                  <m:oMath xmlns:m="http://schemas.openxmlformats.org/officeDocument/2006/math">
                    <m:r>
                      <a:rPr lang="en-US" altLang="ko-KR" sz="3600" b="0" i="1" smtClean="0">
                        <a:latin typeface="Cambria Math" panose="02040503050406030204" pitchFamily="18" charset="0"/>
                      </a:rPr>
                      <m:t>𝑐h</m:t>
                    </m:r>
                  </m:oMath>
                </a14:m>
                <a:r>
                  <a:rPr lang="en-US" altLang="ko-KR" sz="3600" dirty="0" smtClean="0"/>
                  <a:t> - each GK2A channel(band07~16)</a:t>
                </a:r>
              </a:p>
              <a:p>
                <a:r>
                  <a:rPr lang="en-US" altLang="ko-KR" sz="3600" b="0" dirty="0" smtClean="0"/>
                  <a:t>       </a:t>
                </a:r>
                <a14:m>
                  <m:oMath xmlns:m="http://schemas.openxmlformats.org/officeDocument/2006/math">
                    <m:r>
                      <a:rPr lang="en-US" altLang="ko-KR" sz="3600" b="0" i="1" smtClean="0">
                        <a:latin typeface="Cambria Math" panose="02040503050406030204" pitchFamily="18" charset="0"/>
                      </a:rPr>
                      <m:t>𝑆𝑅𝐹</m:t>
                    </m:r>
                  </m:oMath>
                </a14:m>
                <a:r>
                  <a:rPr lang="en-US" altLang="ko-KR" sz="3600" dirty="0" smtClean="0"/>
                  <a:t> – GK2A Spectral Response Function</a:t>
                </a:r>
                <a:endParaRPr lang="en-US" altLang="ko-KR" sz="3600" dirty="0"/>
              </a:p>
            </p:txBody>
          </p:sp>
        </mc:Choice>
        <mc:Fallback xmlns="">
          <p:sp>
            <p:nvSpPr>
              <p:cNvPr id="26" name="텍스트 개체 틀 1"/>
              <p:cNvSpPr>
                <a:spLocks noGrp="1" noRot="1" noChangeAspect="1" noMove="1" noResize="1" noEditPoints="1" noAdjustHandles="1" noChangeArrowheads="1" noChangeShapeType="1" noTextEdit="1"/>
              </p:cNvSpPr>
              <p:nvPr>
                <p:ph type="body" sz="quarter" idx="10"/>
              </p:nvPr>
            </p:nvSpPr>
            <p:spPr>
              <a:xfrm>
                <a:off x="26198247" y="11663635"/>
                <a:ext cx="27157082" cy="3929931"/>
              </a:xfrm>
              <a:blipFill>
                <a:blip r:embed="rId5"/>
                <a:stretch>
                  <a:fillRect/>
                </a:stretch>
              </a:blipFill>
            </p:spPr>
            <p:txBody>
              <a:bodyPr/>
              <a:lstStyle/>
              <a:p>
                <a:r>
                  <a:rPr lang="ko-KR" altLang="en-US">
                    <a:noFill/>
                  </a:rPr>
                  <a:t> </a:t>
                </a:r>
              </a:p>
            </p:txBody>
          </p:sp>
        </mc:Fallback>
      </mc:AlternateContent>
      <p:sp>
        <p:nvSpPr>
          <p:cNvPr id="29" name="텍스트 개체 틀 1"/>
          <p:cNvSpPr>
            <a:spLocks noGrp="1"/>
          </p:cNvSpPr>
          <p:nvPr>
            <p:ph type="body" sz="quarter" idx="10"/>
          </p:nvPr>
        </p:nvSpPr>
        <p:spPr>
          <a:xfrm>
            <a:off x="27230124" y="10244461"/>
            <a:ext cx="24750457" cy="7666339"/>
          </a:xfrm>
        </p:spPr>
        <p:txBody>
          <a:bodyPr/>
          <a:lstStyle/>
          <a:p>
            <a:r>
              <a:rPr lang="en-US" altLang="ko-KR" sz="4400" dirty="0" smtClean="0"/>
              <a:t>From calculated the optical depth for each layer, we can calculate the transmittance by function (1).</a:t>
            </a:r>
          </a:p>
          <a:p>
            <a:endParaRPr lang="en-US" altLang="ko-KR" sz="4400" dirty="0" smtClean="0"/>
          </a:p>
          <a:p>
            <a:endParaRPr lang="en-US" altLang="ko-KR" sz="4400" dirty="0"/>
          </a:p>
          <a:p>
            <a:endParaRPr lang="en-US" altLang="ko-KR" sz="4400" dirty="0" smtClean="0"/>
          </a:p>
          <a:p>
            <a:endParaRPr lang="en-US" altLang="ko-KR" sz="2000" dirty="0"/>
          </a:p>
          <a:p>
            <a:endParaRPr lang="en-US" altLang="ko-KR" sz="4400" dirty="0" smtClean="0">
              <a:solidFill>
                <a:srgbClr val="FF0000"/>
              </a:solidFill>
            </a:endParaRPr>
          </a:p>
          <a:p>
            <a:endParaRPr lang="en-US" altLang="ko-KR" sz="4400" dirty="0"/>
          </a:p>
          <a:p>
            <a:endParaRPr lang="en-US" altLang="ko-KR" sz="3200" dirty="0" smtClean="0"/>
          </a:p>
          <a:p>
            <a:r>
              <a:rPr lang="en-US" altLang="ko-KR" sz="4400" dirty="0" smtClean="0"/>
              <a:t>For the optical depth parameterization, we calculate optical depth by Fig. 3 table </a:t>
            </a:r>
            <a:r>
              <a:rPr lang="en-US" altLang="ko-KR" sz="4400" dirty="0"/>
              <a:t>using </a:t>
            </a:r>
            <a:r>
              <a:rPr lang="en-US" altLang="ko-KR" sz="4400" dirty="0" smtClean="0"/>
              <a:t>regression method.</a:t>
            </a:r>
          </a:p>
        </p:txBody>
      </p:sp>
      <p:pic>
        <p:nvPicPr>
          <p:cNvPr id="32" name="그림 3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1165800" y="17366721"/>
            <a:ext cx="15042639" cy="10073321"/>
          </a:xfrm>
          <a:prstGeom prst="rect">
            <a:avLst/>
          </a:prstGeom>
        </p:spPr>
      </p:pic>
      <p:sp>
        <p:nvSpPr>
          <p:cNvPr id="33" name="텍스트 개체 틀 1"/>
          <p:cNvSpPr>
            <a:spLocks noGrp="1"/>
          </p:cNvSpPr>
          <p:nvPr>
            <p:ph type="body" sz="quarter" idx="10"/>
          </p:nvPr>
        </p:nvSpPr>
        <p:spPr>
          <a:xfrm>
            <a:off x="31197476" y="27271553"/>
            <a:ext cx="11262296" cy="969121"/>
          </a:xfrm>
        </p:spPr>
        <p:txBody>
          <a:bodyPr/>
          <a:lstStyle/>
          <a:p>
            <a:r>
              <a:rPr lang="en-US" altLang="ko-KR" sz="3200" dirty="0" smtClean="0"/>
              <a:t>Fig.3 Conversion table for calculate regression variation.</a:t>
            </a:r>
          </a:p>
        </p:txBody>
      </p:sp>
    </p:spTree>
    <p:extLst>
      <p:ext uri="{BB962C8B-B14F-4D97-AF65-F5344CB8AC3E}">
        <p14:creationId xmlns:p14="http://schemas.microsoft.com/office/powerpoint/2010/main" val="23906059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텍스트 개체 틀 3"/>
          <p:cNvSpPr>
            <a:spLocks noGrp="1"/>
          </p:cNvSpPr>
          <p:nvPr>
            <p:ph type="body" sz="quarter" idx="25"/>
          </p:nvPr>
        </p:nvSpPr>
        <p:spPr>
          <a:xfrm>
            <a:off x="-698142" y="3949557"/>
            <a:ext cx="8924544" cy="1187740"/>
          </a:xfrm>
        </p:spPr>
        <p:txBody>
          <a:bodyPr/>
          <a:lstStyle/>
          <a:p>
            <a:r>
              <a:rPr lang="en-US" altLang="ko-KR" dirty="0" smtClean="0"/>
              <a:t>Result &amp; Conclusion</a:t>
            </a:r>
            <a:endParaRPr lang="ko-KR" altLang="en-US" dirty="0"/>
          </a:p>
        </p:txBody>
      </p:sp>
      <p:sp>
        <p:nvSpPr>
          <p:cNvPr id="12" name="텍스트 개체 틀 2"/>
          <p:cNvSpPr>
            <a:spLocks noGrp="1"/>
          </p:cNvSpPr>
          <p:nvPr>
            <p:ph type="body" sz="quarter" idx="11"/>
          </p:nvPr>
        </p:nvSpPr>
        <p:spPr>
          <a:xfrm>
            <a:off x="3405382" y="4984637"/>
            <a:ext cx="17558093" cy="929336"/>
          </a:xfrm>
        </p:spPr>
        <p:txBody>
          <a:bodyPr/>
          <a:lstStyle/>
          <a:p>
            <a:r>
              <a:rPr lang="en-US" altLang="ko-KR" sz="4800" dirty="0" smtClean="0"/>
              <a:t>Result 1: Transmittance of LBLRTM vs RTTOV</a:t>
            </a:r>
            <a:endParaRPr lang="ko-KR" altLang="en-US" sz="4800" dirty="0"/>
          </a:p>
        </p:txBody>
      </p:sp>
      <p:pic>
        <p:nvPicPr>
          <p:cNvPr id="35" name="그림 34"/>
          <p:cNvPicPr>
            <a:picLocks noChangeAspect="1"/>
          </p:cNvPicPr>
          <p:nvPr/>
        </p:nvPicPr>
        <p:blipFill rotWithShape="1">
          <a:blip r:embed="rId2"/>
          <a:srcRect t="14191" b="3827"/>
          <a:stretch/>
        </p:blipFill>
        <p:spPr>
          <a:xfrm>
            <a:off x="29799794" y="10185223"/>
            <a:ext cx="18517101" cy="7726298"/>
          </a:xfrm>
          <a:prstGeom prst="rect">
            <a:avLst/>
          </a:prstGeom>
        </p:spPr>
      </p:pic>
      <p:grpSp>
        <p:nvGrpSpPr>
          <p:cNvPr id="53" name="그룹 52"/>
          <p:cNvGrpSpPr/>
          <p:nvPr/>
        </p:nvGrpSpPr>
        <p:grpSpPr>
          <a:xfrm>
            <a:off x="764306" y="7576207"/>
            <a:ext cx="24290253" cy="8505041"/>
            <a:chOff x="3068595" y="9161167"/>
            <a:chExt cx="17779725" cy="9113755"/>
          </a:xfrm>
        </p:grpSpPr>
        <p:pic>
          <p:nvPicPr>
            <p:cNvPr id="36" name="그림 35"/>
            <p:cNvPicPr>
              <a:picLocks noChangeAspect="1"/>
            </p:cNvPicPr>
            <p:nvPr/>
          </p:nvPicPr>
          <p:blipFill rotWithShape="1">
            <a:blip r:embed="rId3"/>
            <a:srcRect l="22032" t="2225" r="63090" b="53426"/>
            <a:stretch/>
          </p:blipFill>
          <p:spPr>
            <a:xfrm>
              <a:off x="6897103" y="9161167"/>
              <a:ext cx="3521648" cy="4616519"/>
            </a:xfrm>
            <a:prstGeom prst="rect">
              <a:avLst/>
            </a:prstGeom>
          </p:spPr>
        </p:pic>
        <p:pic>
          <p:nvPicPr>
            <p:cNvPr id="37" name="그림 36"/>
            <p:cNvPicPr>
              <a:picLocks noChangeAspect="1"/>
            </p:cNvPicPr>
            <p:nvPr/>
          </p:nvPicPr>
          <p:blipFill rotWithShape="1">
            <a:blip r:embed="rId3"/>
            <a:srcRect l="22032" t="53997" r="63090" b="-178"/>
            <a:stretch/>
          </p:blipFill>
          <p:spPr>
            <a:xfrm>
              <a:off x="6903414" y="13467580"/>
              <a:ext cx="3521648" cy="4807342"/>
            </a:xfrm>
            <a:prstGeom prst="rect">
              <a:avLst/>
            </a:prstGeom>
          </p:spPr>
        </p:pic>
        <p:pic>
          <p:nvPicPr>
            <p:cNvPr id="38" name="그림 37"/>
            <p:cNvPicPr>
              <a:picLocks noChangeAspect="1"/>
            </p:cNvPicPr>
            <p:nvPr/>
          </p:nvPicPr>
          <p:blipFill rotWithShape="1">
            <a:blip r:embed="rId3"/>
            <a:srcRect l="42030" t="2225" r="43572" b="56306"/>
            <a:stretch/>
          </p:blipFill>
          <p:spPr>
            <a:xfrm>
              <a:off x="10418751" y="9161167"/>
              <a:ext cx="3408046" cy="4316696"/>
            </a:xfrm>
            <a:prstGeom prst="rect">
              <a:avLst/>
            </a:prstGeom>
          </p:spPr>
        </p:pic>
        <p:pic>
          <p:nvPicPr>
            <p:cNvPr id="39" name="그림 38"/>
            <p:cNvPicPr>
              <a:picLocks noChangeAspect="1"/>
            </p:cNvPicPr>
            <p:nvPr/>
          </p:nvPicPr>
          <p:blipFill rotWithShape="1">
            <a:blip r:embed="rId3"/>
            <a:srcRect l="42030" t="53641" r="43572"/>
            <a:stretch/>
          </p:blipFill>
          <p:spPr>
            <a:xfrm>
              <a:off x="10418751" y="13423818"/>
              <a:ext cx="3408046" cy="4825838"/>
            </a:xfrm>
            <a:prstGeom prst="rect">
              <a:avLst/>
            </a:prstGeom>
          </p:spPr>
        </p:pic>
        <p:pic>
          <p:nvPicPr>
            <p:cNvPr id="40" name="그림 39"/>
            <p:cNvPicPr>
              <a:picLocks noChangeAspect="1"/>
            </p:cNvPicPr>
            <p:nvPr/>
          </p:nvPicPr>
          <p:blipFill rotWithShape="1">
            <a:blip r:embed="rId3"/>
            <a:srcRect l="61867" t="2225" r="23415" b="57320"/>
            <a:stretch/>
          </p:blipFill>
          <p:spPr>
            <a:xfrm>
              <a:off x="13826797" y="9161167"/>
              <a:ext cx="3483781" cy="4211242"/>
            </a:xfrm>
            <a:prstGeom prst="rect">
              <a:avLst/>
            </a:prstGeom>
          </p:spPr>
        </p:pic>
        <p:pic>
          <p:nvPicPr>
            <p:cNvPr id="41" name="그림 40"/>
            <p:cNvPicPr>
              <a:picLocks noChangeAspect="1"/>
            </p:cNvPicPr>
            <p:nvPr/>
          </p:nvPicPr>
          <p:blipFill rotWithShape="1">
            <a:blip r:embed="rId3"/>
            <a:srcRect l="61867" t="52390" r="23415"/>
            <a:stretch/>
          </p:blipFill>
          <p:spPr>
            <a:xfrm>
              <a:off x="13826797" y="13293665"/>
              <a:ext cx="3483781" cy="4955991"/>
            </a:xfrm>
            <a:prstGeom prst="rect">
              <a:avLst/>
            </a:prstGeom>
          </p:spPr>
        </p:pic>
        <p:pic>
          <p:nvPicPr>
            <p:cNvPr id="42" name="그림 41"/>
            <p:cNvPicPr>
              <a:picLocks noChangeAspect="1"/>
            </p:cNvPicPr>
            <p:nvPr/>
          </p:nvPicPr>
          <p:blipFill rotWithShape="1">
            <a:blip r:embed="rId3"/>
            <a:srcRect l="81823" t="2225" r="3231" b="57600"/>
            <a:stretch/>
          </p:blipFill>
          <p:spPr>
            <a:xfrm>
              <a:off x="17310577" y="9161167"/>
              <a:ext cx="3537743" cy="4182014"/>
            </a:xfrm>
            <a:prstGeom prst="rect">
              <a:avLst/>
            </a:prstGeom>
          </p:spPr>
        </p:pic>
        <p:pic>
          <p:nvPicPr>
            <p:cNvPr id="43" name="그림 42"/>
            <p:cNvPicPr>
              <a:picLocks noChangeAspect="1"/>
            </p:cNvPicPr>
            <p:nvPr/>
          </p:nvPicPr>
          <p:blipFill rotWithShape="1">
            <a:blip r:embed="rId3"/>
            <a:srcRect l="81823" t="53041" r="3231"/>
            <a:stretch/>
          </p:blipFill>
          <p:spPr>
            <a:xfrm>
              <a:off x="17310577" y="13343181"/>
              <a:ext cx="3537743" cy="4888297"/>
            </a:xfrm>
            <a:prstGeom prst="rect">
              <a:avLst/>
            </a:prstGeom>
          </p:spPr>
        </p:pic>
        <p:pic>
          <p:nvPicPr>
            <p:cNvPr id="44" name="그림 43"/>
            <p:cNvPicPr>
              <a:picLocks noChangeAspect="1"/>
            </p:cNvPicPr>
            <p:nvPr/>
          </p:nvPicPr>
          <p:blipFill rotWithShape="1">
            <a:blip r:embed="rId3"/>
            <a:srcRect l="1" t="53843" r="83665"/>
            <a:stretch/>
          </p:blipFill>
          <p:spPr>
            <a:xfrm>
              <a:off x="3068595" y="13438431"/>
              <a:ext cx="3866375" cy="4804835"/>
            </a:xfrm>
            <a:prstGeom prst="rect">
              <a:avLst/>
            </a:prstGeom>
          </p:spPr>
        </p:pic>
        <p:pic>
          <p:nvPicPr>
            <p:cNvPr id="45" name="그림 44"/>
            <p:cNvPicPr>
              <a:picLocks noChangeAspect="1"/>
            </p:cNvPicPr>
            <p:nvPr/>
          </p:nvPicPr>
          <p:blipFill rotWithShape="1">
            <a:blip r:embed="rId3"/>
            <a:srcRect l="1" t="2225" r="83665" b="56016"/>
            <a:stretch/>
          </p:blipFill>
          <p:spPr>
            <a:xfrm>
              <a:off x="3068596" y="9186516"/>
              <a:ext cx="3866375" cy="4346973"/>
            </a:xfrm>
            <a:prstGeom prst="rect">
              <a:avLst/>
            </a:prstGeom>
          </p:spPr>
        </p:pic>
      </p:grpSp>
      <p:sp>
        <p:nvSpPr>
          <p:cNvPr id="48" name="텍스트 개체 틀 2"/>
          <p:cNvSpPr>
            <a:spLocks noGrp="1"/>
          </p:cNvSpPr>
          <p:nvPr>
            <p:ph type="body" sz="quarter" idx="11"/>
          </p:nvPr>
        </p:nvSpPr>
        <p:spPr>
          <a:xfrm>
            <a:off x="26008058" y="4609881"/>
            <a:ext cx="25527526" cy="929336"/>
          </a:xfrm>
        </p:spPr>
        <p:txBody>
          <a:bodyPr/>
          <a:lstStyle/>
          <a:p>
            <a:r>
              <a:rPr lang="en-US" altLang="ko-KR" sz="4800" dirty="0" smtClean="0"/>
              <a:t>Result 2: Bright Temperature of SAF vs training vs LBLRTM</a:t>
            </a:r>
            <a:endParaRPr lang="ko-KR" altLang="en-US" sz="4800" dirty="0"/>
          </a:p>
        </p:txBody>
      </p:sp>
      <p:sp>
        <p:nvSpPr>
          <p:cNvPr id="49" name="텍스트 개체 틀 2"/>
          <p:cNvSpPr>
            <a:spLocks noGrp="1"/>
          </p:cNvSpPr>
          <p:nvPr>
            <p:ph type="body" sz="quarter" idx="11"/>
          </p:nvPr>
        </p:nvSpPr>
        <p:spPr>
          <a:xfrm>
            <a:off x="2026874" y="16716654"/>
            <a:ext cx="17558093" cy="929336"/>
          </a:xfrm>
        </p:spPr>
        <p:txBody>
          <a:bodyPr/>
          <a:lstStyle/>
          <a:p>
            <a:r>
              <a:rPr lang="en-US" altLang="ko-KR" sz="4800" dirty="0" smtClean="0"/>
              <a:t>Result. 3: GK2A simulated CSR vs training CSR</a:t>
            </a:r>
            <a:endParaRPr lang="ko-KR" altLang="en-US" sz="4800" dirty="0"/>
          </a:p>
        </p:txBody>
      </p:sp>
      <p:sp>
        <p:nvSpPr>
          <p:cNvPr id="51" name="텍스트 개체 틀 1"/>
          <p:cNvSpPr>
            <a:spLocks noGrp="1"/>
          </p:cNvSpPr>
          <p:nvPr>
            <p:ph type="body" sz="quarter" idx="10"/>
          </p:nvPr>
        </p:nvSpPr>
        <p:spPr>
          <a:xfrm>
            <a:off x="686198" y="5783935"/>
            <a:ext cx="22338393" cy="2643425"/>
          </a:xfrm>
        </p:spPr>
        <p:txBody>
          <a:bodyPr/>
          <a:lstStyle/>
          <a:p>
            <a:pPr marL="571500" indent="-571500">
              <a:buFontTx/>
              <a:buChar char="-"/>
            </a:pPr>
            <a:r>
              <a:rPr lang="en-US" altLang="ko-KR" sz="4400" dirty="0" smtClean="0"/>
              <a:t>To compare  the result of fast coefficient calculated by regression method, difference of each layer is about less than 0.01 and result analyzed good performance.</a:t>
            </a:r>
          </a:p>
          <a:p>
            <a:pPr marL="571500" indent="-571500">
              <a:buFontTx/>
              <a:buChar char="-"/>
            </a:pPr>
            <a:endParaRPr lang="en-US" altLang="ko-KR" sz="4400" dirty="0" smtClean="0"/>
          </a:p>
        </p:txBody>
      </p:sp>
      <p:sp>
        <p:nvSpPr>
          <p:cNvPr id="52" name="텍스트 개체 틀 1"/>
          <p:cNvSpPr>
            <a:spLocks noGrp="1"/>
          </p:cNvSpPr>
          <p:nvPr>
            <p:ph type="body" sz="quarter" idx="10"/>
          </p:nvPr>
        </p:nvSpPr>
        <p:spPr>
          <a:xfrm>
            <a:off x="27114709" y="5942431"/>
            <a:ext cx="23140715" cy="4133064"/>
          </a:xfrm>
        </p:spPr>
        <p:txBody>
          <a:bodyPr/>
          <a:lstStyle/>
          <a:p>
            <a:pPr marL="571500" indent="-571500">
              <a:buFontTx/>
              <a:buChar char="-"/>
            </a:pPr>
            <a:r>
              <a:rPr lang="en-US" altLang="ko-KR" sz="4400" dirty="0" smtClean="0"/>
              <a:t>To compare RTTOV BT of SAF fast coefficient with training fast coefficient using RTTOV, show the result Fig. 5 with reference of LBLRTM BT. </a:t>
            </a:r>
          </a:p>
          <a:p>
            <a:pPr marL="571500" indent="-571500">
              <a:buFontTx/>
              <a:buChar char="-"/>
            </a:pPr>
            <a:r>
              <a:rPr lang="en-US" altLang="ko-KR" sz="4400" dirty="0" smtClean="0"/>
              <a:t>Less then BT 1K exception water vapor channel(6.3, 6.7, 7.8 um) and ozone channel(9.6).</a:t>
            </a:r>
          </a:p>
          <a:p>
            <a:pPr marL="571500" indent="-571500">
              <a:buFontTx/>
              <a:buChar char="-"/>
            </a:pPr>
            <a:r>
              <a:rPr lang="en-US" altLang="ko-KR" sz="4400" dirty="0" smtClean="0"/>
              <a:t>difference of water vapor and ozone channel may be error of RTTOV </a:t>
            </a:r>
            <a:r>
              <a:rPr lang="en-US" altLang="ko-KR" sz="4400" dirty="0"/>
              <a:t>RTM </a:t>
            </a:r>
            <a:r>
              <a:rPr lang="en-US" altLang="ko-KR" sz="4400" dirty="0" smtClean="0"/>
              <a:t>consideration of gas absorption and computational calculation. </a:t>
            </a:r>
          </a:p>
        </p:txBody>
      </p:sp>
      <p:pic>
        <p:nvPicPr>
          <p:cNvPr id="55" name="그림 54"/>
          <p:cNvPicPr>
            <a:picLocks noChangeAspect="1"/>
          </p:cNvPicPr>
          <p:nvPr/>
        </p:nvPicPr>
        <p:blipFill>
          <a:blip r:embed="rId4"/>
          <a:stretch>
            <a:fillRect/>
          </a:stretch>
        </p:blipFill>
        <p:spPr>
          <a:xfrm>
            <a:off x="750689" y="19983869"/>
            <a:ext cx="11856213" cy="6933584"/>
          </a:xfrm>
          <a:prstGeom prst="rect">
            <a:avLst/>
          </a:prstGeom>
        </p:spPr>
      </p:pic>
      <p:sp>
        <p:nvSpPr>
          <p:cNvPr id="57" name="텍스트 개체 틀 1"/>
          <p:cNvSpPr>
            <a:spLocks noGrp="1"/>
          </p:cNvSpPr>
          <p:nvPr>
            <p:ph type="body" sz="quarter" idx="10"/>
          </p:nvPr>
        </p:nvSpPr>
        <p:spPr>
          <a:xfrm>
            <a:off x="694969" y="17446586"/>
            <a:ext cx="22338393" cy="2643425"/>
          </a:xfrm>
        </p:spPr>
        <p:txBody>
          <a:bodyPr/>
          <a:lstStyle/>
          <a:p>
            <a:pPr marL="571500" indent="-571500">
              <a:buFontTx/>
              <a:buChar char="-"/>
            </a:pPr>
            <a:r>
              <a:rPr lang="en-US" altLang="ko-KR" sz="4400" dirty="0" smtClean="0"/>
              <a:t>To evaluate training fast </a:t>
            </a:r>
            <a:r>
              <a:rPr lang="en-US" altLang="ko-KR" sz="4400" dirty="0"/>
              <a:t>coefficient </a:t>
            </a:r>
            <a:r>
              <a:rPr lang="en-US" altLang="ko-KR" sz="4400" dirty="0" smtClean="0"/>
              <a:t>for GK2A </a:t>
            </a:r>
            <a:r>
              <a:rPr lang="en-US" altLang="ko-KR" sz="4400" dirty="0"/>
              <a:t>Full Disk (FD</a:t>
            </a:r>
            <a:r>
              <a:rPr lang="en-US" altLang="ko-KR" sz="4400" dirty="0" smtClean="0"/>
              <a:t>) area using atmospheric profile of </a:t>
            </a:r>
            <a:r>
              <a:rPr lang="en-US" altLang="ko-KR" sz="4400" dirty="0"/>
              <a:t>UM </a:t>
            </a:r>
            <a:r>
              <a:rPr lang="en-US" altLang="ko-KR" sz="4400" dirty="0" smtClean="0"/>
              <a:t>model, we compare to operational GK2A Clear Sky Radiance (CSR).</a:t>
            </a:r>
          </a:p>
          <a:p>
            <a:pPr marL="571500" indent="-571500">
              <a:buFontTx/>
              <a:buChar char="-"/>
            </a:pPr>
            <a:r>
              <a:rPr lang="en-US" altLang="ko-KR" sz="4400" dirty="0" smtClean="0"/>
              <a:t>Mean bias not exceed 2 K expect 9.6um, RMSE is less than 3 K except for 9.6um.</a:t>
            </a:r>
          </a:p>
        </p:txBody>
      </p:sp>
      <p:pic>
        <p:nvPicPr>
          <p:cNvPr id="58" name="그림 57"/>
          <p:cNvPicPr>
            <a:picLocks noChangeAspect="1"/>
          </p:cNvPicPr>
          <p:nvPr/>
        </p:nvPicPr>
        <p:blipFill>
          <a:blip r:embed="rId5"/>
          <a:stretch>
            <a:fillRect/>
          </a:stretch>
        </p:blipFill>
        <p:spPr>
          <a:xfrm>
            <a:off x="12752521" y="19983870"/>
            <a:ext cx="11826551" cy="6933584"/>
          </a:xfrm>
          <a:prstGeom prst="rect">
            <a:avLst/>
          </a:prstGeom>
        </p:spPr>
      </p:pic>
      <p:sp>
        <p:nvSpPr>
          <p:cNvPr id="59" name="텍스트 개체 틀 2"/>
          <p:cNvSpPr>
            <a:spLocks noGrp="1"/>
          </p:cNvSpPr>
          <p:nvPr>
            <p:ph type="body" sz="quarter" idx="11"/>
          </p:nvPr>
        </p:nvSpPr>
        <p:spPr>
          <a:xfrm>
            <a:off x="26530103" y="19377898"/>
            <a:ext cx="4023361" cy="867780"/>
          </a:xfrm>
        </p:spPr>
        <p:txBody>
          <a:bodyPr/>
          <a:lstStyle/>
          <a:p>
            <a:pPr algn="l"/>
            <a:r>
              <a:rPr lang="en-US" altLang="ko-KR" sz="4400" dirty="0" smtClean="0"/>
              <a:t>Conclusion</a:t>
            </a:r>
            <a:endParaRPr lang="ko-KR" altLang="en-US" sz="4400" dirty="0"/>
          </a:p>
        </p:txBody>
      </p:sp>
      <p:sp>
        <p:nvSpPr>
          <p:cNvPr id="60" name="텍스트 개체 틀 1"/>
          <p:cNvSpPr>
            <a:spLocks noGrp="1"/>
          </p:cNvSpPr>
          <p:nvPr>
            <p:ph type="body" sz="quarter" idx="10"/>
          </p:nvPr>
        </p:nvSpPr>
        <p:spPr>
          <a:xfrm>
            <a:off x="26578715" y="20000447"/>
            <a:ext cx="23628097" cy="7789449"/>
          </a:xfrm>
        </p:spPr>
        <p:txBody>
          <a:bodyPr/>
          <a:lstStyle/>
          <a:p>
            <a:pPr marL="571500" indent="-571500">
              <a:buFontTx/>
              <a:buChar char="-"/>
            </a:pPr>
            <a:r>
              <a:rPr lang="en-US" altLang="ko-KR" sz="4400" dirty="0" smtClean="0"/>
              <a:t>To </a:t>
            </a:r>
            <a:r>
              <a:rPr lang="en-US" altLang="ko-KR" sz="4400" dirty="0"/>
              <a:t>estimate fast coefficient </a:t>
            </a:r>
            <a:r>
              <a:rPr lang="en-US" altLang="ko-KR" sz="4400" dirty="0" smtClean="0"/>
              <a:t>of SAF </a:t>
            </a:r>
            <a:r>
              <a:rPr lang="en-US" altLang="ko-KR" sz="4400" dirty="0"/>
              <a:t>RTTOV, </a:t>
            </a:r>
            <a:r>
              <a:rPr lang="en-US" altLang="ko-KR" sz="4400" dirty="0" smtClean="0"/>
              <a:t>we conducted SZA6, 83 atmospheric profiles, and 54 layer  for LBLRTM and calculated optical depth using regression method.</a:t>
            </a:r>
          </a:p>
          <a:p>
            <a:pPr marL="571500" indent="-571500">
              <a:buFontTx/>
              <a:buChar char="-"/>
            </a:pPr>
            <a:r>
              <a:rPr lang="en-US" altLang="ko-KR" sz="4400" dirty="0" smtClean="0"/>
              <a:t>To check the training fast coefficient, transmittance of LBLRTM were compared and the result is less than 0.01.</a:t>
            </a:r>
          </a:p>
          <a:p>
            <a:pPr marL="571500" indent="-571500">
              <a:buFontTx/>
              <a:buChar char="-"/>
            </a:pPr>
            <a:r>
              <a:rPr lang="en-US" altLang="ko-KR" sz="4400" dirty="0" smtClean="0"/>
              <a:t>The BT difference of each channel is 1K exception for water </a:t>
            </a:r>
            <a:r>
              <a:rPr lang="en-US" altLang="ko-KR" sz="4400" dirty="0"/>
              <a:t>vapor channel(6.3, 6.7, 7.8 um) and ozone channel(9.6</a:t>
            </a:r>
            <a:r>
              <a:rPr lang="en-US" altLang="ko-KR" sz="4400" dirty="0" smtClean="0"/>
              <a:t>), it may be RTTOV </a:t>
            </a:r>
            <a:r>
              <a:rPr lang="en-US" altLang="ko-KR" sz="4400" dirty="0"/>
              <a:t>RTM consideration of </a:t>
            </a:r>
            <a:r>
              <a:rPr lang="en-US" altLang="ko-KR" sz="4400" dirty="0" smtClean="0"/>
              <a:t>the gases </a:t>
            </a:r>
            <a:r>
              <a:rPr lang="en-US" altLang="ko-KR" sz="4400" dirty="0"/>
              <a:t>absorption and </a:t>
            </a:r>
            <a:r>
              <a:rPr lang="en-US" altLang="ko-KR" sz="4400" dirty="0" smtClean="0"/>
              <a:t>error of computational calculation</a:t>
            </a:r>
          </a:p>
          <a:p>
            <a:pPr marL="571500" indent="-571500">
              <a:buFontTx/>
              <a:buChar char="-"/>
            </a:pPr>
            <a:r>
              <a:rPr lang="en-US" altLang="ko-KR" sz="4400" dirty="0" smtClean="0"/>
              <a:t>RMSE and mean bias of CSR is each  3K, 2K, but error of 9.6um channel is pretty large values, because RTTOV RTM of ozone consideration is still not good.</a:t>
            </a:r>
          </a:p>
          <a:p>
            <a:pPr marL="571500" indent="-571500">
              <a:buFontTx/>
              <a:buChar char="-"/>
            </a:pPr>
            <a:r>
              <a:rPr lang="en-US" altLang="ko-KR" sz="4400" dirty="0" smtClean="0"/>
              <a:t>Because difference of CSR is primary result, further analysis is needed later.</a:t>
            </a:r>
          </a:p>
        </p:txBody>
      </p:sp>
      <p:sp>
        <p:nvSpPr>
          <p:cNvPr id="62" name="텍스트 개체 틀 1"/>
          <p:cNvSpPr>
            <a:spLocks noGrp="1"/>
          </p:cNvSpPr>
          <p:nvPr>
            <p:ph type="body" sz="quarter" idx="10"/>
          </p:nvPr>
        </p:nvSpPr>
        <p:spPr>
          <a:xfrm>
            <a:off x="2209879" y="20181336"/>
            <a:ext cx="8599356" cy="1695473"/>
          </a:xfrm>
        </p:spPr>
        <p:txBody>
          <a:bodyPr/>
          <a:lstStyle/>
          <a:p>
            <a:r>
              <a:rPr lang="en-US" altLang="ko-KR" sz="3600" dirty="0" smtClean="0"/>
              <a:t>Date: 2021. 10. 01. 00UTC</a:t>
            </a:r>
          </a:p>
          <a:p>
            <a:r>
              <a:rPr lang="en-US" altLang="ko-KR" sz="3600" dirty="0"/>
              <a:t> </a:t>
            </a:r>
            <a:r>
              <a:rPr lang="en-US" altLang="ko-KR" sz="3600" dirty="0" smtClean="0"/>
              <a:t>    ~  2021. 10. 14. 00UTC</a:t>
            </a:r>
          </a:p>
        </p:txBody>
      </p:sp>
      <p:sp>
        <p:nvSpPr>
          <p:cNvPr id="29" name="텍스트 개체 틀 1"/>
          <p:cNvSpPr>
            <a:spLocks noGrp="1"/>
          </p:cNvSpPr>
          <p:nvPr>
            <p:ph type="body" sz="quarter" idx="10"/>
          </p:nvPr>
        </p:nvSpPr>
        <p:spPr>
          <a:xfrm>
            <a:off x="678429" y="26723453"/>
            <a:ext cx="23900644" cy="1461563"/>
          </a:xfrm>
        </p:spPr>
        <p:txBody>
          <a:bodyPr/>
          <a:lstStyle/>
          <a:p>
            <a:r>
              <a:rPr lang="en-US" altLang="ko-KR" sz="3200" dirty="0" smtClean="0"/>
              <a:t>Fig 6 RMSE and MEAN BIAS of GK2A CSR and  simulated RTTOV using training fast coefficient in GK2A FD area from 2021. 10. 01 00UTC to 2021. 10. 14. 00UTC.</a:t>
            </a:r>
          </a:p>
        </p:txBody>
      </p:sp>
      <p:sp>
        <p:nvSpPr>
          <p:cNvPr id="30" name="텍스트 개체 틀 1"/>
          <p:cNvSpPr>
            <a:spLocks noGrp="1"/>
          </p:cNvSpPr>
          <p:nvPr>
            <p:ph type="body" sz="quarter" idx="10"/>
          </p:nvPr>
        </p:nvSpPr>
        <p:spPr>
          <a:xfrm>
            <a:off x="29799795" y="17756143"/>
            <a:ext cx="19806405" cy="1461563"/>
          </a:xfrm>
        </p:spPr>
        <p:txBody>
          <a:bodyPr/>
          <a:lstStyle/>
          <a:p>
            <a:r>
              <a:rPr lang="en-US" altLang="ko-KR" sz="3200" dirty="0" smtClean="0"/>
              <a:t>Fig. 5 Each channel BT of LBLRTM(yellow line), RTTOV BT of SAF fast coefficient(green line) and training fast coefficient(sky line) and difference of LBLRTM and training fast coefficient(red line), each RTTOV(red dashed line).</a:t>
            </a:r>
          </a:p>
        </p:txBody>
      </p:sp>
      <p:sp>
        <p:nvSpPr>
          <p:cNvPr id="31" name="텍스트 개체 틀 1"/>
          <p:cNvSpPr>
            <a:spLocks noGrp="1"/>
          </p:cNvSpPr>
          <p:nvPr>
            <p:ph type="body" sz="quarter" idx="10"/>
          </p:nvPr>
        </p:nvSpPr>
        <p:spPr>
          <a:xfrm>
            <a:off x="785868" y="15885435"/>
            <a:ext cx="25782335" cy="969121"/>
          </a:xfrm>
        </p:spPr>
        <p:txBody>
          <a:bodyPr/>
          <a:lstStyle/>
          <a:p>
            <a:r>
              <a:rPr lang="en-US" altLang="ko-KR" sz="3200" dirty="0" smtClean="0"/>
              <a:t>Fig. 4 Transmittance of each band for the simulated LBLRTM(red line) and  RTTOV simulated using training fast coefficient(sky line).</a:t>
            </a:r>
          </a:p>
        </p:txBody>
      </p:sp>
      <p:sp>
        <p:nvSpPr>
          <p:cNvPr id="47" name="텍스트 개체 틀 5"/>
          <p:cNvSpPr>
            <a:spLocks noGrp="1"/>
          </p:cNvSpPr>
          <p:nvPr>
            <p:ph type="body" sz="quarter" idx="150"/>
          </p:nvPr>
        </p:nvSpPr>
        <p:spPr>
          <a:xfrm>
            <a:off x="6919201" y="2693147"/>
            <a:ext cx="37368002" cy="731842"/>
          </a:xfrm>
        </p:spPr>
        <p:txBody>
          <a:bodyPr>
            <a:normAutofit fontScale="55000" lnSpcReduction="20000"/>
          </a:bodyPr>
          <a:lstStyle/>
          <a:p>
            <a:r>
              <a:rPr lang="en-US" altLang="ko-KR" dirty="0" smtClean="0"/>
              <a:t>NMSC ( National Meteorological Satellite Center) / KMA ( Korea Meteorological Administration)</a:t>
            </a:r>
            <a:endParaRPr lang="ko-KR" altLang="en-US" dirty="0"/>
          </a:p>
        </p:txBody>
      </p:sp>
      <p:sp>
        <p:nvSpPr>
          <p:cNvPr id="50" name="텍스트 개체 틀 6"/>
          <p:cNvSpPr>
            <a:spLocks noGrp="1"/>
          </p:cNvSpPr>
          <p:nvPr>
            <p:ph type="body" sz="quarter" idx="151"/>
          </p:nvPr>
        </p:nvSpPr>
        <p:spPr>
          <a:xfrm>
            <a:off x="6919201" y="1648494"/>
            <a:ext cx="37368002" cy="849332"/>
          </a:xfrm>
        </p:spPr>
        <p:txBody>
          <a:bodyPr/>
          <a:lstStyle/>
          <a:p>
            <a:r>
              <a:rPr lang="en-US" altLang="ko-KR" sz="6600" b="1" dirty="0" err="1"/>
              <a:t>Heewoo</a:t>
            </a:r>
            <a:r>
              <a:rPr lang="en-US" altLang="ko-KR" sz="6600" b="1" dirty="0"/>
              <a:t> Shin, </a:t>
            </a:r>
            <a:r>
              <a:rPr lang="en-US" altLang="ko-KR" sz="6600" b="1" dirty="0" err="1"/>
              <a:t>Byung-il</a:t>
            </a:r>
            <a:r>
              <a:rPr lang="en-US" altLang="ko-KR" sz="6600" b="1" dirty="0"/>
              <a:t> Lee, </a:t>
            </a:r>
            <a:r>
              <a:rPr lang="en-US" altLang="ko-KR" sz="6600" b="1" dirty="0" err="1"/>
              <a:t>heeyoung</a:t>
            </a:r>
            <a:r>
              <a:rPr lang="en-US" altLang="ko-KR" sz="6600" b="1" dirty="0"/>
              <a:t> Lee, </a:t>
            </a:r>
            <a:r>
              <a:rPr lang="en-US" altLang="ko-KR" sz="6600" b="1" dirty="0" err="1"/>
              <a:t>Hyein</a:t>
            </a:r>
            <a:r>
              <a:rPr lang="en-US" altLang="ko-KR" sz="6600" b="1" dirty="0"/>
              <a:t> Park, </a:t>
            </a:r>
            <a:r>
              <a:rPr lang="en-US" altLang="ko-KR" sz="6600" b="1" dirty="0" err="1"/>
              <a:t>Jaemyun</a:t>
            </a:r>
            <a:r>
              <a:rPr lang="en-US" altLang="ko-KR" sz="6600" b="1" dirty="0"/>
              <a:t> </a:t>
            </a:r>
            <a:r>
              <a:rPr lang="en-US" altLang="ko-KR" sz="6600" b="1" dirty="0" smtClean="0"/>
              <a:t>Shim</a:t>
            </a:r>
            <a:endParaRPr lang="en-US" altLang="ko-KR" sz="6600" dirty="0"/>
          </a:p>
        </p:txBody>
      </p:sp>
      <p:sp>
        <p:nvSpPr>
          <p:cNvPr id="54" name="텍스트 개체 틀 7"/>
          <p:cNvSpPr>
            <a:spLocks noGrp="1"/>
          </p:cNvSpPr>
          <p:nvPr>
            <p:ph type="body" sz="quarter" idx="153"/>
          </p:nvPr>
        </p:nvSpPr>
        <p:spPr>
          <a:xfrm>
            <a:off x="6919201" y="331711"/>
            <a:ext cx="37368002" cy="1194616"/>
          </a:xfrm>
        </p:spPr>
        <p:txBody>
          <a:bodyPr>
            <a:normAutofit fontScale="47500" lnSpcReduction="20000"/>
          </a:bodyPr>
          <a:lstStyle/>
          <a:p>
            <a:r>
              <a:rPr lang="en-US" altLang="ko-KR" dirty="0"/>
              <a:t>Estimate GK2A RTTOV coefficients and its application for validating clear sky radiance</a:t>
            </a:r>
          </a:p>
          <a:p>
            <a:endParaRPr lang="ko-KR" altLang="en-US" dirty="0"/>
          </a:p>
        </p:txBody>
      </p:sp>
    </p:spTree>
    <p:extLst>
      <p:ext uri="{BB962C8B-B14F-4D97-AF65-F5344CB8AC3E}">
        <p14:creationId xmlns:p14="http://schemas.microsoft.com/office/powerpoint/2010/main" val="796453637"/>
      </p:ext>
    </p:extLst>
  </p:cSld>
  <p:clrMapOvr>
    <a:masterClrMapping/>
  </p:clrMapOvr>
  <p:timing>
    <p:tnLst>
      <p:par>
        <p:cTn id="1" dur="indefinite" restart="never" nodeType="tmRoot"/>
      </p:par>
    </p:tnLst>
  </p:timing>
</p:sld>
</file>

<file path=ppt/theme/theme1.xml><?xml version="1.0" encoding="utf-8"?>
<a:theme xmlns:a="http://schemas.openxmlformats.org/drawingml/2006/main" name="PosterPresentations.com-100CMx140CM">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8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PosterPresentations.com-100CMx140CM</Template>
  <TotalTime>4634</TotalTime>
  <Words>859</Words>
  <Application>Microsoft Office PowerPoint</Application>
  <PresentationFormat>사용자 지정</PresentationFormat>
  <Paragraphs>52</Paragraphs>
  <Slides>2</Slides>
  <Notes>0</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2</vt:i4>
      </vt:variant>
    </vt:vector>
  </HeadingPairs>
  <TitlesOfParts>
    <vt:vector size="9" baseType="lpstr">
      <vt:lpstr>맑은 고딕</vt:lpstr>
      <vt:lpstr>Arial</vt:lpstr>
      <vt:lpstr>Calibri</vt:lpstr>
      <vt:lpstr>Cambria Math</vt:lpstr>
      <vt:lpstr>Times New Roman</vt:lpstr>
      <vt:lpstr>Trebuchet MS</vt:lpstr>
      <vt:lpstr>PosterPresentations.com-100CMx140CM</vt:lpstr>
      <vt:lpstr>PowerPoint 프레젠테이션</vt:lpstr>
      <vt:lpstr>PowerPoint 프레젠테이션</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user</cp:lastModifiedBy>
  <cp:revision>505</cp:revision>
  <cp:lastPrinted>2021-10-26T06:23:44Z</cp:lastPrinted>
  <dcterms:created xsi:type="dcterms:W3CDTF">2012-02-10T00:21:22Z</dcterms:created>
  <dcterms:modified xsi:type="dcterms:W3CDTF">2021-10-26T07:51:58Z</dcterms:modified>
</cp:coreProperties>
</file>