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5" r:id="rId5"/>
    <p:sldId id="257" r:id="rId6"/>
    <p:sldId id="263" r:id="rId7"/>
    <p:sldId id="259" r:id="rId8"/>
    <p:sldId id="260" r:id="rId9"/>
    <p:sldId id="264" r:id="rId10"/>
  </p:sldIdLst>
  <p:sldSz cx="14633575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72209-64C9-4E6C-8BC6-BDDC41694358}" v="5" dt="2021-10-25T22:35:51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197" y="1346836"/>
            <a:ext cx="10975181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197" y="4322446"/>
            <a:ext cx="10975181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07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48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72152" y="438150"/>
            <a:ext cx="3155365" cy="697420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6058" y="438150"/>
            <a:ext cx="9283174" cy="697420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51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86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37" y="2051686"/>
            <a:ext cx="12621458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437" y="5507356"/>
            <a:ext cx="12621458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89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6058" y="2190750"/>
            <a:ext cx="6219269" cy="522160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8248" y="2190750"/>
            <a:ext cx="6219269" cy="522160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9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65" y="438150"/>
            <a:ext cx="12621458" cy="159067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965" y="2017396"/>
            <a:ext cx="619068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965" y="3006090"/>
            <a:ext cx="6190688" cy="442150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8248" y="2017396"/>
            <a:ext cx="6221175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8248" y="3006090"/>
            <a:ext cx="6221175" cy="442150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73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44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75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65" y="548640"/>
            <a:ext cx="4719708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1176" y="1184911"/>
            <a:ext cx="7408247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965" y="2468880"/>
            <a:ext cx="4719708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12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65" y="548640"/>
            <a:ext cx="4719708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21176" y="1184911"/>
            <a:ext cx="7408247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965" y="2468880"/>
            <a:ext cx="4719708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49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6059" y="438150"/>
            <a:ext cx="12621458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6059" y="2190750"/>
            <a:ext cx="12621458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6058" y="7627621"/>
            <a:ext cx="3292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0AB3-7928-459F-AE86-6D9B030688C9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7372" y="7627621"/>
            <a:ext cx="493883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4963" y="7627621"/>
            <a:ext cx="3292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B7041-3FC6-4689-A8DF-8DD7F36296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7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kumimoji="1"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hyperlink" Target="https://www.data.jma.go.jp/obd/bunpu/index_en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2CAB47-D9FB-4386-882A-3BAB1B2BE207}"/>
              </a:ext>
            </a:extLst>
          </p:cNvPr>
          <p:cNvSpPr>
            <a:spLocks noGrp="1"/>
          </p:cNvSpPr>
          <p:nvPr/>
        </p:nvSpPr>
        <p:spPr>
          <a:xfrm>
            <a:off x="1628775" y="1815750"/>
            <a:ext cx="11287125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F497D"/>
                </a:solidFill>
                <a:latin typeface="Arial"/>
                <a:cs typeface="Calibri Light"/>
              </a:rPr>
              <a:t>Sunshine duration product based on estimation from 2.5-minute Himawari-8 observation data</a:t>
            </a:r>
            <a:br>
              <a:rPr lang="en-GB" b="1" dirty="0">
                <a:latin typeface="Arial" pitchFamily="34" charset="0"/>
                <a:cs typeface="Arial" pitchFamily="34" charset="0"/>
              </a:rPr>
            </a:br>
            <a:br>
              <a:rPr lang="en-GB" b="1" dirty="0">
                <a:latin typeface="Arial" pitchFamily="34" charset="0"/>
                <a:cs typeface="Arial" pitchFamily="34" charset="0"/>
              </a:rPr>
            </a:br>
            <a:endParaRPr lang="en-GB" altLang="ja-JP" sz="16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E845AC-A442-4FB6-9A44-93A828C1DB62}"/>
              </a:ext>
            </a:extLst>
          </p:cNvPr>
          <p:cNvSpPr txBox="1"/>
          <p:nvPr/>
        </p:nvSpPr>
        <p:spPr>
          <a:xfrm>
            <a:off x="6099756" y="5434634"/>
            <a:ext cx="2455096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800" b="1" dirty="0">
                <a:solidFill>
                  <a:schemeClr val="tx2"/>
                </a:solidFill>
                <a:latin typeface="Arial"/>
                <a:ea typeface="游ゴシック"/>
                <a:cs typeface="Arial"/>
              </a:rPr>
              <a:t>Takahito Imai</a:t>
            </a:r>
            <a:endParaRPr lang="en-US" altLang="ja-JP" sz="2800" b="1" dirty="0">
              <a:solidFill>
                <a:schemeClr val="tx2"/>
              </a:solidFill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pPr algn="ctr"/>
            <a:r>
              <a:rPr lang="en-US" altLang="ja-JP" sz="2800" b="1" dirty="0">
                <a:solidFill>
                  <a:schemeClr val="tx2"/>
                </a:solidFill>
                <a:latin typeface="Arial"/>
                <a:ea typeface="游ゴシック"/>
                <a:cs typeface="Arial"/>
              </a:rPr>
              <a:t>JMA</a:t>
            </a:r>
            <a:endParaRPr lang="en-US" altLang="ja-JP" sz="2800" b="1" dirty="0">
              <a:solidFill>
                <a:schemeClr val="tx2"/>
              </a:solidFill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1988" y="3810000"/>
            <a:ext cx="609600" cy="609600"/>
          </a:xfrm>
          <a:prstGeom prst="rect">
            <a:avLst/>
          </a:prstGeom>
        </p:spPr>
      </p:pic>
      <p:pic>
        <p:nvPicPr>
          <p:cNvPr id="3" name="図 5" descr="グラフィカル ユーザー インターフェイス, テキスト, アプリケーション&#10;&#10;説明は自動で生成されたものです">
            <a:extLst>
              <a:ext uri="{FF2B5EF4-FFF2-40B4-BE49-F238E27FC236}">
                <a16:creationId xmlns:a16="http://schemas.microsoft.com/office/drawing/2014/main" id="{04A7E186-B321-4C91-B765-0EDCC01DD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28" y="-7536"/>
            <a:ext cx="14650831" cy="15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6">
            <a:extLst>
              <a:ext uri="{FF2B5EF4-FFF2-40B4-BE49-F238E27FC236}">
                <a16:creationId xmlns:a16="http://schemas.microsoft.com/office/drawing/2014/main" id="{52113DEC-82CF-4837-8B30-DD5A75E49189}"/>
              </a:ext>
            </a:extLst>
          </p:cNvPr>
          <p:cNvSpPr txBox="1"/>
          <p:nvPr/>
        </p:nvSpPr>
        <p:spPr>
          <a:xfrm>
            <a:off x="179512" y="105196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  <a:cs typeface="Calibri"/>
              </a:rPr>
              <a:t>Weather Analysis Map (WAM)</a:t>
            </a:r>
          </a:p>
        </p:txBody>
      </p:sp>
      <p:cxnSp>
        <p:nvCxnSpPr>
          <p:cNvPr id="34" name="Straight Connector 95">
            <a:extLst>
              <a:ext uri="{FF2B5EF4-FFF2-40B4-BE49-F238E27FC236}">
                <a16:creationId xmlns:a16="http://schemas.microsoft.com/office/drawing/2014/main" id="{069B641B-1159-4DAD-B716-4CDF7934183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548F1EFC-E58A-49EB-BEB6-4C53D909CAEC}"/>
              </a:ext>
            </a:extLst>
          </p:cNvPr>
          <p:cNvGrpSpPr/>
          <p:nvPr/>
        </p:nvGrpSpPr>
        <p:grpSpPr>
          <a:xfrm>
            <a:off x="616408" y="3904704"/>
            <a:ext cx="4442290" cy="2071202"/>
            <a:chOff x="616407" y="3904701"/>
            <a:chExt cx="4246569" cy="2050937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A6069BB-CCCD-46F3-9762-0A0B6EC7A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8363" y="3905218"/>
              <a:ext cx="1681929" cy="1653354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E4B9029-E2F0-493F-8D63-AED4F48DB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090" t="42120" r="49301" b="22495"/>
            <a:stretch/>
          </p:blipFill>
          <p:spPr>
            <a:xfrm>
              <a:off x="1034436" y="3904701"/>
              <a:ext cx="1637464" cy="1653875"/>
            </a:xfrm>
            <a:prstGeom prst="rect">
              <a:avLst/>
            </a:prstGeom>
          </p:spPr>
        </p:pic>
        <p:sp>
          <p:nvSpPr>
            <p:cNvPr id="38" name="右矢印 9">
              <a:extLst>
                <a:ext uri="{FF2B5EF4-FFF2-40B4-BE49-F238E27FC236}">
                  <a16:creationId xmlns:a16="http://schemas.microsoft.com/office/drawing/2014/main" id="{1F73689F-2DE6-4A6E-A826-E4750F7AE7B2}"/>
                </a:ext>
              </a:extLst>
            </p:cNvPr>
            <p:cNvSpPr/>
            <p:nvPr/>
          </p:nvSpPr>
          <p:spPr>
            <a:xfrm>
              <a:off x="2513632" y="4558720"/>
              <a:ext cx="377697" cy="412247"/>
            </a:xfrm>
            <a:prstGeom prst="rightArrow">
              <a:avLst>
                <a:gd name="adj1" fmla="val 42851"/>
                <a:gd name="adj2" fmla="val 58162"/>
              </a:avLst>
            </a:prstGeom>
            <a:solidFill>
              <a:schemeClr val="accent5"/>
            </a:solidFill>
            <a:ln>
              <a:noFill/>
            </a:ln>
            <a:effectLst>
              <a:glow rad="38100">
                <a:srgbClr val="00206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00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 sz="135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B5382149-A58F-4744-8FAE-C297779A6844}"/>
                </a:ext>
              </a:extLst>
            </p:cNvPr>
            <p:cNvSpPr/>
            <p:nvPr/>
          </p:nvSpPr>
          <p:spPr>
            <a:xfrm>
              <a:off x="1660027" y="4755452"/>
              <a:ext cx="682010" cy="2378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350"/>
            </a:p>
          </p:txBody>
        </p:sp>
        <p:sp>
          <p:nvSpPr>
            <p:cNvPr id="40" name="角丸四角形吹き出し 19">
              <a:extLst>
                <a:ext uri="{FF2B5EF4-FFF2-40B4-BE49-F238E27FC236}">
                  <a16:creationId xmlns:a16="http://schemas.microsoft.com/office/drawing/2014/main" id="{22745F0F-1223-4388-B7FF-6EE5CDEA6803}"/>
                </a:ext>
              </a:extLst>
            </p:cNvPr>
            <p:cNvSpPr/>
            <p:nvPr/>
          </p:nvSpPr>
          <p:spPr>
            <a:xfrm>
              <a:off x="4308357" y="4295200"/>
              <a:ext cx="554619" cy="492245"/>
            </a:xfrm>
            <a:prstGeom prst="wedgeRoundRect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ja-JP" altLang="en-US" sz="1350"/>
                <a:t>　  　</a:t>
              </a:r>
              <a:r>
                <a:rPr lang="ja-JP" altLang="en-US" sz="1600" b="1"/>
                <a:t>！</a:t>
              </a:r>
              <a:endParaRPr lang="ja-JP" altLang="en-US" sz="1350" b="1"/>
            </a:p>
          </p:txBody>
        </p:sp>
        <p:sp>
          <p:nvSpPr>
            <p:cNvPr id="41" name="太陽 40">
              <a:extLst>
                <a:ext uri="{FF2B5EF4-FFF2-40B4-BE49-F238E27FC236}">
                  <a16:creationId xmlns:a16="http://schemas.microsoft.com/office/drawing/2014/main" id="{92FAE44A-5352-4893-BA06-64DD06FBA673}"/>
                </a:ext>
              </a:extLst>
            </p:cNvPr>
            <p:cNvSpPr/>
            <p:nvPr/>
          </p:nvSpPr>
          <p:spPr>
            <a:xfrm>
              <a:off x="4443658" y="4401042"/>
              <a:ext cx="284018" cy="284018"/>
            </a:xfrm>
            <a:prstGeom prst="sun">
              <a:avLst/>
            </a:prstGeom>
            <a:solidFill>
              <a:srgbClr val="ED7D3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350"/>
            </a:p>
          </p:txBody>
        </p:sp>
        <p:sp>
          <p:nvSpPr>
            <p:cNvPr id="42" name="雲 41">
              <a:extLst>
                <a:ext uri="{FF2B5EF4-FFF2-40B4-BE49-F238E27FC236}">
                  <a16:creationId xmlns:a16="http://schemas.microsoft.com/office/drawing/2014/main" id="{30757A7B-50A2-487A-8C42-B56CD4D7ADDF}"/>
                </a:ext>
              </a:extLst>
            </p:cNvPr>
            <p:cNvSpPr/>
            <p:nvPr/>
          </p:nvSpPr>
          <p:spPr>
            <a:xfrm>
              <a:off x="4457270" y="4515107"/>
              <a:ext cx="180109" cy="180109"/>
            </a:xfrm>
            <a:prstGeom prst="cloud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350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4BADB53C-03AB-406C-98CA-BF9ABB3783C8}"/>
                </a:ext>
              </a:extLst>
            </p:cNvPr>
            <p:cNvSpPr/>
            <p:nvPr/>
          </p:nvSpPr>
          <p:spPr>
            <a:xfrm>
              <a:off x="3427755" y="4732652"/>
              <a:ext cx="682010" cy="2378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350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BCD3A883-FC19-4249-BF3E-F5F38B35D2E4}"/>
                </a:ext>
              </a:extLst>
            </p:cNvPr>
            <p:cNvSpPr/>
            <p:nvPr/>
          </p:nvSpPr>
          <p:spPr>
            <a:xfrm>
              <a:off x="3087302" y="5536018"/>
              <a:ext cx="880460" cy="332425"/>
            </a:xfrm>
            <a:prstGeom prst="rect">
              <a:avLst/>
            </a:prstGeom>
            <a:noFill/>
            <a:ln w="158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400">
                  <a:solidFill>
                    <a:srgbClr val="FFFF00"/>
                  </a:solidFill>
                  <a:effectLst>
                    <a:glow rad="1397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/>
                  <a:ea typeface="メイリオ"/>
                  <a:cs typeface="メイリオ" panose="020B0604030504040204" pitchFamily="50" charset="-128"/>
                </a:rPr>
                <a:t>WAM</a:t>
              </a:r>
              <a:endParaRPr lang="ja-JP" altLang="en-US" sz="140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/>
                <a:ea typeface="メイリオ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7D17477A-AA92-4DCE-AFE3-1DC93604FAC1}"/>
                </a:ext>
              </a:extLst>
            </p:cNvPr>
            <p:cNvSpPr/>
            <p:nvPr/>
          </p:nvSpPr>
          <p:spPr>
            <a:xfrm>
              <a:off x="1431702" y="5483310"/>
              <a:ext cx="908732" cy="472328"/>
            </a:xfrm>
            <a:prstGeom prst="rect">
              <a:avLst/>
            </a:prstGeom>
            <a:noFill/>
            <a:ln w="158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400">
                  <a:solidFill>
                    <a:srgbClr val="FFFF00"/>
                  </a:solidFill>
                  <a:effectLst>
                    <a:glow rad="1397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/>
                  <a:ea typeface="メイリオ"/>
                  <a:cs typeface="メイリオ" panose="020B0604030504040204" pitchFamily="50" charset="-128"/>
                </a:rPr>
                <a:t>AMeDAS</a:t>
              </a:r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1FCC24C5-5240-4A79-9AC2-C6B527123212}"/>
                </a:ext>
              </a:extLst>
            </p:cNvPr>
            <p:cNvCxnSpPr>
              <a:endCxn id="59" idx="3"/>
            </p:cNvCxnSpPr>
            <p:nvPr/>
          </p:nvCxnSpPr>
          <p:spPr>
            <a:xfrm flipH="1" flipV="1">
              <a:off x="1029025" y="4586406"/>
              <a:ext cx="676119" cy="2700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F5734311-2C94-4E76-A651-5B38208EEA7B}"/>
                </a:ext>
              </a:extLst>
            </p:cNvPr>
            <p:cNvCxnSpPr/>
            <p:nvPr/>
          </p:nvCxnSpPr>
          <p:spPr>
            <a:xfrm flipH="1">
              <a:off x="4023105" y="4605161"/>
              <a:ext cx="403370" cy="1814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吹き出し 14">
              <a:extLst>
                <a:ext uri="{FF2B5EF4-FFF2-40B4-BE49-F238E27FC236}">
                  <a16:creationId xmlns:a16="http://schemas.microsoft.com/office/drawing/2014/main" id="{FE3890FD-238C-4A3E-AF96-DE74668E91DE}"/>
                </a:ext>
              </a:extLst>
            </p:cNvPr>
            <p:cNvSpPr/>
            <p:nvPr/>
          </p:nvSpPr>
          <p:spPr>
            <a:xfrm>
              <a:off x="616407" y="4359125"/>
              <a:ext cx="412617" cy="454562"/>
            </a:xfrm>
            <a:prstGeom prst="wedgeRoundRect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b="1"/>
                <a:t>？</a:t>
              </a:r>
            </a:p>
          </p:txBody>
        </p:sp>
      </p:grpSp>
      <p:pic>
        <p:nvPicPr>
          <p:cNvPr id="49" name="図 48">
            <a:extLst>
              <a:ext uri="{FF2B5EF4-FFF2-40B4-BE49-F238E27FC236}">
                <a16:creationId xmlns:a16="http://schemas.microsoft.com/office/drawing/2014/main" id="{541AFE47-B409-4E2D-B52A-A1D59459CE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56" t="23040" r="26733" b="16430"/>
          <a:stretch/>
        </p:blipFill>
        <p:spPr>
          <a:xfrm>
            <a:off x="4512564" y="4867332"/>
            <a:ext cx="565332" cy="726360"/>
          </a:xfrm>
          <a:prstGeom prst="rect">
            <a:avLst/>
          </a:prstGeom>
        </p:spPr>
      </p:pic>
      <p:sp>
        <p:nvSpPr>
          <p:cNvPr id="50" name="テキスト ボックス 18">
            <a:extLst>
              <a:ext uri="{FF2B5EF4-FFF2-40B4-BE49-F238E27FC236}">
                <a16:creationId xmlns:a16="http://schemas.microsoft.com/office/drawing/2014/main" id="{61F3754E-D963-4CEB-9CA0-1A0C48931C19}"/>
              </a:ext>
            </a:extLst>
          </p:cNvPr>
          <p:cNvSpPr txBox="1"/>
          <p:nvPr/>
        </p:nvSpPr>
        <p:spPr>
          <a:xfrm>
            <a:off x="4478517" y="486512"/>
            <a:ext cx="9248777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dirty="0">
                <a:ea typeface="ＭＳ Ｐゴシック"/>
              </a:rPr>
              <a:t> JMA operates </a:t>
            </a:r>
            <a:r>
              <a:rPr lang="en-GB" dirty="0">
                <a:ea typeface="ＭＳ Ｐゴシック"/>
              </a:rPr>
              <a:t>surface meteorological observation network </a:t>
            </a:r>
          </a:p>
          <a:p>
            <a:r>
              <a:rPr lang="en-GB" altLang="ja-JP" dirty="0">
                <a:ea typeface="ＭＳ Ｐゴシック"/>
              </a:rPr>
              <a:t>"the Automated Meteorological Data Acquisition System (</a:t>
            </a:r>
            <a:r>
              <a:rPr lang="en-GB" altLang="ja-JP" dirty="0" err="1">
                <a:ea typeface="ＭＳ Ｐゴシック"/>
              </a:rPr>
              <a:t>AMeDAS</a:t>
            </a:r>
            <a:r>
              <a:rPr lang="en-GB" altLang="ja-JP" dirty="0">
                <a:ea typeface="ＭＳ Ｐゴシック"/>
              </a:rPr>
              <a:t>)"</a:t>
            </a:r>
            <a:endParaRPr lang="ja-JP" altLang="en-US" dirty="0">
              <a:ea typeface="ＭＳ Ｐゴシック" panose="020B0600070205080204" pitchFamily="34" charset="-128"/>
              <a:cs typeface="Calibri"/>
            </a:endParaRPr>
          </a:p>
          <a:p>
            <a:r>
              <a:rPr lang="en-GB" dirty="0">
                <a:ea typeface="ＭＳ Ｐゴシック"/>
                <a:cs typeface="Calibri"/>
              </a:rPr>
              <a:t>　・about 1300 stations</a:t>
            </a:r>
            <a:endParaRPr lang="en-GB" dirty="0">
              <a:cs typeface="Calibri"/>
            </a:endParaRPr>
          </a:p>
          <a:p>
            <a:r>
              <a:rPr lang="en-GB" altLang="ja-JP" dirty="0">
                <a:ea typeface="ＭＳ Ｐゴシック"/>
              </a:rPr>
              <a:t>　・average intervals is 17 km</a:t>
            </a:r>
            <a:endParaRPr lang="ja-JP" altLang="en-US" dirty="0">
              <a:ea typeface="ＭＳ Ｐゴシック"/>
              <a:cs typeface="Calibri"/>
            </a:endParaRPr>
          </a:p>
          <a:p>
            <a:endParaRPr lang="en-GB" altLang="ja-JP" dirty="0">
              <a:ea typeface="ＭＳ Ｐゴシック"/>
              <a:cs typeface="Calibri"/>
            </a:endParaRPr>
          </a:p>
          <a:p>
            <a:r>
              <a:rPr lang="en-GB" altLang="ja-JP" dirty="0">
                <a:ea typeface="ＭＳ Ｐゴシック"/>
              </a:rPr>
              <a:t>To meet user demands for </a:t>
            </a:r>
            <a:r>
              <a:rPr lang="en-GB" altLang="ja-JP" b="1" dirty="0">
                <a:ea typeface="ＭＳ Ｐゴシック"/>
              </a:rPr>
              <a:t>2-D meteorological information</a:t>
            </a:r>
            <a:r>
              <a:rPr lang="en-GB" altLang="ja-JP" dirty="0">
                <a:ea typeface="ＭＳ Ｐゴシック"/>
              </a:rPr>
              <a:t>, gridded weather analysis called </a:t>
            </a:r>
            <a:r>
              <a:rPr lang="en-GB" altLang="ja-JP" b="1" dirty="0">
                <a:ea typeface="ＭＳ Ｐゴシック"/>
              </a:rPr>
              <a:t>Weather Analysis Map</a:t>
            </a:r>
            <a:r>
              <a:rPr lang="en-GB" altLang="ja-JP" dirty="0">
                <a:ea typeface="ＭＳ Ｐゴシック"/>
              </a:rPr>
              <a:t> was developed</a:t>
            </a:r>
            <a:r>
              <a:rPr lang="ja-JP" altLang="en-US" dirty="0">
                <a:ea typeface="ＭＳ Ｐゴシック"/>
              </a:rPr>
              <a:t>​</a:t>
            </a:r>
            <a:r>
              <a:rPr lang="en-US" altLang="ja-JP" dirty="0">
                <a:ea typeface="ＭＳ Ｐゴシック"/>
              </a:rPr>
              <a:t>.</a:t>
            </a:r>
            <a:endParaRPr lang="ja-JP" altLang="en-US" dirty="0">
              <a:ea typeface="ＭＳ Ｐゴシック"/>
              <a:cs typeface="Calibri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A67D9FF0-65A7-4ADE-B4D4-83210A2E5D7A}"/>
              </a:ext>
            </a:extLst>
          </p:cNvPr>
          <p:cNvGrpSpPr/>
          <p:nvPr/>
        </p:nvGrpSpPr>
        <p:grpSpPr>
          <a:xfrm>
            <a:off x="185740" y="931172"/>
            <a:ext cx="3829057" cy="2762044"/>
            <a:chOff x="185738" y="931172"/>
            <a:chExt cx="3829057" cy="2762044"/>
          </a:xfrm>
        </p:grpSpPr>
        <p:pic>
          <p:nvPicPr>
            <p:cNvPr id="52" name="図 51" descr="散布図&#10;&#10;説明は自動で生成されたものです">
              <a:extLst>
                <a:ext uri="{FF2B5EF4-FFF2-40B4-BE49-F238E27FC236}">
                  <a16:creationId xmlns:a16="http://schemas.microsoft.com/office/drawing/2014/main" id="{7AA4E3FD-AE96-4C66-9CE9-056C9E069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990" r="202"/>
            <a:stretch/>
          </p:blipFill>
          <p:spPr>
            <a:xfrm>
              <a:off x="204789" y="931172"/>
              <a:ext cx="3810006" cy="2762044"/>
            </a:xfrm>
            <a:prstGeom prst="rect">
              <a:avLst/>
            </a:prstGeom>
          </p:spPr>
        </p:pic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7FCB4103-E333-42A3-AB96-9F547AB80C8B}"/>
                </a:ext>
              </a:extLst>
            </p:cNvPr>
            <p:cNvSpPr/>
            <p:nvPr/>
          </p:nvSpPr>
          <p:spPr>
            <a:xfrm>
              <a:off x="185738" y="942976"/>
              <a:ext cx="1643063" cy="1157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</p:grp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024560E1-534A-4CF1-B986-7998AE28BD23}"/>
              </a:ext>
            </a:extLst>
          </p:cNvPr>
          <p:cNvSpPr/>
          <p:nvPr/>
        </p:nvSpPr>
        <p:spPr>
          <a:xfrm>
            <a:off x="1920875" y="2524125"/>
            <a:ext cx="196850" cy="203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D1A8E0CF-7802-43CC-A565-327A0A3F8731}"/>
              </a:ext>
            </a:extLst>
          </p:cNvPr>
          <p:cNvSpPr/>
          <p:nvPr/>
        </p:nvSpPr>
        <p:spPr>
          <a:xfrm>
            <a:off x="1044815" y="3907645"/>
            <a:ext cx="1714500" cy="16637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ABAAA037-A284-42B6-B5C1-E921353E6B5A}"/>
              </a:ext>
            </a:extLst>
          </p:cNvPr>
          <p:cNvCxnSpPr/>
          <p:nvPr/>
        </p:nvCxnSpPr>
        <p:spPr>
          <a:xfrm>
            <a:off x="2127250" y="2540000"/>
            <a:ext cx="628650" cy="1352550"/>
          </a:xfrm>
          <a:prstGeom prst="straightConnector1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4B1C3E8-81E0-4DCC-82B0-EF01AEDBB267}"/>
              </a:ext>
            </a:extLst>
          </p:cNvPr>
          <p:cNvCxnSpPr>
            <a:cxnSpLocks/>
          </p:cNvCxnSpPr>
          <p:nvPr/>
        </p:nvCxnSpPr>
        <p:spPr>
          <a:xfrm flipH="1">
            <a:off x="1042960" y="2543266"/>
            <a:ext cx="871567" cy="1365161"/>
          </a:xfrm>
          <a:prstGeom prst="straightConnector1">
            <a:avLst/>
          </a:pr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図 57">
            <a:extLst>
              <a:ext uri="{FF2B5EF4-FFF2-40B4-BE49-F238E27FC236}">
                <a16:creationId xmlns:a16="http://schemas.microsoft.com/office/drawing/2014/main" id="{9013396D-C4CE-41B3-BC6A-093377AC80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03" t="18691" r="26254" b="16446"/>
          <a:stretch/>
        </p:blipFill>
        <p:spPr>
          <a:xfrm>
            <a:off x="464623" y="4895825"/>
            <a:ext cx="576470" cy="711642"/>
          </a:xfrm>
          <a:prstGeom prst="rect">
            <a:avLst/>
          </a:prstGeom>
        </p:spPr>
      </p:pic>
      <p:sp>
        <p:nvSpPr>
          <p:cNvPr id="59" name="テキスト ボックス 27">
            <a:extLst>
              <a:ext uri="{FF2B5EF4-FFF2-40B4-BE49-F238E27FC236}">
                <a16:creationId xmlns:a16="http://schemas.microsoft.com/office/drawing/2014/main" id="{B8A3A28B-5C60-4556-98EE-B45F0EEADC0A}"/>
              </a:ext>
            </a:extLst>
          </p:cNvPr>
          <p:cNvSpPr txBox="1"/>
          <p:nvPr/>
        </p:nvSpPr>
        <p:spPr>
          <a:xfrm>
            <a:off x="827689" y="5747709"/>
            <a:ext cx="42290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ea typeface="ＭＳ Ｐゴシック"/>
              </a:rPr>
              <a:t>One hour sunshine duration in Tokyo area.</a:t>
            </a:r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60" name="テキスト ボックス 28">
            <a:extLst>
              <a:ext uri="{FF2B5EF4-FFF2-40B4-BE49-F238E27FC236}">
                <a16:creationId xmlns:a16="http://schemas.microsoft.com/office/drawing/2014/main" id="{FED589A4-BECB-46E3-AF54-C110EA6E2695}"/>
              </a:ext>
            </a:extLst>
          </p:cNvPr>
          <p:cNvSpPr txBox="1"/>
          <p:nvPr/>
        </p:nvSpPr>
        <p:spPr>
          <a:xfrm>
            <a:off x="1219273" y="6614859"/>
            <a:ext cx="3171825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dirty="0">
                <a:ea typeface="+mn-lt"/>
              </a:rPr>
              <a:t>WAM shows meteorological information in areas </a:t>
            </a:r>
            <a:endParaRPr lang="en-GB" altLang="ja-JP" dirty="0">
              <a:ea typeface="ＭＳ Ｐゴシック" panose="020B0600070205080204" pitchFamily="34" charset="-128"/>
            </a:endParaRPr>
          </a:p>
          <a:p>
            <a:r>
              <a:rPr lang="en-GB" altLang="ja-JP" b="1" dirty="0">
                <a:ea typeface="+mn-lt"/>
              </a:rPr>
              <a:t>distant from </a:t>
            </a:r>
            <a:r>
              <a:rPr lang="en-GB" altLang="ja-JP" b="1" dirty="0" err="1">
                <a:ea typeface="+mn-lt"/>
              </a:rPr>
              <a:t>AMeDAS</a:t>
            </a:r>
            <a:r>
              <a:rPr lang="en-GB" altLang="ja-JP" b="1" dirty="0">
                <a:ea typeface="+mn-lt"/>
              </a:rPr>
              <a:t> stations</a:t>
            </a:r>
            <a:endParaRPr lang="en-GB" altLang="ja-JP" dirty="0">
              <a:ea typeface="+mn-lt"/>
            </a:endParaRPr>
          </a:p>
          <a:p>
            <a:r>
              <a:rPr lang="en-GB" altLang="ja-JP" dirty="0">
                <a:ea typeface="ＭＳ Ｐゴシック"/>
                <a:cs typeface="Calibri"/>
              </a:rPr>
              <a:t>as well as other region!</a:t>
            </a:r>
          </a:p>
        </p:txBody>
      </p:sp>
      <p:sp>
        <p:nvSpPr>
          <p:cNvPr id="63" name="TextBox 101">
            <a:extLst>
              <a:ext uri="{FF2B5EF4-FFF2-40B4-BE49-F238E27FC236}">
                <a16:creationId xmlns:a16="http://schemas.microsoft.com/office/drawing/2014/main" id="{499C060D-3431-49F7-BA9E-34362ED45E94}"/>
              </a:ext>
            </a:extLst>
          </p:cNvPr>
          <p:cNvSpPr txBox="1"/>
          <p:nvPr/>
        </p:nvSpPr>
        <p:spPr>
          <a:xfrm>
            <a:off x="5463331" y="2883679"/>
            <a:ext cx="892728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00"/>
                </a:solidFill>
                <a:cs typeface="Calibri"/>
              </a:rPr>
              <a:t>WAM is 2-D </a:t>
            </a:r>
            <a:r>
              <a:rPr lang="en-GB" sz="2000" dirty="0">
                <a:ea typeface="+mn-lt"/>
                <a:cs typeface="+mn-lt"/>
              </a:rPr>
              <a:t>information of </a:t>
            </a:r>
            <a:r>
              <a:rPr lang="en-GB" sz="2000" b="1" dirty="0">
                <a:ea typeface="+mn-lt"/>
                <a:cs typeface="+mn-lt"/>
              </a:rPr>
              <a:t>surface latest meteorological conditions</a:t>
            </a:r>
            <a:r>
              <a:rPr lang="en-GB" sz="2000" dirty="0">
                <a:ea typeface="+mn-lt"/>
                <a:cs typeface="+mn-lt"/>
              </a:rPr>
              <a:t> estimated from </a:t>
            </a:r>
            <a:r>
              <a:rPr lang="en-GB" sz="2000" b="1" dirty="0">
                <a:ea typeface="+mn-lt"/>
                <a:cs typeface="+mn-lt"/>
              </a:rPr>
              <a:t>in-situ and remote sensing observation</a:t>
            </a:r>
            <a:r>
              <a:rPr lang="en-GB" sz="2000" dirty="0">
                <a:ea typeface="+mn-lt"/>
                <a:cs typeface="+mn-lt"/>
              </a:rPr>
              <a:t> data, and NWP-based data. </a:t>
            </a:r>
            <a:endParaRPr lang="ja-JP" altLang="en-US" sz="2000" dirty="0">
              <a:solidFill>
                <a:srgbClr val="1F497D"/>
              </a:solidFill>
              <a:ea typeface="ＭＳ Ｐゴシック" panose="020B0600070205080204" pitchFamily="34" charset="-128"/>
              <a:cs typeface="+mn-lt"/>
            </a:endParaRPr>
          </a:p>
          <a:p>
            <a:r>
              <a:rPr lang="en-GB" sz="1600" dirty="0">
                <a:ea typeface="+mn-lt"/>
                <a:cs typeface="+mn-lt"/>
              </a:rPr>
              <a:t>  Frequency: hourly</a:t>
            </a:r>
          </a:p>
          <a:p>
            <a:r>
              <a:rPr lang="en-GB" sz="1600" dirty="0">
                <a:ea typeface="+mn-lt"/>
                <a:cs typeface="+mn-lt"/>
              </a:rPr>
              <a:t>  Region: Japan's land area (except for a part of islands )</a:t>
            </a:r>
            <a:endParaRPr lang="ja-JP" altLang="en-US" sz="1600" dirty="0">
              <a:solidFill>
                <a:srgbClr val="1F497D"/>
              </a:solidFill>
              <a:ea typeface="ＭＳ Ｐゴシック"/>
              <a:cs typeface="+mn-lt"/>
            </a:endParaRPr>
          </a:p>
          <a:p>
            <a:r>
              <a:rPr lang="en-GB" sz="1600" dirty="0">
                <a:ea typeface="+mn-lt"/>
                <a:cs typeface="+mn-lt"/>
              </a:rPr>
              <a:t>  Resolution: 1 x 1 km</a:t>
            </a:r>
            <a:r>
              <a:rPr lang="en-GB" sz="1600" baseline="30000" dirty="0">
                <a:ea typeface="+mn-lt"/>
                <a:cs typeface="+mn-lt"/>
              </a:rPr>
              <a:t>2</a:t>
            </a:r>
            <a:r>
              <a:rPr lang="en-GB" sz="1600" dirty="0">
                <a:ea typeface="+mn-lt"/>
                <a:cs typeface="+mn-lt"/>
              </a:rPr>
              <a:t> size mesh</a:t>
            </a:r>
            <a:endParaRPr lang="ja-JP" altLang="en-US" sz="1600" dirty="0">
              <a:solidFill>
                <a:srgbClr val="1F497D"/>
              </a:solidFill>
              <a:ea typeface="ＭＳ Ｐゴシック"/>
              <a:cs typeface="+mn-lt"/>
            </a:endParaRPr>
          </a:p>
          <a:p>
            <a:r>
              <a:rPr lang="en-GB" sz="1600" dirty="0">
                <a:ea typeface="+mn-lt"/>
                <a:cs typeface="+mn-lt"/>
              </a:rPr>
              <a:t>  Provide: Images on JMA's website [ h</a:t>
            </a:r>
            <a:r>
              <a:rPr lang="en-US" sz="1600" dirty="0">
                <a:solidFill>
                  <a:srgbClr val="0000FF"/>
                </a:solidFill>
                <a:ea typeface="+mn-lt"/>
                <a:cs typeface="+mn-lt"/>
                <a:hlinkClick r:id="rId9"/>
              </a:rPr>
              <a:t>ttps://www.data.jma.go.jp/obd/bunpu/index_en.html</a:t>
            </a:r>
            <a:r>
              <a:rPr lang="en-GB" sz="1600" dirty="0">
                <a:ea typeface="+mn-lt"/>
                <a:cs typeface="+mn-lt"/>
              </a:rPr>
              <a:t> ]</a:t>
            </a:r>
            <a:endParaRPr lang="ja-JP" altLang="en-US" sz="1600" dirty="0">
              <a:solidFill>
                <a:srgbClr val="1F497D"/>
              </a:solidFill>
              <a:ea typeface="ＭＳ Ｐゴシック"/>
              <a:cs typeface="+mn-lt"/>
            </a:endParaRPr>
          </a:p>
          <a:p>
            <a:r>
              <a:rPr lang="en-GB" sz="1600" dirty="0">
                <a:ea typeface="+mn-lt"/>
                <a:cs typeface="+mn-lt"/>
              </a:rPr>
              <a:t>                  Binary data (GRIB2) dissemination (via the Japan Meteorological Business Support </a:t>
            </a:r>
            <a:r>
              <a:rPr lang="en-GB" sz="1600" dirty="0" err="1">
                <a:ea typeface="+mn-lt"/>
                <a:cs typeface="+mn-lt"/>
              </a:rPr>
              <a:t>Center</a:t>
            </a:r>
            <a:r>
              <a:rPr lang="en-GB" altLang="ja-JP" sz="1600" dirty="0">
                <a:latin typeface="Calibri"/>
                <a:ea typeface="Meiryo"/>
                <a:cs typeface="Calibri"/>
              </a:rPr>
              <a:t>)</a:t>
            </a:r>
            <a:endParaRPr lang="ja-JP" altLang="en-US" sz="1600" dirty="0">
              <a:latin typeface="Meiryo"/>
              <a:ea typeface="Meiryo"/>
              <a:cs typeface="+mn-lt"/>
            </a:endParaRPr>
          </a:p>
        </p:txBody>
      </p:sp>
      <p:pic>
        <p:nvPicPr>
          <p:cNvPr id="64" name="図 63" descr="マップ&#10;&#10;説明は自動で生成されたものです">
            <a:extLst>
              <a:ext uri="{FF2B5EF4-FFF2-40B4-BE49-F238E27FC236}">
                <a16:creationId xmlns:a16="http://schemas.microsoft.com/office/drawing/2014/main" id="{97C31EFB-D74B-4541-A9B7-0B7E1368F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6708" y="4817601"/>
            <a:ext cx="2805113" cy="2814638"/>
          </a:xfrm>
          <a:prstGeom prst="rect">
            <a:avLst/>
          </a:prstGeom>
        </p:spPr>
      </p:pic>
      <p:pic>
        <p:nvPicPr>
          <p:cNvPr id="65" name="図 64" descr="マップ&#10;&#10;説明は自動で生成されたものです">
            <a:extLst>
              <a:ext uri="{FF2B5EF4-FFF2-40B4-BE49-F238E27FC236}">
                <a16:creationId xmlns:a16="http://schemas.microsoft.com/office/drawing/2014/main" id="{96FF5C93-4425-4C84-B426-257084531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1371" y="4817603"/>
            <a:ext cx="2805113" cy="2805113"/>
          </a:xfrm>
          <a:prstGeom prst="rect">
            <a:avLst/>
          </a:prstGeom>
        </p:spPr>
      </p:pic>
      <p:pic>
        <p:nvPicPr>
          <p:cNvPr id="66" name="図 65" descr="マップ&#10;&#10;説明は自動で生成されたものです">
            <a:extLst>
              <a:ext uri="{FF2B5EF4-FFF2-40B4-BE49-F238E27FC236}">
                <a16:creationId xmlns:a16="http://schemas.microsoft.com/office/drawing/2014/main" id="{0AC36B91-7FF8-4910-B109-796E7674F2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1744" y="4817601"/>
            <a:ext cx="2833688" cy="2814638"/>
          </a:xfrm>
          <a:prstGeom prst="rect">
            <a:avLst/>
          </a:prstGeom>
        </p:spPr>
      </p:pic>
      <p:sp>
        <p:nvSpPr>
          <p:cNvPr id="67" name="テキスト ボックス 6">
            <a:extLst>
              <a:ext uri="{FF2B5EF4-FFF2-40B4-BE49-F238E27FC236}">
                <a16:creationId xmlns:a16="http://schemas.microsoft.com/office/drawing/2014/main" id="{7BD5D109-FB35-48FD-86C3-61E667850080}"/>
              </a:ext>
            </a:extLst>
          </p:cNvPr>
          <p:cNvSpPr txBox="1"/>
          <p:nvPr/>
        </p:nvSpPr>
        <p:spPr>
          <a:xfrm>
            <a:off x="6255371" y="7560803"/>
            <a:ext cx="1343025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ea typeface="ＭＳ Ｐゴシック"/>
                <a:cs typeface="Calibri"/>
              </a:rPr>
              <a:t>Weather</a:t>
            </a:r>
          </a:p>
          <a:p>
            <a:pPr algn="ctr"/>
            <a:r>
              <a:rPr lang="ja-JP" altLang="en-US">
                <a:ea typeface="ＭＳ Ｐゴシック"/>
                <a:cs typeface="Calibri"/>
              </a:rPr>
              <a:t>(2016.3-) </a:t>
            </a:r>
          </a:p>
        </p:txBody>
      </p:sp>
      <p:sp>
        <p:nvSpPr>
          <p:cNvPr id="68" name="テキスト ボックス 7">
            <a:extLst>
              <a:ext uri="{FF2B5EF4-FFF2-40B4-BE49-F238E27FC236}">
                <a16:creationId xmlns:a16="http://schemas.microsoft.com/office/drawing/2014/main" id="{8853437B-20BB-43EE-A072-1A0321686002}"/>
              </a:ext>
            </a:extLst>
          </p:cNvPr>
          <p:cNvSpPr txBox="1"/>
          <p:nvPr/>
        </p:nvSpPr>
        <p:spPr>
          <a:xfrm>
            <a:off x="8556441" y="7560803"/>
            <a:ext cx="259954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>
                <a:ea typeface="ＭＳ Ｐゴシック"/>
                <a:cs typeface="Calibri"/>
              </a:rPr>
              <a:t>Surface air temperature</a:t>
            </a:r>
            <a:endParaRPr lang="ja-JP" altLang="en-US" dirty="0">
              <a:ea typeface="ＭＳ Ｐゴシック"/>
              <a:cs typeface="Calibri"/>
            </a:endParaRPr>
          </a:p>
          <a:p>
            <a:pPr algn="ctr"/>
            <a:r>
              <a:rPr lang="en-US" altLang="ja-JP" dirty="0">
                <a:ea typeface="ＭＳ Ｐゴシック"/>
                <a:cs typeface="Calibri"/>
              </a:rPr>
              <a:t>(2016.3-)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69" name="テキスト ボックス 8">
            <a:extLst>
              <a:ext uri="{FF2B5EF4-FFF2-40B4-BE49-F238E27FC236}">
                <a16:creationId xmlns:a16="http://schemas.microsoft.com/office/drawing/2014/main" id="{CF2A0785-9004-4501-913C-24321B8D3379}"/>
              </a:ext>
            </a:extLst>
          </p:cNvPr>
          <p:cNvSpPr txBox="1"/>
          <p:nvPr/>
        </p:nvSpPr>
        <p:spPr>
          <a:xfrm>
            <a:off x="11541744" y="7560803"/>
            <a:ext cx="290036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ea typeface="ＭＳ Ｐゴシック"/>
              </a:rPr>
              <a:t>One-hour sunshine duration ​</a:t>
            </a:r>
          </a:p>
          <a:p>
            <a:pPr algn="ctr"/>
            <a:r>
              <a:rPr lang="ja-JP" altLang="en-US">
                <a:ea typeface="ＭＳ Ｐゴシック"/>
                <a:cs typeface="Calibri"/>
              </a:rPr>
              <a:t>(2020.9-)</a:t>
            </a:r>
          </a:p>
        </p:txBody>
      </p:sp>
      <p:sp>
        <p:nvSpPr>
          <p:cNvPr id="70" name="四角形: 角を丸くする 11">
            <a:extLst>
              <a:ext uri="{FF2B5EF4-FFF2-40B4-BE49-F238E27FC236}">
                <a16:creationId xmlns:a16="http://schemas.microsoft.com/office/drawing/2014/main" id="{910C7F7F-B71F-4E3E-9BE4-1CE983D6D324}"/>
              </a:ext>
            </a:extLst>
          </p:cNvPr>
          <p:cNvSpPr/>
          <p:nvPr/>
        </p:nvSpPr>
        <p:spPr>
          <a:xfrm>
            <a:off x="11474306" y="4771984"/>
            <a:ext cx="2961243" cy="3429892"/>
          </a:xfrm>
          <a:prstGeom prst="roundRect">
            <a:avLst>
              <a:gd name="adj" fmla="val 643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11988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D32260B5-F9A2-4B87-B9D2-B646392D1F35}"/>
              </a:ext>
            </a:extLst>
          </p:cNvPr>
          <p:cNvSpPr txBox="1"/>
          <p:nvPr/>
        </p:nvSpPr>
        <p:spPr>
          <a:xfrm>
            <a:off x="179512" y="276646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  <a:cs typeface="Calibri"/>
              </a:rPr>
              <a:t>Outline of Algorithm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E31ACC-FAC0-439B-BA64-2DE22BBF5CFC}"/>
              </a:ext>
            </a:extLst>
          </p:cNvPr>
          <p:cNvSpPr txBox="1"/>
          <p:nvPr/>
        </p:nvSpPr>
        <p:spPr>
          <a:xfrm>
            <a:off x="363929" y="841870"/>
            <a:ext cx="13923572" cy="3023905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ja-JP" sz="2800" dirty="0">
                <a:ea typeface="+mn-lt"/>
                <a:cs typeface="+mn-lt"/>
              </a:rPr>
              <a:t>Sunshine durations are defined as period "direct solar radiation intensity is at least </a:t>
            </a:r>
            <a:r>
              <a:rPr lang="en-GB" sz="2800" dirty="0">
                <a:ea typeface="+mn-lt"/>
                <a:cs typeface="+mn-lt"/>
              </a:rPr>
              <a:t>120W/m</a:t>
            </a:r>
            <a:r>
              <a:rPr lang="en-GB" sz="2800" baseline="30000" dirty="0">
                <a:ea typeface="+mn-lt"/>
                <a:cs typeface="+mn-lt"/>
              </a:rPr>
              <a:t>2</a:t>
            </a:r>
            <a:r>
              <a:rPr lang="en-GB" sz="2800" dirty="0">
                <a:ea typeface="+mn-lt"/>
                <a:cs typeface="+mn-lt"/>
              </a:rPr>
              <a:t>".</a:t>
            </a:r>
          </a:p>
          <a:p>
            <a:pPr algn="ctr"/>
            <a:r>
              <a:rPr lang="en-GB" altLang="ja-JP" sz="2000" dirty="0">
                <a:ea typeface="+mn-lt"/>
                <a:cs typeface="+mn-lt"/>
              </a:rPr>
              <a:t>(This value corresponds to an </a:t>
            </a:r>
            <a:r>
              <a:rPr lang="en-GB" sz="2000" dirty="0">
                <a:ea typeface="+mn-lt"/>
                <a:cs typeface="+mn-lt"/>
              </a:rPr>
              <a:t>interception less than around 91% relating to cloud, atmosphere, and terrain.)</a:t>
            </a:r>
            <a:endParaRPr lang="en-GB" sz="2000" dirty="0">
              <a:ea typeface="ＭＳ Ｐゴシック"/>
              <a:cs typeface="Calibri"/>
            </a:endParaRPr>
          </a:p>
          <a:p>
            <a:endParaRPr lang="en-GB" sz="2000" dirty="0">
              <a:ea typeface="ＭＳ Ｐゴシック"/>
              <a:cs typeface="Calibri"/>
            </a:endParaRPr>
          </a:p>
          <a:p>
            <a:endParaRPr lang="en-GB" sz="2000" dirty="0">
              <a:ea typeface="ＭＳ Ｐゴシック"/>
              <a:cs typeface="Calibri"/>
            </a:endParaRPr>
          </a:p>
          <a:p>
            <a:endParaRPr lang="en-GB" sz="2000" dirty="0">
              <a:ea typeface="ＭＳ Ｐゴシック"/>
              <a:cs typeface="Calibri"/>
            </a:endParaRPr>
          </a:p>
          <a:p>
            <a:r>
              <a:rPr lang="en-GB" sz="2800" b="1" dirty="0">
                <a:ea typeface="ＭＳ Ｐゴシック"/>
                <a:cs typeface="Calibri"/>
              </a:rPr>
              <a:t>Estimate sunshine probability</a:t>
            </a:r>
            <a:r>
              <a:rPr lang="en-GB" sz="2800" dirty="0">
                <a:ea typeface="ＭＳ Ｐゴシック"/>
                <a:cs typeface="Calibri"/>
              </a:rPr>
              <a:t> in every 2.5-minute Himawari-8 observation scene, </a:t>
            </a:r>
            <a:r>
              <a:rPr lang="en-GB" sz="2800" b="1" dirty="0">
                <a:ea typeface="ＭＳ Ｐゴシック"/>
                <a:cs typeface="Calibri"/>
              </a:rPr>
              <a:t>determine whether there is sunshine or not</a:t>
            </a:r>
            <a:r>
              <a:rPr lang="en-GB" sz="2800" dirty="0">
                <a:ea typeface="ＭＳ Ｐゴシック"/>
                <a:cs typeface="Calibri"/>
              </a:rPr>
              <a:t> at each scenes and </a:t>
            </a:r>
            <a:r>
              <a:rPr lang="en-GB" sz="2800" b="1" dirty="0">
                <a:ea typeface="ＭＳ Ｐゴシック"/>
                <a:cs typeface="Calibri"/>
              </a:rPr>
              <a:t>integrate number of sunshine scenes</a:t>
            </a:r>
            <a:r>
              <a:rPr lang="en-GB" sz="2800" dirty="0">
                <a:ea typeface="ＭＳ Ｐゴシック"/>
                <a:cs typeface="Calibri"/>
              </a:rPr>
              <a:t> to be sunshine duration</a:t>
            </a:r>
            <a:endParaRPr lang="en-GB" sz="2800" dirty="0"/>
          </a:p>
        </p:txBody>
      </p:sp>
      <p:sp>
        <p:nvSpPr>
          <p:cNvPr id="6" name="矢印: 下 3">
            <a:extLst>
              <a:ext uri="{FF2B5EF4-FFF2-40B4-BE49-F238E27FC236}">
                <a16:creationId xmlns:a16="http://schemas.microsoft.com/office/drawing/2014/main" id="{C97C52D1-ABD7-411E-904F-D7C77D4B11E8}"/>
              </a:ext>
            </a:extLst>
          </p:cNvPr>
          <p:cNvSpPr/>
          <p:nvPr/>
        </p:nvSpPr>
        <p:spPr>
          <a:xfrm>
            <a:off x="6766539" y="2033998"/>
            <a:ext cx="837571" cy="2237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BAA870A-C73B-4F71-A695-E23F880365A3}"/>
              </a:ext>
            </a:extLst>
          </p:cNvPr>
          <p:cNvSpPr/>
          <p:nvPr/>
        </p:nvSpPr>
        <p:spPr>
          <a:xfrm>
            <a:off x="2803683" y="4149126"/>
            <a:ext cx="9041703" cy="300757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b="1">
              <a:solidFill>
                <a:srgbClr val="00206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0255DB-2205-49A3-9AB9-265AF9F5FE51}"/>
              </a:ext>
            </a:extLst>
          </p:cNvPr>
          <p:cNvSpPr/>
          <p:nvPr/>
        </p:nvSpPr>
        <p:spPr>
          <a:xfrm>
            <a:off x="8183585" y="4768809"/>
            <a:ext cx="1354733" cy="10839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ea typeface="ＭＳ Ｐゴシック"/>
                <a:cs typeface="Calibri"/>
              </a:rPr>
              <a:t>Determine</a:t>
            </a:r>
            <a:br>
              <a:rPr lang="ja-JP" altLang="en-US">
                <a:ea typeface="ＭＳ Ｐゴシック"/>
                <a:cs typeface="Calibri"/>
              </a:rPr>
            </a:br>
            <a:r>
              <a:rPr lang="ja-JP" altLang="en-US">
                <a:ea typeface="ＭＳ Ｐゴシック"/>
                <a:cs typeface="Calibri"/>
              </a:rPr>
              <a:t>sunshine</a:t>
            </a:r>
          </a:p>
          <a:p>
            <a:pPr algn="ctr"/>
            <a:r>
              <a:rPr lang="ja-JP" altLang="en-US">
                <a:ea typeface="ＭＳ Ｐゴシック"/>
                <a:cs typeface="Calibri"/>
              </a:rPr>
              <a:t>Integrate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6903EB9-3B42-4EBE-A502-2B684B700F7C}"/>
              </a:ext>
            </a:extLst>
          </p:cNvPr>
          <p:cNvCxnSpPr>
            <a:cxnSpLocks/>
          </p:cNvCxnSpPr>
          <p:nvPr/>
        </p:nvCxnSpPr>
        <p:spPr>
          <a:xfrm>
            <a:off x="7584692" y="5302829"/>
            <a:ext cx="644145" cy="5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10" descr="ロゴ&#10;&#10;説明は自動で生成されたものです">
            <a:extLst>
              <a:ext uri="{FF2B5EF4-FFF2-40B4-BE49-F238E27FC236}">
                <a16:creationId xmlns:a16="http://schemas.microsoft.com/office/drawing/2014/main" id="{71F840D7-A761-4F53-9DA3-B56D9B6A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525" y="5794617"/>
            <a:ext cx="956143" cy="9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ぼやけ, 猫, 立つ, 飼い猫 が含まれている画像&#10;&#10;説明は自動で生成されたものです">
            <a:extLst>
              <a:ext uri="{FF2B5EF4-FFF2-40B4-BE49-F238E27FC236}">
                <a16:creationId xmlns:a16="http://schemas.microsoft.com/office/drawing/2014/main" id="{AA0581DA-35D5-4103-AE2F-22A9F703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25" y="4678273"/>
            <a:ext cx="956143" cy="8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6">
            <a:extLst>
              <a:ext uri="{FF2B5EF4-FFF2-40B4-BE49-F238E27FC236}">
                <a16:creationId xmlns:a16="http://schemas.microsoft.com/office/drawing/2014/main" id="{26350A91-181C-43B8-9E1E-92214A442966}"/>
              </a:ext>
            </a:extLst>
          </p:cNvPr>
          <p:cNvSpPr txBox="1"/>
          <p:nvPr/>
        </p:nvSpPr>
        <p:spPr>
          <a:xfrm>
            <a:off x="3028213" y="5102994"/>
            <a:ext cx="96051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b="1">
                <a:solidFill>
                  <a:schemeClr val="bg1"/>
                </a:solidFill>
                <a:ea typeface="ＭＳ Ｐゴシック"/>
              </a:rPr>
              <a:t>every</a:t>
            </a:r>
          </a:p>
          <a:p>
            <a:pPr algn="ctr"/>
            <a:r>
              <a:rPr lang="ja-JP" altLang="en-US" sz="1400" b="1">
                <a:solidFill>
                  <a:schemeClr val="bg1"/>
                </a:solidFill>
                <a:ea typeface="ＭＳ Ｐゴシック"/>
              </a:rPr>
              <a:t>2.5minues</a:t>
            </a:r>
            <a:endParaRPr lang="en-US" altLang="ja-JP" sz="1400" b="1">
              <a:solidFill>
                <a:schemeClr val="bg1"/>
              </a:solidFill>
              <a:ea typeface="ＭＳ Ｐゴシック"/>
              <a:cs typeface="Calibri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3FF608F-3727-42B7-B3CE-07B0A51D54DB}"/>
              </a:ext>
            </a:extLst>
          </p:cNvPr>
          <p:cNvCxnSpPr>
            <a:cxnSpLocks/>
          </p:cNvCxnSpPr>
          <p:nvPr/>
        </p:nvCxnSpPr>
        <p:spPr>
          <a:xfrm flipV="1">
            <a:off x="4089288" y="5327896"/>
            <a:ext cx="507790" cy="720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1C7707F-0817-4F1E-9509-0E4FC2BB1FEA}"/>
              </a:ext>
            </a:extLst>
          </p:cNvPr>
          <p:cNvCxnSpPr>
            <a:cxnSpLocks/>
          </p:cNvCxnSpPr>
          <p:nvPr/>
        </p:nvCxnSpPr>
        <p:spPr>
          <a:xfrm>
            <a:off x="4118042" y="5141647"/>
            <a:ext cx="435904" cy="85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26EBB227-985C-4AC7-89DA-C6FDA847A665}"/>
              </a:ext>
            </a:extLst>
          </p:cNvPr>
          <p:cNvSpPr txBox="1"/>
          <p:nvPr/>
        </p:nvSpPr>
        <p:spPr>
          <a:xfrm>
            <a:off x="2885552" y="4294964"/>
            <a:ext cx="15677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ea typeface="游ゴシック"/>
              </a:rPr>
              <a:t>Satellite obs.</a:t>
            </a:r>
          </a:p>
        </p:txBody>
      </p:sp>
      <p:sp>
        <p:nvSpPr>
          <p:cNvPr id="16" name="テキスト ボックス 10">
            <a:extLst>
              <a:ext uri="{FF2B5EF4-FFF2-40B4-BE49-F238E27FC236}">
                <a16:creationId xmlns:a16="http://schemas.microsoft.com/office/drawing/2014/main" id="{5EE69FD9-F33E-4E94-AC8C-9C7365364525}"/>
              </a:ext>
            </a:extLst>
          </p:cNvPr>
          <p:cNvSpPr txBox="1"/>
          <p:nvPr/>
        </p:nvSpPr>
        <p:spPr>
          <a:xfrm>
            <a:off x="2879643" y="5629001"/>
            <a:ext cx="15864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ea typeface="ＭＳ Ｐゴシック"/>
              </a:rPr>
              <a:t>NWP based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922F272-0C20-46FF-A342-E79977E830EE}"/>
              </a:ext>
            </a:extLst>
          </p:cNvPr>
          <p:cNvCxnSpPr>
            <a:cxnSpLocks/>
          </p:cNvCxnSpPr>
          <p:nvPr/>
        </p:nvCxnSpPr>
        <p:spPr>
          <a:xfrm flipV="1">
            <a:off x="9466430" y="5298037"/>
            <a:ext cx="839855" cy="10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494D485D-B9B1-4753-86D1-E598E35A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13" y="4399755"/>
            <a:ext cx="1333500" cy="1333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0EF2FC4-68E3-4775-B5DA-0B756C54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51" y="4475955"/>
            <a:ext cx="1333500" cy="1333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653A4701-434C-4D05-9C96-9D892E46C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34" y="4563950"/>
            <a:ext cx="1333500" cy="1333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814FE60-55E3-4D4B-85AB-4AFDE88A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53" y="4645783"/>
            <a:ext cx="1333500" cy="1333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16">
            <a:extLst>
              <a:ext uri="{FF2B5EF4-FFF2-40B4-BE49-F238E27FC236}">
                <a16:creationId xmlns:a16="http://schemas.microsoft.com/office/drawing/2014/main" id="{ADC669D5-BF1B-4DBF-AC44-6210EADC746F}"/>
              </a:ext>
            </a:extLst>
          </p:cNvPr>
          <p:cNvSpPr txBox="1"/>
          <p:nvPr/>
        </p:nvSpPr>
        <p:spPr>
          <a:xfrm>
            <a:off x="5664746" y="4293263"/>
            <a:ext cx="21029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ea typeface="游ゴシック"/>
              </a:rPr>
              <a:t>Sunshine probability</a:t>
            </a:r>
            <a:endParaRPr kumimoji="1" lang="ja-JP" altLang="en-US">
              <a:ea typeface="游ゴシック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E6F9867-0E93-4CF7-A737-76D08C29F4D2}"/>
              </a:ext>
            </a:extLst>
          </p:cNvPr>
          <p:cNvSpPr/>
          <p:nvPr/>
        </p:nvSpPr>
        <p:spPr>
          <a:xfrm>
            <a:off x="4539571" y="4922490"/>
            <a:ext cx="1153569" cy="710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ea typeface="游ゴシック"/>
              </a:rPr>
              <a:t>Estimate</a:t>
            </a:r>
          </a:p>
          <a:p>
            <a:pPr algn="ctr"/>
            <a:r>
              <a:rPr lang="ja-JP" altLang="en-US">
                <a:ea typeface="游ゴシック"/>
              </a:rPr>
              <a:t>probability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2CDC964-150C-4349-BF3F-528A0F26C1A9}"/>
              </a:ext>
            </a:extLst>
          </p:cNvPr>
          <p:cNvCxnSpPr>
            <a:cxnSpLocks/>
          </p:cNvCxnSpPr>
          <p:nvPr/>
        </p:nvCxnSpPr>
        <p:spPr>
          <a:xfrm flipV="1">
            <a:off x="5721891" y="5278986"/>
            <a:ext cx="301700" cy="5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四角形吹き出し 36">
            <a:extLst>
              <a:ext uri="{FF2B5EF4-FFF2-40B4-BE49-F238E27FC236}">
                <a16:creationId xmlns:a16="http://schemas.microsoft.com/office/drawing/2014/main" id="{14AAF918-0280-4538-9D7C-0BAC6954FB1F}"/>
              </a:ext>
            </a:extLst>
          </p:cNvPr>
          <p:cNvSpPr/>
          <p:nvPr/>
        </p:nvSpPr>
        <p:spPr>
          <a:xfrm>
            <a:off x="6846570" y="6083982"/>
            <a:ext cx="2942981" cy="989347"/>
          </a:xfrm>
          <a:prstGeom prst="wedgeRectCallout">
            <a:avLst>
              <a:gd name="adj1" fmla="val 33386"/>
              <a:gd name="adj2" fmla="val -903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ea typeface="ＭＳ Ｐゴシック"/>
              </a:rPr>
              <a:t>・snow detection</a:t>
            </a:r>
            <a:endParaRPr lang="ja-JP" altLang="en-US">
              <a:ea typeface="ＭＳ Ｐゴシック"/>
              <a:cs typeface="Calibri"/>
            </a:endParaRPr>
          </a:p>
          <a:p>
            <a:r>
              <a:rPr lang="ja-JP" altLang="en-US">
                <a:ea typeface="ＭＳ Ｐゴシック"/>
              </a:rPr>
              <a:t>・shadow detection</a:t>
            </a:r>
            <a:endParaRPr lang="ja-JP" altLang="en-US">
              <a:ea typeface="ＭＳ Ｐゴシック"/>
              <a:cs typeface="Calibri"/>
            </a:endParaRPr>
          </a:p>
          <a:p>
            <a:r>
              <a:rPr lang="ja-JP" altLang="en-US">
                <a:ea typeface="ＭＳ Ｐゴシック"/>
              </a:rPr>
              <a:t>・correction by </a:t>
            </a:r>
            <a:r>
              <a:rPr lang="en-US" altLang="ja-JP">
                <a:ea typeface="游ゴシック"/>
              </a:rPr>
              <a:t>A</a:t>
            </a:r>
            <a:r>
              <a:rPr lang="en-US" altLang="ja-JP" err="1">
                <a:ea typeface="游ゴシック"/>
              </a:rPr>
              <a:t>MeDAS</a:t>
            </a:r>
            <a:r>
              <a:rPr lang="ja-JP" altLang="en-US">
                <a:ea typeface="游ゴシック"/>
              </a:rPr>
              <a:t> </a:t>
            </a:r>
            <a:r>
              <a:rPr lang="en-US" altLang="ja-JP">
                <a:ea typeface="游ゴシック"/>
              </a:rPr>
              <a:t>obs.</a:t>
            </a:r>
            <a:r>
              <a:rPr lang="ja-JP" altLang="en-US">
                <a:ea typeface="游ゴシック"/>
              </a:rPr>
              <a:t> </a:t>
            </a:r>
            <a:endParaRPr lang="ja-JP" altLang="en-US">
              <a:ea typeface="游ゴシック"/>
              <a:cs typeface="Calibri"/>
            </a:endParaRPr>
          </a:p>
        </p:txBody>
      </p:sp>
      <p:pic>
        <p:nvPicPr>
          <p:cNvPr id="26" name="図 25" descr="マップ&#10;&#10;説明は自動で生成されたものです">
            <a:extLst>
              <a:ext uri="{FF2B5EF4-FFF2-40B4-BE49-F238E27FC236}">
                <a16:creationId xmlns:a16="http://schemas.microsoft.com/office/drawing/2014/main" id="{782E9921-3144-4F25-9F30-A001985606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8548" y="4570383"/>
            <a:ext cx="1444925" cy="1412036"/>
          </a:xfrm>
          <a:prstGeom prst="rect">
            <a:avLst/>
          </a:prstGeom>
        </p:spPr>
      </p:pic>
      <p:sp>
        <p:nvSpPr>
          <p:cNvPr id="27" name="テキスト ボックス 21">
            <a:extLst>
              <a:ext uri="{FF2B5EF4-FFF2-40B4-BE49-F238E27FC236}">
                <a16:creationId xmlns:a16="http://schemas.microsoft.com/office/drawing/2014/main" id="{AF771B28-FC85-4400-BDE3-112FFF278DDE}"/>
              </a:ext>
            </a:extLst>
          </p:cNvPr>
          <p:cNvSpPr txBox="1"/>
          <p:nvPr/>
        </p:nvSpPr>
        <p:spPr>
          <a:xfrm>
            <a:off x="9861607" y="4297366"/>
            <a:ext cx="19286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ea typeface="游ゴシック"/>
              </a:rPr>
              <a:t>Sunshine duration </a:t>
            </a:r>
            <a:endParaRPr lang="ja-JP" altLang="en-US">
              <a:ea typeface="游ゴシック"/>
              <a:cs typeface="Calibri"/>
            </a:endParaRPr>
          </a:p>
        </p:txBody>
      </p:sp>
      <p:sp>
        <p:nvSpPr>
          <p:cNvPr id="28" name="四角形: 角を丸くする 25">
            <a:extLst>
              <a:ext uri="{FF2B5EF4-FFF2-40B4-BE49-F238E27FC236}">
                <a16:creationId xmlns:a16="http://schemas.microsoft.com/office/drawing/2014/main" id="{EC6033D5-7E9B-4018-89A7-A6D432AF8DA5}"/>
              </a:ext>
            </a:extLst>
          </p:cNvPr>
          <p:cNvSpPr/>
          <p:nvPr/>
        </p:nvSpPr>
        <p:spPr>
          <a:xfrm>
            <a:off x="4504567" y="4191480"/>
            <a:ext cx="3618467" cy="2001142"/>
          </a:xfrm>
          <a:prstGeom prst="roundRect">
            <a:avLst>
              <a:gd name="adj" fmla="val 643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30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1988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5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A02EA780-3552-47FC-8416-69ECD1BF67DE}"/>
              </a:ext>
            </a:extLst>
          </p:cNvPr>
          <p:cNvSpPr txBox="1"/>
          <p:nvPr/>
        </p:nvSpPr>
        <p:spPr>
          <a:xfrm>
            <a:off x="179512" y="4062853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  <a:cs typeface="Calibri"/>
              </a:rPr>
              <a:t>Calculation of Sunshine Duration</a:t>
            </a:r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35E257CF-01CB-4853-B1B0-3E80968EB0C4}"/>
              </a:ext>
            </a:extLst>
          </p:cNvPr>
          <p:cNvSpPr txBox="1"/>
          <p:nvPr/>
        </p:nvSpPr>
        <p:spPr>
          <a:xfrm>
            <a:off x="2757706" y="4403609"/>
            <a:ext cx="84276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930" indent="-201930"/>
            <a:r>
              <a:rPr lang="en-GB" altLang="ja-JP" sz="2400">
                <a:solidFill>
                  <a:srgbClr val="0000FF"/>
                </a:solidFill>
                <a:ea typeface="+mn-lt"/>
                <a:cs typeface="+mn-lt"/>
              </a:rPr>
              <a:t>Integrate number of scene with probability </a:t>
            </a:r>
            <a:r>
              <a:rPr lang="en-GB" sz="2400">
                <a:solidFill>
                  <a:srgbClr val="0000FF"/>
                </a:solidFill>
                <a:ea typeface="+mn-lt"/>
                <a:cs typeface="+mn-lt"/>
              </a:rPr>
              <a:t>greater</a:t>
            </a:r>
            <a:r>
              <a:rPr lang="en-GB" altLang="ja-JP" sz="2400">
                <a:solidFill>
                  <a:srgbClr val="0000FF"/>
                </a:solidFill>
                <a:ea typeface="+mn-lt"/>
                <a:cs typeface="+mn-lt"/>
              </a:rPr>
              <a:t> than threshold </a:t>
            </a:r>
            <a:endParaRPr lang="en-GB" altLang="ja-JP" sz="2400">
              <a:solidFill>
                <a:srgbClr val="0000FF"/>
              </a:solidFill>
              <a:ea typeface="ＭＳ Ｐゴシック"/>
              <a:cs typeface="Calibri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E58A75D-2E5B-4244-8AA1-99E039F807EF}"/>
              </a:ext>
            </a:extLst>
          </p:cNvPr>
          <p:cNvCxnSpPr/>
          <p:nvPr/>
        </p:nvCxnSpPr>
        <p:spPr>
          <a:xfrm>
            <a:off x="4458743" y="5819430"/>
            <a:ext cx="563468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7">
            <a:extLst>
              <a:ext uri="{FF2B5EF4-FFF2-40B4-BE49-F238E27FC236}">
                <a16:creationId xmlns:a16="http://schemas.microsoft.com/office/drawing/2014/main" id="{60C7DD4B-989C-4CA1-8067-BD8BCD2606EA}"/>
              </a:ext>
            </a:extLst>
          </p:cNvPr>
          <p:cNvSpPr/>
          <p:nvPr/>
        </p:nvSpPr>
        <p:spPr>
          <a:xfrm>
            <a:off x="4798768" y="6301553"/>
            <a:ext cx="720499" cy="5724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>
                <a:solidFill>
                  <a:schemeClr val="tx1"/>
                </a:solidFill>
              </a:rPr>
              <a:t>40%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9E013D-5049-4F21-86AD-9D104A9AEEC4}"/>
              </a:ext>
            </a:extLst>
          </p:cNvPr>
          <p:cNvSpPr/>
          <p:nvPr/>
        </p:nvSpPr>
        <p:spPr>
          <a:xfrm>
            <a:off x="6026206" y="5838409"/>
            <a:ext cx="720499" cy="5293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solidFill>
                  <a:schemeClr val="tx1"/>
                </a:solidFill>
              </a:rPr>
              <a:t>50</a:t>
            </a:r>
            <a:r>
              <a:rPr kumimoji="1" lang="en-US" altLang="ja-JP">
                <a:solidFill>
                  <a:schemeClr val="tx1"/>
                </a:solidFill>
              </a:rPr>
              <a:t>%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C077D27-E06E-4A19-98B7-59C4E28A9E66}"/>
              </a:ext>
            </a:extLst>
          </p:cNvPr>
          <p:cNvSpPr/>
          <p:nvPr/>
        </p:nvSpPr>
        <p:spPr>
          <a:xfrm>
            <a:off x="7268019" y="5246980"/>
            <a:ext cx="706122" cy="5868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solidFill>
                  <a:schemeClr val="tx1"/>
                </a:solidFill>
              </a:rPr>
              <a:t>60</a:t>
            </a:r>
            <a:r>
              <a:rPr kumimoji="1" lang="en-US" altLang="ja-JP">
                <a:solidFill>
                  <a:schemeClr val="tx1"/>
                </a:solidFill>
              </a:rPr>
              <a:t>%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18372CBF-1239-4014-9508-EDCF9906D57D}"/>
              </a:ext>
            </a:extLst>
          </p:cNvPr>
          <p:cNvSpPr/>
          <p:nvPr/>
        </p:nvSpPr>
        <p:spPr>
          <a:xfrm>
            <a:off x="8481080" y="5165949"/>
            <a:ext cx="706122" cy="5436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solidFill>
                  <a:schemeClr val="tx1"/>
                </a:solidFill>
              </a:rPr>
              <a:t>65</a:t>
            </a:r>
            <a:r>
              <a:rPr kumimoji="1" lang="en-US" altLang="ja-JP">
                <a:solidFill>
                  <a:schemeClr val="tx1"/>
                </a:solidFill>
              </a:rPr>
              <a:t>%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795DDFC-1495-4335-B4F3-0D73406A3D9C}"/>
              </a:ext>
            </a:extLst>
          </p:cNvPr>
          <p:cNvCxnSpPr/>
          <p:nvPr/>
        </p:nvCxnSpPr>
        <p:spPr>
          <a:xfrm>
            <a:off x="5682600" y="4970935"/>
            <a:ext cx="0" cy="206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D4E33CB-3B29-4E26-AE74-43386CF3071A}"/>
              </a:ext>
            </a:extLst>
          </p:cNvPr>
          <p:cNvCxnSpPr/>
          <p:nvPr/>
        </p:nvCxnSpPr>
        <p:spPr>
          <a:xfrm>
            <a:off x="6899955" y="4970935"/>
            <a:ext cx="0" cy="206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C5E6FF3-4835-4EC3-9ABB-B28C13663E57}"/>
              </a:ext>
            </a:extLst>
          </p:cNvPr>
          <p:cNvCxnSpPr/>
          <p:nvPr/>
        </p:nvCxnSpPr>
        <p:spPr>
          <a:xfrm>
            <a:off x="8123815" y="4970935"/>
            <a:ext cx="0" cy="206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11B3CAB-D866-4F9B-9BC1-81E7DCD7F358}"/>
              </a:ext>
            </a:extLst>
          </p:cNvPr>
          <p:cNvCxnSpPr/>
          <p:nvPr/>
        </p:nvCxnSpPr>
        <p:spPr>
          <a:xfrm>
            <a:off x="9354179" y="4970935"/>
            <a:ext cx="0" cy="206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0E1ACF91-0C8C-48AD-AC45-972C20492F75}"/>
              </a:ext>
            </a:extLst>
          </p:cNvPr>
          <p:cNvCxnSpPr/>
          <p:nvPr/>
        </p:nvCxnSpPr>
        <p:spPr>
          <a:xfrm>
            <a:off x="4458740" y="4951050"/>
            <a:ext cx="0" cy="2060883"/>
          </a:xfrm>
          <a:prstGeom prst="line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2">
            <a:extLst>
              <a:ext uri="{FF2B5EF4-FFF2-40B4-BE49-F238E27FC236}">
                <a16:creationId xmlns:a16="http://schemas.microsoft.com/office/drawing/2014/main" id="{9F2BD4C2-3E7F-4F34-9516-9D3181C91AC5}"/>
              </a:ext>
            </a:extLst>
          </p:cNvPr>
          <p:cNvSpPr txBox="1"/>
          <p:nvPr/>
        </p:nvSpPr>
        <p:spPr>
          <a:xfrm>
            <a:off x="9398215" y="5884717"/>
            <a:ext cx="497500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2000" dirty="0">
                <a:solidFill>
                  <a:srgbClr val="0000FF"/>
                </a:solidFill>
                <a:ea typeface="+mn-lt"/>
                <a:cs typeface="+mn-lt"/>
              </a:rPr>
              <a:t>Constant</a:t>
            </a:r>
            <a:endParaRPr lang="ja-JP" altLang="en-US" sz="2000" dirty="0">
              <a:solidFill>
                <a:srgbClr val="0000FF"/>
              </a:solidFill>
              <a:ea typeface="游ゴシック"/>
              <a:cs typeface="+mn-lt"/>
            </a:endParaRPr>
          </a:p>
          <a:p>
            <a:r>
              <a:rPr lang="en-GB" altLang="ja-JP" sz="1600" dirty="0">
                <a:solidFill>
                  <a:srgbClr val="0000FF"/>
                </a:solidFill>
                <a:ea typeface="+mn-lt"/>
                <a:cs typeface="+mn-lt"/>
              </a:rPr>
              <a:t> stratified by sun zenith angle and time variation of sunshine probability</a:t>
            </a:r>
            <a:endParaRPr lang="ja-JP" altLang="en-US" sz="1600" dirty="0">
              <a:solidFill>
                <a:srgbClr val="0000FF"/>
              </a:solidFill>
              <a:ea typeface="游ゴシック"/>
              <a:cs typeface="Calibri"/>
            </a:endParaRPr>
          </a:p>
          <a:p>
            <a:endParaRPr lang="ja-JP" altLang="en-US" sz="2000" dirty="0">
              <a:solidFill>
                <a:srgbClr val="0000FF"/>
              </a:solidFill>
              <a:ea typeface="游ゴシック"/>
              <a:cs typeface="Calibri"/>
            </a:endParaRPr>
          </a:p>
          <a:p>
            <a:r>
              <a:rPr lang="ja-JP" altLang="en-US" sz="2000" dirty="0">
                <a:solidFill>
                  <a:srgbClr val="0000FF"/>
                </a:solidFill>
                <a:ea typeface="游ゴシック"/>
                <a:cs typeface="Calibri"/>
              </a:rPr>
              <a:t>+</a:t>
            </a:r>
            <a:r>
              <a:rPr lang="ja-JP" altLang="en-US" sz="2000" dirty="0">
                <a:solidFill>
                  <a:srgbClr val="0000FF"/>
                </a:solidFill>
                <a:ea typeface="游ゴシック"/>
                <a:cs typeface="+mn-lt"/>
              </a:rPr>
              <a:t> </a:t>
            </a:r>
            <a:r>
              <a:rPr lang="en-GB" altLang="ja-JP" sz="2000" dirty="0">
                <a:solidFill>
                  <a:srgbClr val="0000FF"/>
                </a:solidFill>
                <a:ea typeface="+mn-lt"/>
                <a:cs typeface="+mn-lt"/>
              </a:rPr>
              <a:t>Correction</a:t>
            </a:r>
            <a:endParaRPr lang="ja-JP" altLang="en-US" sz="2000" dirty="0">
              <a:solidFill>
                <a:srgbClr val="0000FF"/>
              </a:solidFill>
              <a:ea typeface="游ゴシック"/>
              <a:cs typeface="+mn-lt"/>
            </a:endParaRPr>
          </a:p>
          <a:p>
            <a:r>
              <a:rPr lang="en-GB" altLang="ja-JP" sz="1600" dirty="0">
                <a:solidFill>
                  <a:srgbClr val="0000FF"/>
                </a:solidFill>
                <a:ea typeface="+mn-lt"/>
                <a:cs typeface="+mn-lt"/>
              </a:rPr>
              <a:t> to be consistent with </a:t>
            </a:r>
            <a:r>
              <a:rPr lang="en-GB" altLang="ja-JP" sz="1600" dirty="0" err="1">
                <a:solidFill>
                  <a:srgbClr val="0000FF"/>
                </a:solidFill>
                <a:ea typeface="+mn-lt"/>
                <a:cs typeface="+mn-lt"/>
              </a:rPr>
              <a:t>neighbor</a:t>
            </a:r>
            <a:r>
              <a:rPr lang="en-GB" altLang="ja-JP" sz="1600" dirty="0">
                <a:solidFill>
                  <a:srgbClr val="0000FF"/>
                </a:solidFill>
                <a:ea typeface="+mn-lt"/>
                <a:cs typeface="+mn-lt"/>
              </a:rPr>
              <a:t> </a:t>
            </a:r>
            <a:r>
              <a:rPr lang="en-GB" altLang="ja-JP" sz="1600" dirty="0" err="1">
                <a:solidFill>
                  <a:srgbClr val="0000FF"/>
                </a:solidFill>
                <a:ea typeface="+mn-lt"/>
                <a:cs typeface="+mn-lt"/>
              </a:rPr>
              <a:t>AMeDAS</a:t>
            </a:r>
            <a:r>
              <a:rPr lang="en-GB" altLang="ja-JP" sz="1600" dirty="0">
                <a:solidFill>
                  <a:srgbClr val="0000FF"/>
                </a:solidFill>
                <a:ea typeface="+mn-lt"/>
                <a:cs typeface="+mn-lt"/>
              </a:rPr>
              <a:t> observations</a:t>
            </a:r>
            <a:endParaRPr lang="en-GB" altLang="ja-JP" sz="1600" dirty="0">
              <a:solidFill>
                <a:srgbClr val="0000FF"/>
              </a:solidFill>
              <a:ea typeface="游ゴシック"/>
              <a:cs typeface="Calibri"/>
            </a:endParaRPr>
          </a:p>
        </p:txBody>
      </p:sp>
      <p:sp>
        <p:nvSpPr>
          <p:cNvPr id="18" name="テキスト ボックス 13">
            <a:extLst>
              <a:ext uri="{FF2B5EF4-FFF2-40B4-BE49-F238E27FC236}">
                <a16:creationId xmlns:a16="http://schemas.microsoft.com/office/drawing/2014/main" id="{FA6E2E12-5E20-4D03-8345-3C2A7FDC40CB}"/>
              </a:ext>
            </a:extLst>
          </p:cNvPr>
          <p:cNvSpPr txBox="1"/>
          <p:nvPr/>
        </p:nvSpPr>
        <p:spPr>
          <a:xfrm>
            <a:off x="9469567" y="5065865"/>
            <a:ext cx="205062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ja-JP" altLang="en-US" sz="2400" b="1">
                <a:solidFill>
                  <a:srgbClr val="0000FF"/>
                </a:solidFill>
                <a:ea typeface="游ゴシック"/>
              </a:rPr>
              <a:t>Threshold</a:t>
            </a:r>
            <a:endParaRPr lang="ja-JP" altLang="en-US" sz="2400">
              <a:solidFill>
                <a:srgbClr val="0000FF"/>
              </a:solidFill>
              <a:ea typeface="游ゴシック"/>
            </a:endParaRPr>
          </a:p>
          <a:p>
            <a:pPr marL="269875" indent="-269875"/>
            <a:r>
              <a:rPr lang="en-US" altLang="ja-JP" sz="2400">
                <a:solidFill>
                  <a:srgbClr val="0000FF"/>
                </a:solidFill>
                <a:ea typeface="游ゴシック"/>
              </a:rPr>
              <a:t>55% </a:t>
            </a:r>
            <a:r>
              <a:rPr lang="en-US" altLang="ja-JP" sz="2400">
                <a:solidFill>
                  <a:schemeClr val="bg1">
                    <a:lumMod val="75000"/>
                  </a:schemeClr>
                </a:solidFill>
                <a:ea typeface="游ゴシック"/>
              </a:rPr>
              <a:t>(example)</a:t>
            </a:r>
            <a:endParaRPr lang="ja-JP" altLang="en-US" sz="2400">
              <a:solidFill>
                <a:schemeClr val="bg1">
                  <a:lumMod val="75000"/>
                </a:schemeClr>
              </a:solidFill>
              <a:ea typeface="游ゴシック"/>
              <a:cs typeface="Calibri"/>
            </a:endParaRPr>
          </a:p>
        </p:txBody>
      </p:sp>
      <p:sp>
        <p:nvSpPr>
          <p:cNvPr id="19" name="テキスト ボックス 14">
            <a:extLst>
              <a:ext uri="{FF2B5EF4-FFF2-40B4-BE49-F238E27FC236}">
                <a16:creationId xmlns:a16="http://schemas.microsoft.com/office/drawing/2014/main" id="{8984860C-974E-4C18-8061-07C311DBA7A1}"/>
              </a:ext>
            </a:extLst>
          </p:cNvPr>
          <p:cNvSpPr txBox="1"/>
          <p:nvPr/>
        </p:nvSpPr>
        <p:spPr>
          <a:xfrm>
            <a:off x="2949740" y="4760498"/>
            <a:ext cx="157570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ja-JP" altLang="en-US" sz="2400" b="1">
                <a:ea typeface="游ゴシック"/>
                <a:cs typeface="Calibri"/>
              </a:rPr>
              <a:t>Sunshine</a:t>
            </a:r>
          </a:p>
          <a:p>
            <a:pPr marL="269875" indent="-269875"/>
            <a:r>
              <a:rPr lang="ja-JP" altLang="en-US" sz="2400" b="1">
                <a:ea typeface="游ゴシック"/>
                <a:cs typeface="Calibri"/>
              </a:rPr>
              <a:t>probability</a:t>
            </a:r>
          </a:p>
        </p:txBody>
      </p:sp>
      <p:sp>
        <p:nvSpPr>
          <p:cNvPr id="20" name="テキスト ボックス 15">
            <a:extLst>
              <a:ext uri="{FF2B5EF4-FFF2-40B4-BE49-F238E27FC236}">
                <a16:creationId xmlns:a16="http://schemas.microsoft.com/office/drawing/2014/main" id="{E6268DAB-934B-4558-96AA-77F9A396EC34}"/>
              </a:ext>
            </a:extLst>
          </p:cNvPr>
          <p:cNvSpPr txBox="1"/>
          <p:nvPr/>
        </p:nvSpPr>
        <p:spPr>
          <a:xfrm>
            <a:off x="4421579" y="6951526"/>
            <a:ext cx="121842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ctr"/>
            <a:r>
              <a:rPr lang="ja-JP" altLang="en-US" sz="2000">
                <a:ea typeface="ＭＳ Ｐゴシック"/>
              </a:rPr>
              <a:t>No</a:t>
            </a:r>
            <a:endParaRPr lang="ja-JP" altLang="en-US" sz="2000">
              <a:ea typeface="ＭＳ Ｐゴシック"/>
              <a:cs typeface="Calibri"/>
            </a:endParaRPr>
          </a:p>
          <a:p>
            <a:pPr marL="269875" indent="-269875" algn="ctr"/>
            <a:r>
              <a:rPr lang="ja-JP" altLang="en-US" sz="2000">
                <a:ea typeface="ＭＳ Ｐゴシック"/>
              </a:rPr>
              <a:t>＋</a:t>
            </a:r>
            <a:r>
              <a:rPr lang="en-US" altLang="ja-JP" sz="2000">
                <a:ea typeface="ＭＳ Ｐゴシック"/>
              </a:rPr>
              <a:t>0min.</a:t>
            </a:r>
            <a:endParaRPr lang="ja-JP" altLang="en-US" sz="2000">
              <a:ea typeface="ＭＳ Ｐゴシック"/>
              <a:cs typeface="Calibri"/>
            </a:endParaRPr>
          </a:p>
        </p:txBody>
      </p:sp>
      <p:sp>
        <p:nvSpPr>
          <p:cNvPr id="21" name="テキスト ボックス 16">
            <a:extLst>
              <a:ext uri="{FF2B5EF4-FFF2-40B4-BE49-F238E27FC236}">
                <a16:creationId xmlns:a16="http://schemas.microsoft.com/office/drawing/2014/main" id="{3ACFE184-6BDC-441F-A80A-AC23080D987E}"/>
              </a:ext>
            </a:extLst>
          </p:cNvPr>
          <p:cNvSpPr txBox="1"/>
          <p:nvPr/>
        </p:nvSpPr>
        <p:spPr>
          <a:xfrm>
            <a:off x="5610716" y="6948674"/>
            <a:ext cx="13046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ctr"/>
            <a:r>
              <a:rPr lang="ja-JP" altLang="en-US" sz="2000">
                <a:ea typeface="ＭＳ Ｐゴシック"/>
              </a:rPr>
              <a:t>No</a:t>
            </a:r>
            <a:endParaRPr lang="ja-JP" altLang="en-US" sz="2000">
              <a:ea typeface="ＭＳ Ｐゴシック"/>
              <a:cs typeface="Calibri"/>
            </a:endParaRPr>
          </a:p>
          <a:p>
            <a:pPr marL="269875" indent="-269875" algn="ctr"/>
            <a:r>
              <a:rPr lang="ja-JP" altLang="en-US" sz="2000">
                <a:ea typeface="ＭＳ Ｐゴシック"/>
              </a:rPr>
              <a:t>＋</a:t>
            </a:r>
            <a:r>
              <a:rPr lang="en-US" altLang="ja-JP" sz="2000">
                <a:ea typeface="ＭＳ Ｐゴシック"/>
              </a:rPr>
              <a:t>0min.</a:t>
            </a:r>
            <a:endParaRPr lang="ja-JP" altLang="en-US" sz="2000">
              <a:ea typeface="ＭＳ Ｐゴシック"/>
              <a:cs typeface="Calibri"/>
            </a:endParaRPr>
          </a:p>
        </p:txBody>
      </p:sp>
      <p:sp>
        <p:nvSpPr>
          <p:cNvPr id="22" name="テキスト ボックス 17">
            <a:extLst>
              <a:ext uri="{FF2B5EF4-FFF2-40B4-BE49-F238E27FC236}">
                <a16:creationId xmlns:a16="http://schemas.microsoft.com/office/drawing/2014/main" id="{8D2B45AC-167D-47A3-B538-B37A58E9EA97}"/>
              </a:ext>
            </a:extLst>
          </p:cNvPr>
          <p:cNvSpPr txBox="1"/>
          <p:nvPr/>
        </p:nvSpPr>
        <p:spPr>
          <a:xfrm>
            <a:off x="6856823" y="6948674"/>
            <a:ext cx="12903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ctr"/>
            <a:r>
              <a:rPr lang="ja-JP" altLang="en-US" sz="2000">
                <a:ea typeface="ＭＳ Ｐゴシック"/>
                <a:cs typeface="Calibri"/>
              </a:rPr>
              <a:t>Sunshine</a:t>
            </a:r>
          </a:p>
          <a:p>
            <a:pPr marL="269875" indent="-269875" algn="ctr"/>
            <a:r>
              <a:rPr lang="ja-JP" altLang="en-US" sz="2000">
                <a:ea typeface="ＭＳ Ｐゴシック"/>
              </a:rPr>
              <a:t>＋</a:t>
            </a:r>
            <a:r>
              <a:rPr lang="en-US" altLang="ja-JP" sz="2000">
                <a:ea typeface="ＭＳ Ｐゴシック"/>
              </a:rPr>
              <a:t>2.5min.</a:t>
            </a:r>
            <a:endParaRPr lang="ja-JP" altLang="en-US" sz="2000">
              <a:ea typeface="ＭＳ Ｐゴシック"/>
              <a:cs typeface="Calibri"/>
            </a:endParaRPr>
          </a:p>
        </p:txBody>
      </p:sp>
      <p:sp>
        <p:nvSpPr>
          <p:cNvPr id="23" name="テキスト ボックス 18">
            <a:extLst>
              <a:ext uri="{FF2B5EF4-FFF2-40B4-BE49-F238E27FC236}">
                <a16:creationId xmlns:a16="http://schemas.microsoft.com/office/drawing/2014/main" id="{65F7CE57-D894-4A10-9EC0-EA51218AAEA0}"/>
              </a:ext>
            </a:extLst>
          </p:cNvPr>
          <p:cNvSpPr txBox="1"/>
          <p:nvPr/>
        </p:nvSpPr>
        <p:spPr>
          <a:xfrm>
            <a:off x="8150133" y="6949810"/>
            <a:ext cx="12328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 algn="ctr"/>
            <a:r>
              <a:rPr lang="ja-JP" altLang="en-US" sz="2000">
                <a:ea typeface="ＭＳ Ｐゴシック"/>
                <a:cs typeface="Calibri"/>
              </a:rPr>
              <a:t>Sunshine</a:t>
            </a:r>
          </a:p>
          <a:p>
            <a:pPr marL="269875" indent="-269875" algn="ctr"/>
            <a:r>
              <a:rPr lang="ja-JP" altLang="en-US" sz="2000">
                <a:ea typeface="ＭＳ Ｐゴシック"/>
              </a:rPr>
              <a:t>＋</a:t>
            </a:r>
            <a:r>
              <a:rPr lang="en-US" altLang="ja-JP" sz="2000">
                <a:ea typeface="ＭＳ Ｐゴシック"/>
              </a:rPr>
              <a:t>2.5min.</a:t>
            </a:r>
            <a:endParaRPr lang="ja-JP" altLang="en-US" sz="2000">
              <a:ea typeface="ＭＳ Ｐゴシック"/>
              <a:cs typeface="Calibri"/>
            </a:endParaRPr>
          </a:p>
        </p:txBody>
      </p:sp>
      <p:sp>
        <p:nvSpPr>
          <p:cNvPr id="24" name="テキスト ボックス 19">
            <a:extLst>
              <a:ext uri="{FF2B5EF4-FFF2-40B4-BE49-F238E27FC236}">
                <a16:creationId xmlns:a16="http://schemas.microsoft.com/office/drawing/2014/main" id="{82D67D8F-7764-46BC-8DDC-0E79290DD923}"/>
              </a:ext>
            </a:extLst>
          </p:cNvPr>
          <p:cNvSpPr txBox="1"/>
          <p:nvPr/>
        </p:nvSpPr>
        <p:spPr>
          <a:xfrm>
            <a:off x="5306280" y="7579286"/>
            <a:ext cx="321824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ja-JP" altLang="en-US" sz="3600">
                <a:solidFill>
                  <a:srgbClr val="FF0000"/>
                </a:solidFill>
                <a:ea typeface="ＭＳ Ｐゴシック"/>
              </a:rPr>
              <a:t>Total　</a:t>
            </a:r>
            <a:r>
              <a:rPr lang="en-US" altLang="ja-JP" sz="3600">
                <a:solidFill>
                  <a:srgbClr val="FF0000"/>
                </a:solidFill>
                <a:ea typeface="ＭＳ Ｐゴシック"/>
              </a:rPr>
              <a:t>5minutes</a:t>
            </a:r>
            <a:endParaRPr lang="ja-JP" altLang="en-US" sz="3600">
              <a:solidFill>
                <a:srgbClr val="FF0000"/>
              </a:solidFill>
              <a:ea typeface="ＭＳ Ｐゴシック"/>
              <a:cs typeface="Calibri"/>
            </a:endParaRPr>
          </a:p>
        </p:txBody>
      </p:sp>
      <p:sp>
        <p:nvSpPr>
          <p:cNvPr id="25" name="テキスト ボックス 21">
            <a:extLst>
              <a:ext uri="{FF2B5EF4-FFF2-40B4-BE49-F238E27FC236}">
                <a16:creationId xmlns:a16="http://schemas.microsoft.com/office/drawing/2014/main" id="{E549297F-9015-4656-AB5A-7FFA92D16D4D}"/>
              </a:ext>
            </a:extLst>
          </p:cNvPr>
          <p:cNvSpPr txBox="1"/>
          <p:nvPr/>
        </p:nvSpPr>
        <p:spPr>
          <a:xfrm>
            <a:off x="8500174" y="7726777"/>
            <a:ext cx="53703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00FF"/>
                </a:solidFill>
                <a:ea typeface="ＭＳ Ｐゴシック"/>
              </a:rPr>
              <a:t>Output is always multiple of 2.5 minutes</a:t>
            </a:r>
            <a:endParaRPr lang="ja-JP" altLang="en-US" sz="2400" dirty="0">
              <a:solidFill>
                <a:srgbClr val="0000FF"/>
              </a:solidFill>
              <a:ea typeface="ＭＳ Ｐゴシック"/>
            </a:endParaRPr>
          </a:p>
        </p:txBody>
      </p:sp>
      <p:sp>
        <p:nvSpPr>
          <p:cNvPr id="26" name="テキスト ボックス 22">
            <a:extLst>
              <a:ext uri="{FF2B5EF4-FFF2-40B4-BE49-F238E27FC236}">
                <a16:creationId xmlns:a16="http://schemas.microsoft.com/office/drawing/2014/main" id="{5419ED1D-8167-464D-B27F-31AF18CCB40F}"/>
              </a:ext>
            </a:extLst>
          </p:cNvPr>
          <p:cNvSpPr txBox="1"/>
          <p:nvPr/>
        </p:nvSpPr>
        <p:spPr>
          <a:xfrm>
            <a:off x="371475" y="5826576"/>
            <a:ext cx="4052847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ea typeface="游ゴシック"/>
              </a:rPr>
              <a:t>output of ML</a:t>
            </a:r>
            <a:endParaRPr lang="ja-JP" altLang="en-US" sz="2000" dirty="0">
              <a:ea typeface="游ゴシック"/>
              <a:cs typeface="Calibri"/>
            </a:endParaRPr>
          </a:p>
          <a:p>
            <a:endParaRPr lang="ja-JP" altLang="en-US" sz="2000" dirty="0">
              <a:ea typeface="游ゴシック"/>
              <a:cs typeface="Calibri"/>
            </a:endParaRPr>
          </a:p>
          <a:p>
            <a:r>
              <a:rPr lang="ja-JP" altLang="en-US" sz="2000" dirty="0">
                <a:ea typeface="游ゴシック"/>
                <a:cs typeface="Calibri"/>
              </a:rPr>
              <a:t>+Exception</a:t>
            </a:r>
          </a:p>
          <a:p>
            <a:r>
              <a:rPr lang="en-US" altLang="ja-JP" sz="1600" dirty="0">
                <a:ea typeface="游ゴシック"/>
              </a:rPr>
              <a:t>100%: Clear sky</a:t>
            </a:r>
            <a:r>
              <a:rPr lang="ja-JP" altLang="en-US" sz="1600" dirty="0">
                <a:ea typeface="游ゴシック"/>
              </a:rPr>
              <a:t>  snow covered area </a:t>
            </a:r>
            <a:endParaRPr lang="ja-JP" altLang="en-US" sz="1600" dirty="0">
              <a:ea typeface="游ゴシック"/>
              <a:cs typeface="Calibri"/>
            </a:endParaRPr>
          </a:p>
          <a:p>
            <a:r>
              <a:rPr lang="ja-JP" altLang="en-US" sz="1600" dirty="0">
                <a:ea typeface="游ゴシック"/>
                <a:cs typeface="Calibri"/>
              </a:rPr>
              <a:t>0%: Mountain   shadow area</a:t>
            </a:r>
            <a:endParaRPr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A77463B-13CA-4E16-A213-01A32C385C8E}"/>
              </a:ext>
            </a:extLst>
          </p:cNvPr>
          <p:cNvSpPr txBox="1"/>
          <p:nvPr/>
        </p:nvSpPr>
        <p:spPr>
          <a:xfrm>
            <a:off x="4672015" y="5925256"/>
            <a:ext cx="101441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example</a:t>
            </a:r>
            <a:endParaRPr lang="ja-JP" altLang="en-US">
              <a:solidFill>
                <a:schemeClr val="bg1">
                  <a:lumMod val="75000"/>
                </a:schemeClr>
              </a:solidFill>
              <a:ea typeface="ＭＳ Ｐゴシック"/>
              <a:cs typeface="Calibri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A86E15-DBB4-41B0-A281-A279C146A3B4}"/>
              </a:ext>
            </a:extLst>
          </p:cNvPr>
          <p:cNvSpPr txBox="1"/>
          <p:nvPr/>
        </p:nvSpPr>
        <p:spPr>
          <a:xfrm>
            <a:off x="5929314" y="5453769"/>
            <a:ext cx="101441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example</a:t>
            </a:r>
            <a:endParaRPr lang="ja-JP" altLang="en-US">
              <a:solidFill>
                <a:schemeClr val="bg1">
                  <a:lumMod val="75000"/>
                </a:schemeClr>
              </a:solidFill>
              <a:ea typeface="ＭＳ Ｐゴシック"/>
              <a:cs typeface="Calibri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2D21BD8-527E-4658-82FC-5D3410F15F2F}"/>
              </a:ext>
            </a:extLst>
          </p:cNvPr>
          <p:cNvSpPr txBox="1"/>
          <p:nvPr/>
        </p:nvSpPr>
        <p:spPr>
          <a:xfrm>
            <a:off x="7129464" y="4882269"/>
            <a:ext cx="101441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example</a:t>
            </a:r>
            <a:endParaRPr lang="ja-JP" altLang="en-US">
              <a:solidFill>
                <a:schemeClr val="bg1">
                  <a:lumMod val="75000"/>
                </a:schemeClr>
              </a:solidFill>
              <a:ea typeface="ＭＳ Ｐゴシック"/>
              <a:cs typeface="Calibri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F2BB843-8EFC-44CC-A4C6-A72361BD018B}"/>
              </a:ext>
            </a:extLst>
          </p:cNvPr>
          <p:cNvSpPr txBox="1"/>
          <p:nvPr/>
        </p:nvSpPr>
        <p:spPr>
          <a:xfrm>
            <a:off x="8343902" y="4796544"/>
            <a:ext cx="101441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example</a:t>
            </a:r>
            <a:endParaRPr lang="ja-JP" altLang="en-US">
              <a:solidFill>
                <a:schemeClr val="bg1">
                  <a:lumMod val="75000"/>
                </a:schemeClr>
              </a:solidFill>
              <a:ea typeface="ＭＳ Ｐゴシック"/>
              <a:cs typeface="Calibri"/>
            </a:endParaRP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077E5DFC-C8C7-4C4C-8082-6E9F1FB7EA8D}"/>
              </a:ext>
            </a:extLst>
          </p:cNvPr>
          <p:cNvSpPr txBox="1"/>
          <p:nvPr/>
        </p:nvSpPr>
        <p:spPr>
          <a:xfrm>
            <a:off x="179512" y="116299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  <a:cs typeface="Calibri"/>
              </a:rPr>
              <a:t>Estimation of Sunshine Probability</a:t>
            </a:r>
          </a:p>
        </p:txBody>
      </p:sp>
      <p:sp>
        <p:nvSpPr>
          <p:cNvPr id="66" name="テキスト ボックス 1">
            <a:extLst>
              <a:ext uri="{FF2B5EF4-FFF2-40B4-BE49-F238E27FC236}">
                <a16:creationId xmlns:a16="http://schemas.microsoft.com/office/drawing/2014/main" id="{F971FFD1-8675-45FA-9103-E963F66C60D3}"/>
              </a:ext>
            </a:extLst>
          </p:cNvPr>
          <p:cNvSpPr txBox="1"/>
          <p:nvPr/>
        </p:nvSpPr>
        <p:spPr>
          <a:xfrm>
            <a:off x="2808698" y="447873"/>
            <a:ext cx="828352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0000FF"/>
                </a:solidFill>
                <a:ea typeface="+mn-lt"/>
                <a:cs typeface="+mn-lt"/>
              </a:rPr>
              <a:t>Gradient-Boosting Decision-Tree</a:t>
            </a:r>
            <a:r>
              <a:rPr lang="en-US" altLang="ja-JP" sz="2400" baseline="30000" dirty="0">
                <a:solidFill>
                  <a:srgbClr val="0000FF"/>
                </a:solidFill>
                <a:ea typeface="游ゴシック"/>
              </a:rPr>
              <a:t>※ </a:t>
            </a:r>
            <a:r>
              <a:rPr lang="en-US" sz="2400" dirty="0">
                <a:solidFill>
                  <a:srgbClr val="0000FF"/>
                </a:solidFill>
                <a:ea typeface="游ゴシック"/>
              </a:rPr>
              <a:t>machine learning (ML) is used</a:t>
            </a:r>
            <a:endParaRPr lang="en-US" altLang="ja-JP" sz="2400" dirty="0">
              <a:solidFill>
                <a:srgbClr val="0000FF"/>
              </a:solidFill>
              <a:ea typeface="游ゴシック"/>
              <a:cs typeface="Calibri"/>
            </a:endParaRPr>
          </a:p>
        </p:txBody>
      </p:sp>
      <p:sp>
        <p:nvSpPr>
          <p:cNvPr id="67" name="テキスト ボックス 1">
            <a:extLst>
              <a:ext uri="{FF2B5EF4-FFF2-40B4-BE49-F238E27FC236}">
                <a16:creationId xmlns:a16="http://schemas.microsoft.com/office/drawing/2014/main" id="{AAD3857E-806C-4F00-9917-010940C24CB4}"/>
              </a:ext>
            </a:extLst>
          </p:cNvPr>
          <p:cNvSpPr txBox="1"/>
          <p:nvPr/>
        </p:nvSpPr>
        <p:spPr>
          <a:xfrm>
            <a:off x="220302" y="3108459"/>
            <a:ext cx="3165713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>
                <a:latin typeface="游明朝"/>
                <a:ea typeface="游明朝"/>
              </a:rPr>
              <a:t>※ </a:t>
            </a:r>
            <a:r>
              <a:rPr lang="en-US" altLang="ja-JP" sz="1000" dirty="0" err="1">
                <a:latin typeface="游明朝"/>
                <a:ea typeface="游明朝"/>
              </a:rPr>
              <a:t>Tianqi</a:t>
            </a:r>
            <a:r>
              <a:rPr lang="en-US" altLang="ja-JP" sz="1000" dirty="0">
                <a:latin typeface="游明朝"/>
                <a:ea typeface="游明朝"/>
              </a:rPr>
              <a:t>, C., et al, 2016: </a:t>
            </a:r>
            <a:r>
              <a:rPr lang="en-US" altLang="ja-JP" sz="1000" dirty="0" err="1">
                <a:latin typeface="游明朝"/>
                <a:ea typeface="游明朝"/>
              </a:rPr>
              <a:t>XGBoost</a:t>
            </a:r>
            <a:r>
              <a:rPr lang="en-US" altLang="ja-JP" sz="1000" dirty="0">
                <a:latin typeface="游明朝"/>
                <a:ea typeface="游明朝"/>
              </a:rPr>
              <a:t>: A Scalable Tree Boosting System. In 22nd SIGKDD Conference on Knowledge Discovery and Data Mining, 2016</a:t>
            </a:r>
            <a:endParaRPr lang="ja-JP" altLang="en-US" dirty="0"/>
          </a:p>
        </p:txBody>
      </p:sp>
      <p:sp>
        <p:nvSpPr>
          <p:cNvPr id="68" name="テキスト ボックス 47">
            <a:extLst>
              <a:ext uri="{FF2B5EF4-FFF2-40B4-BE49-F238E27FC236}">
                <a16:creationId xmlns:a16="http://schemas.microsoft.com/office/drawing/2014/main" id="{FCA1CD9C-206B-4E14-9D8B-E76EE811370A}"/>
              </a:ext>
            </a:extLst>
          </p:cNvPr>
          <p:cNvSpPr txBox="1"/>
          <p:nvPr/>
        </p:nvSpPr>
        <p:spPr>
          <a:xfrm>
            <a:off x="3283630" y="941423"/>
            <a:ext cx="3230027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>
                <a:solidFill>
                  <a:srgbClr val="002060"/>
                </a:solidFill>
                <a:ea typeface="ＭＳ Ｐゴシック"/>
              </a:rPr>
              <a:t>Teacher data:</a:t>
            </a:r>
            <a:endParaRPr lang="ja-JP" altLang="en-US" b="1" dirty="0">
              <a:solidFill>
                <a:srgbClr val="002060"/>
              </a:solidFill>
              <a:ea typeface="ＭＳ Ｐゴシック"/>
              <a:cs typeface="+mn-lt"/>
            </a:endParaRPr>
          </a:p>
          <a:p>
            <a:r>
              <a:rPr lang="en-GB" altLang="ja-JP" dirty="0" err="1">
                <a:ea typeface="+mn-lt"/>
                <a:cs typeface="+mn-lt"/>
              </a:rPr>
              <a:t>AMeDAS</a:t>
            </a:r>
            <a:r>
              <a:rPr lang="en-GB" altLang="ja-JP" dirty="0">
                <a:ea typeface="+mn-lt"/>
                <a:cs typeface="+mn-lt"/>
              </a:rPr>
              <a:t> sunshine duration data excluding the scene obviously affected by shadows from surrounding </a:t>
            </a:r>
            <a:r>
              <a:rPr lang="en-GB" dirty="0">
                <a:ea typeface="+mn-lt"/>
                <a:cs typeface="+mn-lt"/>
              </a:rPr>
              <a:t>obstacle </a:t>
            </a:r>
            <a:endParaRPr lang="ja-JP" altLang="en-US" dirty="0">
              <a:ea typeface="ＭＳ Ｐゴシック"/>
              <a:cs typeface="Calibri"/>
            </a:endParaRPr>
          </a:p>
        </p:txBody>
      </p:sp>
      <p:graphicFrame>
        <p:nvGraphicFramePr>
          <p:cNvPr id="69" name="表 68">
            <a:extLst>
              <a:ext uri="{FF2B5EF4-FFF2-40B4-BE49-F238E27FC236}">
                <a16:creationId xmlns:a16="http://schemas.microsoft.com/office/drawing/2014/main" id="{4FC26082-BF6E-4728-A1CA-B0D71E9AC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870003"/>
              </p:ext>
            </p:extLst>
          </p:nvPr>
        </p:nvGraphicFramePr>
        <p:xfrm>
          <a:off x="7025432" y="1242713"/>
          <a:ext cx="3800475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5">
                  <a:extLst>
                    <a:ext uri="{9D8B030D-6E8A-4147-A177-3AD203B41FA5}">
                      <a16:colId xmlns:a16="http://schemas.microsoft.com/office/drawing/2014/main" val="10350203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12528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Element 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Notes 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850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 dirty="0">
                          <a:effectLst/>
                        </a:rPr>
                        <a:t>R</a:t>
                      </a:r>
                      <a:r>
                        <a:rPr lang="en-US" sz="500" baseline="-25000" dirty="0">
                          <a:effectLst/>
                        </a:rPr>
                        <a:t>0.64</a:t>
                      </a:r>
                      <a:r>
                        <a:rPr lang="en-US" sz="1050" dirty="0">
                          <a:effectLst/>
                        </a:rPr>
                        <a:t>/cos(</a:t>
                      </a:r>
                      <a:r>
                        <a:rPr lang="en-US" sz="1050" dirty="0" err="1">
                          <a:effectLst/>
                        </a:rPr>
                        <a:t>Sunz</a:t>
                      </a:r>
                      <a:r>
                        <a:rPr lang="en-US" sz="1050" dirty="0">
                          <a:effectLst/>
                        </a:rPr>
                        <a:t>) 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 dirty="0">
                          <a:effectLst/>
                        </a:rPr>
                        <a:t>Geom. 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906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R</a:t>
                      </a:r>
                      <a:r>
                        <a:rPr lang="en-US" sz="500" baseline="-25000">
                          <a:effectLst/>
                        </a:rPr>
                        <a:t>1.61</a:t>
                      </a:r>
                      <a:r>
                        <a:rPr lang="en-US" sz="1050">
                          <a:effectLst/>
                        </a:rPr>
                        <a:t>/cos(Sunz)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n-GB" sz="1050">
                          <a:effectLst/>
                        </a:rPr>
                        <a:t>​</a:t>
                      </a:r>
                      <a:endParaRPr lang="en-GB" sz="1050" b="0" i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846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 dirty="0">
                          <a:effectLst/>
                        </a:rPr>
                        <a:t>T</a:t>
                      </a:r>
                      <a:r>
                        <a:rPr lang="en-US" sz="500" baseline="-25000" dirty="0">
                          <a:effectLst/>
                        </a:rPr>
                        <a:t>10.4</a:t>
                      </a:r>
                      <a:r>
                        <a:rPr lang="en-US" sz="1050" dirty="0">
                          <a:effectLst/>
                        </a:rPr>
                        <a:t>-T</a:t>
                      </a:r>
                      <a:r>
                        <a:rPr lang="en-US" sz="500" baseline="-25000" dirty="0">
                          <a:effectLst/>
                        </a:rPr>
                        <a:t>srf</a:t>
                      </a:r>
                      <a:r>
                        <a:rPr lang="en-US" sz="800" dirty="0">
                          <a:effectLst/>
                        </a:rPr>
                        <a:t> 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Geom., NWP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198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Surface Temperature (T</a:t>
                      </a:r>
                      <a:r>
                        <a:rPr lang="en-US" sz="500" baseline="-25000">
                          <a:effectLst/>
                        </a:rPr>
                        <a:t>srf</a:t>
                      </a:r>
                      <a:r>
                        <a:rPr lang="en-US" sz="1050">
                          <a:effectLst/>
                        </a:rPr>
                        <a:t>)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NWP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069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Cloud top height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Geom., NWP-based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90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Atmospheric transmittance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NWP-based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764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Sun zenith angle (Sunz)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n-GB" sz="1050">
                          <a:effectLst/>
                        </a:rPr>
                        <a:t>​</a:t>
                      </a:r>
                      <a:endParaRPr lang="en-GB" sz="1050" b="0" i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05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Sun azimuth angle (Suna)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n-GB" sz="1050">
                          <a:effectLst/>
                        </a:rPr>
                        <a:t>​</a:t>
                      </a:r>
                      <a:endParaRPr lang="en-GB" sz="1050" b="0" i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1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050">
                          <a:effectLst/>
                        </a:rPr>
                        <a:t>Latitude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en-GB" sz="1050" dirty="0">
                          <a:effectLst/>
                        </a:rPr>
                        <a:t>​</a:t>
                      </a:r>
                      <a:endParaRPr lang="en-GB" sz="1050" b="0" i="0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198712"/>
                  </a:ext>
                </a:extLst>
              </a:tr>
            </a:tbl>
          </a:graphicData>
        </a:graphic>
      </p:graphicFrame>
      <p:sp>
        <p:nvSpPr>
          <p:cNvPr id="70" name="テキスト ボックス 56">
            <a:extLst>
              <a:ext uri="{FF2B5EF4-FFF2-40B4-BE49-F238E27FC236}">
                <a16:creationId xmlns:a16="http://schemas.microsoft.com/office/drawing/2014/main" id="{22AC79F0-81E1-4AE8-8AC5-4EAD57FBC3CE}"/>
              </a:ext>
            </a:extLst>
          </p:cNvPr>
          <p:cNvSpPr txBox="1"/>
          <p:nvPr/>
        </p:nvSpPr>
        <p:spPr>
          <a:xfrm>
            <a:off x="10990484" y="3037780"/>
            <a:ext cx="364309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 sz="1200" dirty="0">
                <a:latin typeface="Arial"/>
                <a:ea typeface="ＭＳ Ｐゴシック"/>
                <a:cs typeface="Arial"/>
              </a:rPr>
              <a:t>R</a:t>
            </a:r>
            <a:r>
              <a:rPr lang="en-US" altLang="ja-JP" sz="950" baseline="-25000" dirty="0">
                <a:latin typeface="Symbol"/>
                <a:ea typeface="ＭＳ Ｐゴシック"/>
              </a:rPr>
              <a:t></a:t>
            </a:r>
            <a:r>
              <a:rPr lang="en-US" altLang="ja-JP" sz="1200" dirty="0">
                <a:latin typeface="Arial"/>
                <a:ea typeface="ＭＳ Ｐゴシック"/>
                <a:cs typeface="Arial"/>
              </a:rPr>
              <a:t>: reflectivity of Himawari-8 </a:t>
            </a:r>
            <a:r>
              <a:rPr lang="en-US" altLang="ja-JP" sz="1200" dirty="0">
                <a:latin typeface="Symbol"/>
                <a:ea typeface="ＭＳ Ｐゴシック"/>
              </a:rPr>
              <a:t></a:t>
            </a:r>
            <a:r>
              <a:rPr lang="ja-JP" altLang="en-US" sz="1200" dirty="0"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sz="1200" dirty="0">
                <a:latin typeface="Symbol"/>
                <a:ea typeface="ＭＳ Ｐゴシック"/>
              </a:rPr>
              <a:t></a:t>
            </a:r>
            <a:r>
              <a:rPr lang="en-US" altLang="ja-JP" sz="1200" dirty="0">
                <a:latin typeface="Arial"/>
                <a:ea typeface="ＭＳ Ｐゴシック"/>
                <a:cs typeface="Arial"/>
              </a:rPr>
              <a:t>m</a:t>
            </a:r>
            <a:r>
              <a:rPr lang="ja-JP" altLang="en-US" sz="1200" dirty="0">
                <a:latin typeface="Arial"/>
                <a:ea typeface="ＭＳ Ｐゴシック"/>
                <a:cs typeface="Arial"/>
              </a:rPr>
              <a:t> </a:t>
            </a:r>
          </a:p>
          <a:p>
            <a:pPr algn="just"/>
            <a:r>
              <a:rPr lang="en-US" altLang="ja-JP" sz="1200" dirty="0" err="1">
                <a:latin typeface="Arial"/>
                <a:ea typeface="ＭＳ Ｐゴシック"/>
                <a:cs typeface="Arial"/>
              </a:rPr>
              <a:t>Sunz</a:t>
            </a:r>
            <a:r>
              <a:rPr lang="en-US" altLang="ja-JP" sz="1200" dirty="0">
                <a:latin typeface="Arial"/>
                <a:ea typeface="ＭＳ Ｐゴシック"/>
                <a:cs typeface="Arial"/>
              </a:rPr>
              <a:t>: sun zenith angle</a:t>
            </a:r>
            <a:r>
              <a:rPr lang="ja-JP" altLang="en-US" sz="1200" dirty="0">
                <a:latin typeface="Arial"/>
                <a:ea typeface="ＭＳ Ｐゴシック"/>
                <a:cs typeface="Arial"/>
              </a:rPr>
              <a:t> </a:t>
            </a:r>
          </a:p>
          <a:p>
            <a:pPr algn="just"/>
            <a:r>
              <a:rPr lang="en-US" altLang="ja-JP" sz="1200" dirty="0">
                <a:latin typeface="Arial"/>
                <a:ea typeface="ＭＳ Ｐゴシック"/>
                <a:cs typeface="Arial"/>
              </a:rPr>
              <a:t>T</a:t>
            </a:r>
            <a:r>
              <a:rPr lang="en-US" altLang="ja-JP" sz="950" baseline="-25000" dirty="0">
                <a:latin typeface="Arial"/>
                <a:ea typeface="ＭＳ Ｐゴシック"/>
                <a:cs typeface="Arial"/>
              </a:rPr>
              <a:t>10.4</a:t>
            </a:r>
            <a:r>
              <a:rPr lang="en-US" altLang="ja-JP" sz="1200" dirty="0">
                <a:latin typeface="Arial"/>
                <a:ea typeface="ＭＳ Ｐゴシック"/>
                <a:cs typeface="Arial"/>
              </a:rPr>
              <a:t>: Himawari-8 10.4 </a:t>
            </a:r>
            <a:r>
              <a:rPr lang="en-US" altLang="ja-JP" sz="1200" dirty="0">
                <a:latin typeface="Symbol"/>
                <a:ea typeface="ＭＳ Ｐゴシック"/>
              </a:rPr>
              <a:t></a:t>
            </a:r>
            <a:r>
              <a:rPr lang="en-US" altLang="ja-JP" sz="1200" dirty="0">
                <a:latin typeface="Arial"/>
                <a:ea typeface="ＭＳ Ｐゴシック"/>
                <a:cs typeface="Arial"/>
              </a:rPr>
              <a:t>m</a:t>
            </a:r>
            <a:r>
              <a:rPr lang="ja-JP" altLang="en-US" sz="1200" dirty="0"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sz="1200" dirty="0">
                <a:latin typeface="Arial"/>
                <a:ea typeface="ＭＳ Ｐゴシック"/>
                <a:cs typeface="Arial"/>
              </a:rPr>
              <a:t>brightness temperature</a:t>
            </a:r>
            <a:r>
              <a:rPr lang="ja-JP" altLang="en-US" sz="1200" dirty="0">
                <a:latin typeface="Arial"/>
                <a:ea typeface="ＭＳ Ｐゴシック"/>
                <a:cs typeface="Arial"/>
              </a:rPr>
              <a:t> </a:t>
            </a:r>
          </a:p>
        </p:txBody>
      </p:sp>
      <p:grpSp>
        <p:nvGrpSpPr>
          <p:cNvPr id="71" name="グループ化 70"/>
          <p:cNvGrpSpPr/>
          <p:nvPr/>
        </p:nvGrpSpPr>
        <p:grpSpPr>
          <a:xfrm>
            <a:off x="11862554" y="1274401"/>
            <a:ext cx="1652588" cy="1712355"/>
            <a:chOff x="7491413" y="2943227"/>
            <a:chExt cx="1652588" cy="1712355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99D08FF4-0A1A-4BBE-B601-9A418A6DC7C8}"/>
                </a:ext>
              </a:extLst>
            </p:cNvPr>
            <p:cNvSpPr/>
            <p:nvPr/>
          </p:nvSpPr>
          <p:spPr>
            <a:xfrm>
              <a:off x="7572375" y="4186239"/>
              <a:ext cx="1485900" cy="1571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73" name="太陽 72">
              <a:extLst>
                <a:ext uri="{FF2B5EF4-FFF2-40B4-BE49-F238E27FC236}">
                  <a16:creationId xmlns:a16="http://schemas.microsoft.com/office/drawing/2014/main" id="{C02FAD55-BEDF-4CEC-A8BA-FE4F6176AF37}"/>
                </a:ext>
              </a:extLst>
            </p:cNvPr>
            <p:cNvSpPr/>
            <p:nvPr/>
          </p:nvSpPr>
          <p:spPr>
            <a:xfrm>
              <a:off x="8543925" y="2943227"/>
              <a:ext cx="471488" cy="485775"/>
            </a:xfrm>
            <a:prstGeom prst="sun">
              <a:avLst/>
            </a:prstGeom>
            <a:solidFill>
              <a:srgbClr val="ED7D3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74" name="雲 73">
              <a:extLst>
                <a:ext uri="{FF2B5EF4-FFF2-40B4-BE49-F238E27FC236}">
                  <a16:creationId xmlns:a16="http://schemas.microsoft.com/office/drawing/2014/main" id="{3CF6AF2A-0C7E-44F5-ADB8-0B91D8BF4696}"/>
                </a:ext>
              </a:extLst>
            </p:cNvPr>
            <p:cNvSpPr/>
            <p:nvPr/>
          </p:nvSpPr>
          <p:spPr>
            <a:xfrm>
              <a:off x="8072438" y="3600452"/>
              <a:ext cx="628650" cy="214313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cxnSp>
          <p:nvCxnSpPr>
            <p:cNvPr id="75" name="直線矢印コネクタ 74">
              <a:extLst>
                <a:ext uri="{FF2B5EF4-FFF2-40B4-BE49-F238E27FC236}">
                  <a16:creationId xmlns:a16="http://schemas.microsoft.com/office/drawing/2014/main" id="{9198DE98-1AD8-472F-8006-6D74258DAA43}"/>
                </a:ext>
              </a:extLst>
            </p:cNvPr>
            <p:cNvCxnSpPr/>
            <p:nvPr/>
          </p:nvCxnSpPr>
          <p:spPr>
            <a:xfrm flipH="1">
              <a:off x="7858124" y="3400427"/>
              <a:ext cx="719138" cy="7477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55F92893-97A2-417D-8278-4D04639933AD}"/>
                </a:ext>
              </a:extLst>
            </p:cNvPr>
            <p:cNvSpPr/>
            <p:nvPr/>
          </p:nvSpPr>
          <p:spPr>
            <a:xfrm>
              <a:off x="7805740" y="4162427"/>
              <a:ext cx="47625" cy="4286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1BD3E803-DF22-4F56-8A73-4262B18E9AB5}"/>
                </a:ext>
              </a:extLst>
            </p:cNvPr>
            <p:cNvSpPr/>
            <p:nvPr/>
          </p:nvSpPr>
          <p:spPr>
            <a:xfrm>
              <a:off x="8362952" y="3576640"/>
              <a:ext cx="47625" cy="4286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78" name="テキスト ボックス 54">
              <a:extLst>
                <a:ext uri="{FF2B5EF4-FFF2-40B4-BE49-F238E27FC236}">
                  <a16:creationId xmlns:a16="http://schemas.microsoft.com/office/drawing/2014/main" id="{076605A4-4DFD-4760-B02E-9A66F93C5537}"/>
                </a:ext>
              </a:extLst>
            </p:cNvPr>
            <p:cNvSpPr txBox="1"/>
            <p:nvPr/>
          </p:nvSpPr>
          <p:spPr>
            <a:xfrm>
              <a:off x="7491413" y="4286250"/>
              <a:ext cx="1652588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>
                  <a:ea typeface="ＭＳ Ｐゴシック"/>
                  <a:cs typeface="Calibri"/>
                </a:rPr>
                <a:t>Estimated point</a:t>
              </a:r>
            </a:p>
          </p:txBody>
        </p:sp>
        <p:sp>
          <p:nvSpPr>
            <p:cNvPr id="79" name="テキスト ボックス 55">
              <a:extLst>
                <a:ext uri="{FF2B5EF4-FFF2-40B4-BE49-F238E27FC236}">
                  <a16:creationId xmlns:a16="http://schemas.microsoft.com/office/drawing/2014/main" id="{45DF823B-AF25-461D-B056-CE1AD2B7161B}"/>
                </a:ext>
              </a:extLst>
            </p:cNvPr>
            <p:cNvSpPr txBox="1"/>
            <p:nvPr/>
          </p:nvSpPr>
          <p:spPr>
            <a:xfrm>
              <a:off x="7667625" y="2952752"/>
              <a:ext cx="814388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dirty="0">
                  <a:ea typeface="ＭＳ Ｐゴシック"/>
                  <a:cs typeface="Calibri"/>
                </a:rPr>
                <a:t>Geom.</a:t>
              </a:r>
            </a:p>
            <a:p>
              <a:r>
                <a:rPr lang="ja-JP" altLang="en-US" dirty="0">
                  <a:ea typeface="ＭＳ Ｐゴシック"/>
                  <a:cs typeface="Calibri"/>
                </a:rPr>
                <a:t> point</a:t>
              </a:r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488665" y="917674"/>
            <a:ext cx="2716052" cy="2041687"/>
            <a:chOff x="488768" y="1999592"/>
            <a:chExt cx="2716052" cy="2041687"/>
          </a:xfrm>
        </p:grpSpPr>
        <p:grpSp>
          <p:nvGrpSpPr>
            <p:cNvPr id="81" name="グループ化 80"/>
            <p:cNvGrpSpPr/>
            <p:nvPr/>
          </p:nvGrpSpPr>
          <p:grpSpPr>
            <a:xfrm>
              <a:off x="732707" y="1999592"/>
              <a:ext cx="1873574" cy="1829830"/>
              <a:chOff x="732707" y="1999592"/>
              <a:chExt cx="1873574" cy="1829830"/>
            </a:xfrm>
          </p:grpSpPr>
          <p:sp>
            <p:nvSpPr>
              <p:cNvPr id="111" name="フリーフォーム 45">
                <a:extLst>
                  <a:ext uri="{FF2B5EF4-FFF2-40B4-BE49-F238E27FC236}">
                    <a16:creationId xmlns:a16="http://schemas.microsoft.com/office/drawing/2014/main" id="{D1F28AEC-3775-430B-9719-040D4DB29F4A}"/>
                  </a:ext>
                </a:extLst>
              </p:cNvPr>
              <p:cNvSpPr/>
              <p:nvPr/>
            </p:nvSpPr>
            <p:spPr>
              <a:xfrm rot="10800000">
                <a:off x="1491472" y="1999592"/>
                <a:ext cx="527233" cy="465896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90413 w 541020"/>
                  <a:gd name="connsiteY4" fmla="*/ 0 h 975360"/>
                  <a:gd name="connsiteX5" fmla="*/ 137160 w 541020"/>
                  <a:gd name="connsiteY5" fmla="*/ 0 h 975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20" h="975360">
                    <a:moveTo>
                      <a:pt x="137160" y="0"/>
                    </a:moveTo>
                    <a:lnTo>
                      <a:pt x="0" y="975360"/>
                    </a:lnTo>
                    <a:lnTo>
                      <a:pt x="83820" y="975360"/>
                    </a:lnTo>
                    <a:lnTo>
                      <a:pt x="541020" y="975360"/>
                    </a:lnTo>
                    <a:lnTo>
                      <a:pt x="390413" y="0"/>
                    </a:lnTo>
                    <a:lnTo>
                      <a:pt x="137160" y="0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2" name="フリーフォーム 46">
                <a:extLst>
                  <a:ext uri="{FF2B5EF4-FFF2-40B4-BE49-F238E27FC236}">
                    <a16:creationId xmlns:a16="http://schemas.microsoft.com/office/drawing/2014/main" id="{EF13086D-68F7-460E-B1E2-B69ED1432B6E}"/>
                  </a:ext>
                </a:extLst>
              </p:cNvPr>
              <p:cNvSpPr/>
              <p:nvPr/>
            </p:nvSpPr>
            <p:spPr>
              <a:xfrm rot="10800000">
                <a:off x="1669345" y="2424592"/>
                <a:ext cx="577215" cy="513330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20" h="622452">
                    <a:moveTo>
                      <a:pt x="0" y="54562"/>
                    </a:moveTo>
                    <a:lnTo>
                      <a:pt x="487680" y="622452"/>
                    </a:lnTo>
                    <a:cubicBezTo>
                      <a:pt x="515620" y="622452"/>
                      <a:pt x="646430" y="614030"/>
                      <a:pt x="693420" y="610822"/>
                    </a:cubicBezTo>
                    <a:cubicBezTo>
                      <a:pt x="740410" y="607614"/>
                      <a:pt x="744220" y="605742"/>
                      <a:pt x="769620" y="603202"/>
                    </a:cubicBezTo>
                    <a:lnTo>
                      <a:pt x="99412" y="0"/>
                    </a:lnTo>
                    <a:lnTo>
                      <a:pt x="0" y="54562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3" name="フリーフォーム 47">
                <a:extLst>
                  <a:ext uri="{FF2B5EF4-FFF2-40B4-BE49-F238E27FC236}">
                    <a16:creationId xmlns:a16="http://schemas.microsoft.com/office/drawing/2014/main" id="{FB661BF2-717C-4F69-863B-4195C962560C}"/>
                  </a:ext>
                </a:extLst>
              </p:cNvPr>
              <p:cNvSpPr/>
              <p:nvPr/>
            </p:nvSpPr>
            <p:spPr>
              <a:xfrm rot="10800000">
                <a:off x="1533589" y="2365005"/>
                <a:ext cx="373112" cy="1089386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90413 w 541020"/>
                  <a:gd name="connsiteY4" fmla="*/ 0 h 975360"/>
                  <a:gd name="connsiteX5" fmla="*/ 137160 w 541020"/>
                  <a:gd name="connsiteY5" fmla="*/ 0 h 975360"/>
                  <a:gd name="connsiteX0" fmla="*/ 137160 w 765737"/>
                  <a:gd name="connsiteY0" fmla="*/ 5982 h 981342"/>
                  <a:gd name="connsiteX1" fmla="*/ 0 w 765737"/>
                  <a:gd name="connsiteY1" fmla="*/ 981342 h 981342"/>
                  <a:gd name="connsiteX2" fmla="*/ 83820 w 765737"/>
                  <a:gd name="connsiteY2" fmla="*/ 981342 h 981342"/>
                  <a:gd name="connsiteX3" fmla="*/ 541020 w 765737"/>
                  <a:gd name="connsiteY3" fmla="*/ 981342 h 981342"/>
                  <a:gd name="connsiteX4" fmla="*/ 765737 w 765737"/>
                  <a:gd name="connsiteY4" fmla="*/ 0 h 981342"/>
                  <a:gd name="connsiteX5" fmla="*/ 137160 w 765737"/>
                  <a:gd name="connsiteY5" fmla="*/ 5982 h 981342"/>
                  <a:gd name="connsiteX0" fmla="*/ 500755 w 765737"/>
                  <a:gd name="connsiteY0" fmla="*/ 0 h 981342"/>
                  <a:gd name="connsiteX1" fmla="*/ 0 w 765737"/>
                  <a:gd name="connsiteY1" fmla="*/ 981342 h 981342"/>
                  <a:gd name="connsiteX2" fmla="*/ 83820 w 765737"/>
                  <a:gd name="connsiteY2" fmla="*/ 981342 h 981342"/>
                  <a:gd name="connsiteX3" fmla="*/ 541020 w 765737"/>
                  <a:gd name="connsiteY3" fmla="*/ 981342 h 981342"/>
                  <a:gd name="connsiteX4" fmla="*/ 765737 w 765737"/>
                  <a:gd name="connsiteY4" fmla="*/ 0 h 981342"/>
                  <a:gd name="connsiteX5" fmla="*/ 500755 w 765737"/>
                  <a:gd name="connsiteY5" fmla="*/ 0 h 98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5737" h="981342">
                    <a:moveTo>
                      <a:pt x="500755" y="0"/>
                    </a:moveTo>
                    <a:lnTo>
                      <a:pt x="0" y="981342"/>
                    </a:lnTo>
                    <a:lnTo>
                      <a:pt x="83820" y="981342"/>
                    </a:lnTo>
                    <a:lnTo>
                      <a:pt x="541020" y="981342"/>
                    </a:lnTo>
                    <a:lnTo>
                      <a:pt x="765737" y="0"/>
                    </a:lnTo>
                    <a:lnTo>
                      <a:pt x="500755" y="0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4" name="フリーフォーム 48">
                <a:extLst>
                  <a:ext uri="{FF2B5EF4-FFF2-40B4-BE49-F238E27FC236}">
                    <a16:creationId xmlns:a16="http://schemas.microsoft.com/office/drawing/2014/main" id="{2EC29502-F8A0-4D10-A283-7A9A1CB7F5A4}"/>
                  </a:ext>
                </a:extLst>
              </p:cNvPr>
              <p:cNvSpPr/>
              <p:nvPr/>
            </p:nvSpPr>
            <p:spPr>
              <a:xfrm rot="10800000" flipH="1">
                <a:off x="1155806" y="2783833"/>
                <a:ext cx="599283" cy="436029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70140"/>
                  <a:gd name="connsiteY0" fmla="*/ 234231 h 622452"/>
                  <a:gd name="connsiteX1" fmla="*/ 688200 w 970140"/>
                  <a:gd name="connsiteY1" fmla="*/ 622452 h 622452"/>
                  <a:gd name="connsiteX2" fmla="*/ 893940 w 970140"/>
                  <a:gd name="connsiteY2" fmla="*/ 610822 h 622452"/>
                  <a:gd name="connsiteX3" fmla="*/ 970140 w 970140"/>
                  <a:gd name="connsiteY3" fmla="*/ 603202 h 622452"/>
                  <a:gd name="connsiteX4" fmla="*/ 299932 w 970140"/>
                  <a:gd name="connsiteY4" fmla="*/ 0 h 622452"/>
                  <a:gd name="connsiteX5" fmla="*/ 0 w 970140"/>
                  <a:gd name="connsiteY5" fmla="*/ 234231 h 622452"/>
                  <a:gd name="connsiteX0" fmla="*/ 0 w 970140"/>
                  <a:gd name="connsiteY0" fmla="*/ 41728 h 429949"/>
                  <a:gd name="connsiteX1" fmla="*/ 688200 w 970140"/>
                  <a:gd name="connsiteY1" fmla="*/ 429949 h 429949"/>
                  <a:gd name="connsiteX2" fmla="*/ 893940 w 970140"/>
                  <a:gd name="connsiteY2" fmla="*/ 418319 h 429949"/>
                  <a:gd name="connsiteX3" fmla="*/ 970140 w 970140"/>
                  <a:gd name="connsiteY3" fmla="*/ 410699 h 429949"/>
                  <a:gd name="connsiteX4" fmla="*/ 81183 w 970140"/>
                  <a:gd name="connsiteY4" fmla="*/ 0 h 429949"/>
                  <a:gd name="connsiteX5" fmla="*/ 0 w 970140"/>
                  <a:gd name="connsiteY5" fmla="*/ 41728 h 429949"/>
                  <a:gd name="connsiteX0" fmla="*/ 0 w 1119620"/>
                  <a:gd name="connsiteY0" fmla="*/ 92135 h 429949"/>
                  <a:gd name="connsiteX1" fmla="*/ 837680 w 1119620"/>
                  <a:gd name="connsiteY1" fmla="*/ 429949 h 429949"/>
                  <a:gd name="connsiteX2" fmla="*/ 1043420 w 1119620"/>
                  <a:gd name="connsiteY2" fmla="*/ 418319 h 429949"/>
                  <a:gd name="connsiteX3" fmla="*/ 1119620 w 1119620"/>
                  <a:gd name="connsiteY3" fmla="*/ 410699 h 429949"/>
                  <a:gd name="connsiteX4" fmla="*/ 230663 w 1119620"/>
                  <a:gd name="connsiteY4" fmla="*/ 0 h 429949"/>
                  <a:gd name="connsiteX5" fmla="*/ 0 w 1119620"/>
                  <a:gd name="connsiteY5" fmla="*/ 92135 h 429949"/>
                  <a:gd name="connsiteX0" fmla="*/ 0 w 1119620"/>
                  <a:gd name="connsiteY0" fmla="*/ 46769 h 384583"/>
                  <a:gd name="connsiteX1" fmla="*/ 837680 w 1119620"/>
                  <a:gd name="connsiteY1" fmla="*/ 384583 h 384583"/>
                  <a:gd name="connsiteX2" fmla="*/ 1043420 w 1119620"/>
                  <a:gd name="connsiteY2" fmla="*/ 372953 h 384583"/>
                  <a:gd name="connsiteX3" fmla="*/ 1119620 w 1119620"/>
                  <a:gd name="connsiteY3" fmla="*/ 365333 h 384583"/>
                  <a:gd name="connsiteX4" fmla="*/ 123891 w 1119620"/>
                  <a:gd name="connsiteY4" fmla="*/ 0 h 384583"/>
                  <a:gd name="connsiteX5" fmla="*/ 0 w 1119620"/>
                  <a:gd name="connsiteY5" fmla="*/ 46769 h 38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9620" h="384583">
                    <a:moveTo>
                      <a:pt x="0" y="46769"/>
                    </a:moveTo>
                    <a:lnTo>
                      <a:pt x="837680" y="384583"/>
                    </a:lnTo>
                    <a:cubicBezTo>
                      <a:pt x="865620" y="384583"/>
                      <a:pt x="996430" y="376161"/>
                      <a:pt x="1043420" y="372953"/>
                    </a:cubicBezTo>
                    <a:cubicBezTo>
                      <a:pt x="1090410" y="369745"/>
                      <a:pt x="1094220" y="367873"/>
                      <a:pt x="1119620" y="365333"/>
                    </a:cubicBezTo>
                    <a:lnTo>
                      <a:pt x="123891" y="0"/>
                    </a:lnTo>
                    <a:lnTo>
                      <a:pt x="0" y="46769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5" name="フリーフォーム 49">
                <a:extLst>
                  <a:ext uri="{FF2B5EF4-FFF2-40B4-BE49-F238E27FC236}">
                    <a16:creationId xmlns:a16="http://schemas.microsoft.com/office/drawing/2014/main" id="{E807D317-14CB-4F87-9943-10B29C11DBDD}"/>
                  </a:ext>
                </a:extLst>
              </p:cNvPr>
              <p:cNvSpPr/>
              <p:nvPr/>
            </p:nvSpPr>
            <p:spPr>
              <a:xfrm rot="10800000">
                <a:off x="2069071" y="2807314"/>
                <a:ext cx="537210" cy="337208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6280" h="378615">
                    <a:moveTo>
                      <a:pt x="0" y="60980"/>
                    </a:moveTo>
                    <a:lnTo>
                      <a:pt x="563880" y="378615"/>
                    </a:lnTo>
                    <a:cubicBezTo>
                      <a:pt x="591820" y="378615"/>
                      <a:pt x="668020" y="363776"/>
                      <a:pt x="693420" y="360568"/>
                    </a:cubicBezTo>
                    <a:cubicBezTo>
                      <a:pt x="718820" y="357360"/>
                      <a:pt x="690880" y="361905"/>
                      <a:pt x="716280" y="359365"/>
                    </a:cubicBezTo>
                    <a:lnTo>
                      <a:pt x="46072" y="0"/>
                    </a:lnTo>
                    <a:lnTo>
                      <a:pt x="0" y="60980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6" name="フリーフォーム 50">
                <a:extLst>
                  <a:ext uri="{FF2B5EF4-FFF2-40B4-BE49-F238E27FC236}">
                    <a16:creationId xmlns:a16="http://schemas.microsoft.com/office/drawing/2014/main" id="{363D1BF8-BC34-4786-8424-EFCCD2630AD9}"/>
                  </a:ext>
                </a:extLst>
              </p:cNvPr>
              <p:cNvSpPr/>
              <p:nvPr/>
            </p:nvSpPr>
            <p:spPr>
              <a:xfrm rot="10800000" flipH="1">
                <a:off x="2110606" y="2852014"/>
                <a:ext cx="146638" cy="422312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  <a:gd name="connsiteX0" fmla="*/ 0 w 716280"/>
                  <a:gd name="connsiteY0" fmla="*/ 83286 h 400921"/>
                  <a:gd name="connsiteX1" fmla="*/ 563880 w 716280"/>
                  <a:gd name="connsiteY1" fmla="*/ 400921 h 400921"/>
                  <a:gd name="connsiteX2" fmla="*/ 693420 w 716280"/>
                  <a:gd name="connsiteY2" fmla="*/ 382874 h 400921"/>
                  <a:gd name="connsiteX3" fmla="*/ 716280 w 716280"/>
                  <a:gd name="connsiteY3" fmla="*/ 381671 h 400921"/>
                  <a:gd name="connsiteX4" fmla="*/ 487689 w 716280"/>
                  <a:gd name="connsiteY4" fmla="*/ 0 h 400921"/>
                  <a:gd name="connsiteX5" fmla="*/ 0 w 716280"/>
                  <a:gd name="connsiteY5" fmla="*/ 83286 h 400921"/>
                  <a:gd name="connsiteX0" fmla="*/ 0 w 377708"/>
                  <a:gd name="connsiteY0" fmla="*/ 10792 h 400921"/>
                  <a:gd name="connsiteX1" fmla="*/ 225308 w 377708"/>
                  <a:gd name="connsiteY1" fmla="*/ 400921 h 400921"/>
                  <a:gd name="connsiteX2" fmla="*/ 354848 w 377708"/>
                  <a:gd name="connsiteY2" fmla="*/ 382874 h 400921"/>
                  <a:gd name="connsiteX3" fmla="*/ 377708 w 377708"/>
                  <a:gd name="connsiteY3" fmla="*/ 381671 h 400921"/>
                  <a:gd name="connsiteX4" fmla="*/ 149117 w 377708"/>
                  <a:gd name="connsiteY4" fmla="*/ 0 h 400921"/>
                  <a:gd name="connsiteX5" fmla="*/ 0 w 377708"/>
                  <a:gd name="connsiteY5" fmla="*/ 10792 h 400921"/>
                  <a:gd name="connsiteX0" fmla="*/ 0 w 377708"/>
                  <a:gd name="connsiteY0" fmla="*/ 10792 h 412074"/>
                  <a:gd name="connsiteX1" fmla="*/ 136984 w 377708"/>
                  <a:gd name="connsiteY1" fmla="*/ 412074 h 412074"/>
                  <a:gd name="connsiteX2" fmla="*/ 354848 w 377708"/>
                  <a:gd name="connsiteY2" fmla="*/ 382874 h 412074"/>
                  <a:gd name="connsiteX3" fmla="*/ 377708 w 377708"/>
                  <a:gd name="connsiteY3" fmla="*/ 381671 h 412074"/>
                  <a:gd name="connsiteX4" fmla="*/ 149117 w 377708"/>
                  <a:gd name="connsiteY4" fmla="*/ 0 h 412074"/>
                  <a:gd name="connsiteX5" fmla="*/ 0 w 377708"/>
                  <a:gd name="connsiteY5" fmla="*/ 10792 h 41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708" h="412074">
                    <a:moveTo>
                      <a:pt x="0" y="10792"/>
                    </a:moveTo>
                    <a:lnTo>
                      <a:pt x="136984" y="412074"/>
                    </a:lnTo>
                    <a:cubicBezTo>
                      <a:pt x="164924" y="412074"/>
                      <a:pt x="314727" y="387941"/>
                      <a:pt x="354848" y="382874"/>
                    </a:cubicBezTo>
                    <a:cubicBezTo>
                      <a:pt x="394969" y="377807"/>
                      <a:pt x="352308" y="384211"/>
                      <a:pt x="377708" y="381671"/>
                    </a:cubicBezTo>
                    <a:lnTo>
                      <a:pt x="149117" y="0"/>
                    </a:lnTo>
                    <a:lnTo>
                      <a:pt x="0" y="10792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7" name="フリーフォーム 51">
                <a:extLst>
                  <a:ext uri="{FF2B5EF4-FFF2-40B4-BE49-F238E27FC236}">
                    <a16:creationId xmlns:a16="http://schemas.microsoft.com/office/drawing/2014/main" id="{D3976389-4D5D-4E40-81B1-A16B670AE382}"/>
                  </a:ext>
                </a:extLst>
              </p:cNvPr>
              <p:cNvSpPr/>
              <p:nvPr/>
            </p:nvSpPr>
            <p:spPr>
              <a:xfrm rot="10800000" flipH="1">
                <a:off x="732707" y="3092797"/>
                <a:ext cx="547933" cy="160989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  <a:gd name="connsiteX0" fmla="*/ 0 w 693541"/>
                  <a:gd name="connsiteY0" fmla="*/ 60980 h 378615"/>
                  <a:gd name="connsiteX1" fmla="*/ 563880 w 693541"/>
                  <a:gd name="connsiteY1" fmla="*/ 378615 h 378615"/>
                  <a:gd name="connsiteX2" fmla="*/ 693420 w 693541"/>
                  <a:gd name="connsiteY2" fmla="*/ 360568 h 378615"/>
                  <a:gd name="connsiteX3" fmla="*/ 591888 w 693541"/>
                  <a:gd name="connsiteY3" fmla="*/ 320864 h 378615"/>
                  <a:gd name="connsiteX4" fmla="*/ 46072 w 693541"/>
                  <a:gd name="connsiteY4" fmla="*/ 0 h 378615"/>
                  <a:gd name="connsiteX5" fmla="*/ 0 w 693541"/>
                  <a:gd name="connsiteY5" fmla="*/ 60980 h 378615"/>
                  <a:gd name="connsiteX0" fmla="*/ 0 w 700088"/>
                  <a:gd name="connsiteY0" fmla="*/ 247067 h 378615"/>
                  <a:gd name="connsiteX1" fmla="*/ 570427 w 700088"/>
                  <a:gd name="connsiteY1" fmla="*/ 378615 h 378615"/>
                  <a:gd name="connsiteX2" fmla="*/ 699967 w 700088"/>
                  <a:gd name="connsiteY2" fmla="*/ 360568 h 378615"/>
                  <a:gd name="connsiteX3" fmla="*/ 598435 w 700088"/>
                  <a:gd name="connsiteY3" fmla="*/ 320864 h 378615"/>
                  <a:gd name="connsiteX4" fmla="*/ 52619 w 700088"/>
                  <a:gd name="connsiteY4" fmla="*/ 0 h 378615"/>
                  <a:gd name="connsiteX5" fmla="*/ 0 w 700088"/>
                  <a:gd name="connsiteY5" fmla="*/ 247067 h 378615"/>
                  <a:gd name="connsiteX0" fmla="*/ 0 w 700088"/>
                  <a:gd name="connsiteY0" fmla="*/ 48147 h 179695"/>
                  <a:gd name="connsiteX1" fmla="*/ 570427 w 700088"/>
                  <a:gd name="connsiteY1" fmla="*/ 179695 h 179695"/>
                  <a:gd name="connsiteX2" fmla="*/ 699967 w 700088"/>
                  <a:gd name="connsiteY2" fmla="*/ 161648 h 179695"/>
                  <a:gd name="connsiteX3" fmla="*/ 598435 w 700088"/>
                  <a:gd name="connsiteY3" fmla="*/ 121944 h 179695"/>
                  <a:gd name="connsiteX4" fmla="*/ 243 w 700088"/>
                  <a:gd name="connsiteY4" fmla="*/ 0 h 179695"/>
                  <a:gd name="connsiteX5" fmla="*/ 0 w 700088"/>
                  <a:gd name="connsiteY5" fmla="*/ 48147 h 179695"/>
                  <a:gd name="connsiteX0" fmla="*/ 0 w 700040"/>
                  <a:gd name="connsiteY0" fmla="*/ 48147 h 179695"/>
                  <a:gd name="connsiteX1" fmla="*/ 570427 w 700040"/>
                  <a:gd name="connsiteY1" fmla="*/ 179695 h 179695"/>
                  <a:gd name="connsiteX2" fmla="*/ 699967 w 700040"/>
                  <a:gd name="connsiteY2" fmla="*/ 161648 h 179695"/>
                  <a:gd name="connsiteX3" fmla="*/ 589095 w 700040"/>
                  <a:gd name="connsiteY3" fmla="*/ 79930 h 179695"/>
                  <a:gd name="connsiteX4" fmla="*/ 598435 w 700040"/>
                  <a:gd name="connsiteY4" fmla="*/ 121944 h 179695"/>
                  <a:gd name="connsiteX5" fmla="*/ 243 w 700040"/>
                  <a:gd name="connsiteY5" fmla="*/ 0 h 179695"/>
                  <a:gd name="connsiteX6" fmla="*/ 0 w 700040"/>
                  <a:gd name="connsiteY6" fmla="*/ 48147 h 179695"/>
                  <a:gd name="connsiteX0" fmla="*/ 0 w 702487"/>
                  <a:gd name="connsiteY0" fmla="*/ 48147 h 179695"/>
                  <a:gd name="connsiteX1" fmla="*/ 570427 w 702487"/>
                  <a:gd name="connsiteY1" fmla="*/ 179695 h 179695"/>
                  <a:gd name="connsiteX2" fmla="*/ 699967 w 702487"/>
                  <a:gd name="connsiteY2" fmla="*/ 161648 h 179695"/>
                  <a:gd name="connsiteX3" fmla="*/ 598435 w 702487"/>
                  <a:gd name="connsiteY3" fmla="*/ 121944 h 179695"/>
                  <a:gd name="connsiteX4" fmla="*/ 243 w 702487"/>
                  <a:gd name="connsiteY4" fmla="*/ 0 h 179695"/>
                  <a:gd name="connsiteX5" fmla="*/ 0 w 702487"/>
                  <a:gd name="connsiteY5" fmla="*/ 48147 h 179695"/>
                  <a:gd name="connsiteX0" fmla="*/ 0 w 658725"/>
                  <a:gd name="connsiteY0" fmla="*/ 48147 h 181973"/>
                  <a:gd name="connsiteX1" fmla="*/ 570427 w 658725"/>
                  <a:gd name="connsiteY1" fmla="*/ 179695 h 181973"/>
                  <a:gd name="connsiteX2" fmla="*/ 598435 w 658725"/>
                  <a:gd name="connsiteY2" fmla="*/ 121944 h 181973"/>
                  <a:gd name="connsiteX3" fmla="*/ 243 w 658725"/>
                  <a:gd name="connsiteY3" fmla="*/ 0 h 181973"/>
                  <a:gd name="connsiteX4" fmla="*/ 0 w 658725"/>
                  <a:gd name="connsiteY4" fmla="*/ 48147 h 181973"/>
                  <a:gd name="connsiteX0" fmla="*/ 0 w 627698"/>
                  <a:gd name="connsiteY0" fmla="*/ 48147 h 180758"/>
                  <a:gd name="connsiteX1" fmla="*/ 570427 w 627698"/>
                  <a:gd name="connsiteY1" fmla="*/ 179695 h 180758"/>
                  <a:gd name="connsiteX2" fmla="*/ 532966 w 627698"/>
                  <a:gd name="connsiteY2" fmla="*/ 64193 h 180758"/>
                  <a:gd name="connsiteX3" fmla="*/ 243 w 627698"/>
                  <a:gd name="connsiteY3" fmla="*/ 0 h 180758"/>
                  <a:gd name="connsiteX4" fmla="*/ 0 w 627698"/>
                  <a:gd name="connsiteY4" fmla="*/ 48147 h 18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698" h="180758">
                    <a:moveTo>
                      <a:pt x="0" y="48147"/>
                    </a:moveTo>
                    <a:lnTo>
                      <a:pt x="570427" y="179695"/>
                    </a:lnTo>
                    <a:cubicBezTo>
                      <a:pt x="670166" y="191995"/>
                      <a:pt x="627997" y="94142"/>
                      <a:pt x="532966" y="64193"/>
                    </a:cubicBezTo>
                    <a:lnTo>
                      <a:pt x="243" y="0"/>
                    </a:lnTo>
                    <a:lnTo>
                      <a:pt x="0" y="48147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8" name="フリーフォーム 52">
                <a:extLst>
                  <a:ext uri="{FF2B5EF4-FFF2-40B4-BE49-F238E27FC236}">
                    <a16:creationId xmlns:a16="http://schemas.microsoft.com/office/drawing/2014/main" id="{768E9109-A5AC-4F42-B770-659F312746AB}"/>
                  </a:ext>
                </a:extLst>
              </p:cNvPr>
              <p:cNvSpPr/>
              <p:nvPr/>
            </p:nvSpPr>
            <p:spPr>
              <a:xfrm rot="10800000" flipH="1">
                <a:off x="1096882" y="3174154"/>
                <a:ext cx="130690" cy="422312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  <a:gd name="connsiteX0" fmla="*/ 0 w 716280"/>
                  <a:gd name="connsiteY0" fmla="*/ 83286 h 400921"/>
                  <a:gd name="connsiteX1" fmla="*/ 563880 w 716280"/>
                  <a:gd name="connsiteY1" fmla="*/ 400921 h 400921"/>
                  <a:gd name="connsiteX2" fmla="*/ 693420 w 716280"/>
                  <a:gd name="connsiteY2" fmla="*/ 382874 h 400921"/>
                  <a:gd name="connsiteX3" fmla="*/ 716280 w 716280"/>
                  <a:gd name="connsiteY3" fmla="*/ 381671 h 400921"/>
                  <a:gd name="connsiteX4" fmla="*/ 487689 w 716280"/>
                  <a:gd name="connsiteY4" fmla="*/ 0 h 400921"/>
                  <a:gd name="connsiteX5" fmla="*/ 0 w 716280"/>
                  <a:gd name="connsiteY5" fmla="*/ 83286 h 400921"/>
                  <a:gd name="connsiteX0" fmla="*/ 0 w 377708"/>
                  <a:gd name="connsiteY0" fmla="*/ 10792 h 400921"/>
                  <a:gd name="connsiteX1" fmla="*/ 225308 w 377708"/>
                  <a:gd name="connsiteY1" fmla="*/ 400921 h 400921"/>
                  <a:gd name="connsiteX2" fmla="*/ 354848 w 377708"/>
                  <a:gd name="connsiteY2" fmla="*/ 382874 h 400921"/>
                  <a:gd name="connsiteX3" fmla="*/ 377708 w 377708"/>
                  <a:gd name="connsiteY3" fmla="*/ 381671 h 400921"/>
                  <a:gd name="connsiteX4" fmla="*/ 149117 w 377708"/>
                  <a:gd name="connsiteY4" fmla="*/ 0 h 400921"/>
                  <a:gd name="connsiteX5" fmla="*/ 0 w 377708"/>
                  <a:gd name="connsiteY5" fmla="*/ 10792 h 400921"/>
                  <a:gd name="connsiteX0" fmla="*/ 0 w 377708"/>
                  <a:gd name="connsiteY0" fmla="*/ 10792 h 412074"/>
                  <a:gd name="connsiteX1" fmla="*/ 136984 w 377708"/>
                  <a:gd name="connsiteY1" fmla="*/ 412074 h 412074"/>
                  <a:gd name="connsiteX2" fmla="*/ 354848 w 377708"/>
                  <a:gd name="connsiteY2" fmla="*/ 382874 h 412074"/>
                  <a:gd name="connsiteX3" fmla="*/ 377708 w 377708"/>
                  <a:gd name="connsiteY3" fmla="*/ 381671 h 412074"/>
                  <a:gd name="connsiteX4" fmla="*/ 149117 w 377708"/>
                  <a:gd name="connsiteY4" fmla="*/ 0 h 412074"/>
                  <a:gd name="connsiteX5" fmla="*/ 0 w 377708"/>
                  <a:gd name="connsiteY5" fmla="*/ 10792 h 41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708" h="412074">
                    <a:moveTo>
                      <a:pt x="0" y="10792"/>
                    </a:moveTo>
                    <a:lnTo>
                      <a:pt x="136984" y="412074"/>
                    </a:lnTo>
                    <a:cubicBezTo>
                      <a:pt x="164924" y="412074"/>
                      <a:pt x="314727" y="387941"/>
                      <a:pt x="354848" y="382874"/>
                    </a:cubicBezTo>
                    <a:cubicBezTo>
                      <a:pt x="394969" y="377807"/>
                      <a:pt x="352308" y="384211"/>
                      <a:pt x="377708" y="381671"/>
                    </a:cubicBezTo>
                    <a:lnTo>
                      <a:pt x="149117" y="0"/>
                    </a:lnTo>
                    <a:lnTo>
                      <a:pt x="0" y="10792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19" name="フリーフォーム 53">
                <a:extLst>
                  <a:ext uri="{FF2B5EF4-FFF2-40B4-BE49-F238E27FC236}">
                    <a16:creationId xmlns:a16="http://schemas.microsoft.com/office/drawing/2014/main" id="{B04C9177-D486-46CA-94DE-AE4A70BAF214}"/>
                  </a:ext>
                </a:extLst>
              </p:cNvPr>
              <p:cNvSpPr/>
              <p:nvPr/>
            </p:nvSpPr>
            <p:spPr>
              <a:xfrm rot="10800000">
                <a:off x="1634298" y="3076282"/>
                <a:ext cx="297723" cy="370877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  <a:gd name="connsiteX0" fmla="*/ 0 w 716280"/>
                  <a:gd name="connsiteY0" fmla="*/ 83286 h 400921"/>
                  <a:gd name="connsiteX1" fmla="*/ 563880 w 716280"/>
                  <a:gd name="connsiteY1" fmla="*/ 400921 h 400921"/>
                  <a:gd name="connsiteX2" fmla="*/ 693420 w 716280"/>
                  <a:gd name="connsiteY2" fmla="*/ 382874 h 400921"/>
                  <a:gd name="connsiteX3" fmla="*/ 716280 w 716280"/>
                  <a:gd name="connsiteY3" fmla="*/ 381671 h 400921"/>
                  <a:gd name="connsiteX4" fmla="*/ 487689 w 716280"/>
                  <a:gd name="connsiteY4" fmla="*/ 0 h 400921"/>
                  <a:gd name="connsiteX5" fmla="*/ 0 w 716280"/>
                  <a:gd name="connsiteY5" fmla="*/ 83286 h 400921"/>
                  <a:gd name="connsiteX0" fmla="*/ 0 w 377708"/>
                  <a:gd name="connsiteY0" fmla="*/ 10792 h 400921"/>
                  <a:gd name="connsiteX1" fmla="*/ 225308 w 377708"/>
                  <a:gd name="connsiteY1" fmla="*/ 400921 h 400921"/>
                  <a:gd name="connsiteX2" fmla="*/ 354848 w 377708"/>
                  <a:gd name="connsiteY2" fmla="*/ 382874 h 400921"/>
                  <a:gd name="connsiteX3" fmla="*/ 377708 w 377708"/>
                  <a:gd name="connsiteY3" fmla="*/ 381671 h 400921"/>
                  <a:gd name="connsiteX4" fmla="*/ 149117 w 377708"/>
                  <a:gd name="connsiteY4" fmla="*/ 0 h 400921"/>
                  <a:gd name="connsiteX5" fmla="*/ 0 w 377708"/>
                  <a:gd name="connsiteY5" fmla="*/ 10792 h 400921"/>
                  <a:gd name="connsiteX0" fmla="*/ 0 w 377708"/>
                  <a:gd name="connsiteY0" fmla="*/ 10792 h 412074"/>
                  <a:gd name="connsiteX1" fmla="*/ 136984 w 377708"/>
                  <a:gd name="connsiteY1" fmla="*/ 412074 h 412074"/>
                  <a:gd name="connsiteX2" fmla="*/ 354848 w 377708"/>
                  <a:gd name="connsiteY2" fmla="*/ 382874 h 412074"/>
                  <a:gd name="connsiteX3" fmla="*/ 377708 w 377708"/>
                  <a:gd name="connsiteY3" fmla="*/ 381671 h 412074"/>
                  <a:gd name="connsiteX4" fmla="*/ 149117 w 377708"/>
                  <a:gd name="connsiteY4" fmla="*/ 0 h 412074"/>
                  <a:gd name="connsiteX5" fmla="*/ 0 w 377708"/>
                  <a:gd name="connsiteY5" fmla="*/ 10792 h 412074"/>
                  <a:gd name="connsiteX0" fmla="*/ 0 w 613077"/>
                  <a:gd name="connsiteY0" fmla="*/ 133474 h 412074"/>
                  <a:gd name="connsiteX1" fmla="*/ 372353 w 613077"/>
                  <a:gd name="connsiteY1" fmla="*/ 412074 h 412074"/>
                  <a:gd name="connsiteX2" fmla="*/ 590217 w 613077"/>
                  <a:gd name="connsiteY2" fmla="*/ 382874 h 412074"/>
                  <a:gd name="connsiteX3" fmla="*/ 613077 w 613077"/>
                  <a:gd name="connsiteY3" fmla="*/ 381671 h 412074"/>
                  <a:gd name="connsiteX4" fmla="*/ 384486 w 613077"/>
                  <a:gd name="connsiteY4" fmla="*/ 0 h 412074"/>
                  <a:gd name="connsiteX5" fmla="*/ 0 w 613077"/>
                  <a:gd name="connsiteY5" fmla="*/ 133474 h 412074"/>
                  <a:gd name="connsiteX0" fmla="*/ 0 w 613077"/>
                  <a:gd name="connsiteY0" fmla="*/ 44251 h 322851"/>
                  <a:gd name="connsiteX1" fmla="*/ 372353 w 613077"/>
                  <a:gd name="connsiteY1" fmla="*/ 322851 h 322851"/>
                  <a:gd name="connsiteX2" fmla="*/ 590217 w 613077"/>
                  <a:gd name="connsiteY2" fmla="*/ 293651 h 322851"/>
                  <a:gd name="connsiteX3" fmla="*/ 613077 w 613077"/>
                  <a:gd name="connsiteY3" fmla="*/ 292448 h 322851"/>
                  <a:gd name="connsiteX4" fmla="*/ 137349 w 613077"/>
                  <a:gd name="connsiteY4" fmla="*/ 0 h 322851"/>
                  <a:gd name="connsiteX5" fmla="*/ 0 w 613077"/>
                  <a:gd name="connsiteY5" fmla="*/ 44251 h 322851"/>
                  <a:gd name="connsiteX0" fmla="*/ 0 w 613077"/>
                  <a:gd name="connsiteY0" fmla="*/ 44251 h 361886"/>
                  <a:gd name="connsiteX1" fmla="*/ 454733 w 613077"/>
                  <a:gd name="connsiteY1" fmla="*/ 361886 h 361886"/>
                  <a:gd name="connsiteX2" fmla="*/ 590217 w 613077"/>
                  <a:gd name="connsiteY2" fmla="*/ 293651 h 361886"/>
                  <a:gd name="connsiteX3" fmla="*/ 613077 w 613077"/>
                  <a:gd name="connsiteY3" fmla="*/ 292448 h 361886"/>
                  <a:gd name="connsiteX4" fmla="*/ 137349 w 613077"/>
                  <a:gd name="connsiteY4" fmla="*/ 0 h 361886"/>
                  <a:gd name="connsiteX5" fmla="*/ 0 w 613077"/>
                  <a:gd name="connsiteY5" fmla="*/ 44251 h 361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3077" h="361886">
                    <a:moveTo>
                      <a:pt x="0" y="44251"/>
                    </a:moveTo>
                    <a:lnTo>
                      <a:pt x="454733" y="361886"/>
                    </a:lnTo>
                    <a:cubicBezTo>
                      <a:pt x="482673" y="361886"/>
                      <a:pt x="563826" y="305224"/>
                      <a:pt x="590217" y="293651"/>
                    </a:cubicBezTo>
                    <a:cubicBezTo>
                      <a:pt x="616608" y="282078"/>
                      <a:pt x="587677" y="294988"/>
                      <a:pt x="613077" y="292448"/>
                    </a:cubicBezTo>
                    <a:lnTo>
                      <a:pt x="137349" y="0"/>
                    </a:lnTo>
                    <a:lnTo>
                      <a:pt x="0" y="44251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20" name="フリーフォーム 54">
                <a:extLst>
                  <a:ext uri="{FF2B5EF4-FFF2-40B4-BE49-F238E27FC236}">
                    <a16:creationId xmlns:a16="http://schemas.microsoft.com/office/drawing/2014/main" id="{71884DAD-3395-4A9F-8469-F18D9F2A7B15}"/>
                  </a:ext>
                </a:extLst>
              </p:cNvPr>
              <p:cNvSpPr/>
              <p:nvPr/>
            </p:nvSpPr>
            <p:spPr>
              <a:xfrm rot="10800000" flipH="1">
                <a:off x="1343979" y="3390432"/>
                <a:ext cx="294131" cy="337208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6280" h="378615">
                    <a:moveTo>
                      <a:pt x="0" y="60980"/>
                    </a:moveTo>
                    <a:lnTo>
                      <a:pt x="563880" y="378615"/>
                    </a:lnTo>
                    <a:cubicBezTo>
                      <a:pt x="591820" y="378615"/>
                      <a:pt x="668020" y="363776"/>
                      <a:pt x="693420" y="360568"/>
                    </a:cubicBezTo>
                    <a:cubicBezTo>
                      <a:pt x="718820" y="357360"/>
                      <a:pt x="690880" y="361905"/>
                      <a:pt x="716280" y="359365"/>
                    </a:cubicBezTo>
                    <a:lnTo>
                      <a:pt x="46072" y="0"/>
                    </a:lnTo>
                    <a:lnTo>
                      <a:pt x="0" y="60980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21" name="フリーフォーム 55">
                <a:extLst>
                  <a:ext uri="{FF2B5EF4-FFF2-40B4-BE49-F238E27FC236}">
                    <a16:creationId xmlns:a16="http://schemas.microsoft.com/office/drawing/2014/main" id="{0A8558BC-EAE5-4E35-8423-68C7C8CE0BE4}"/>
                  </a:ext>
                </a:extLst>
              </p:cNvPr>
              <p:cNvSpPr/>
              <p:nvPr/>
            </p:nvSpPr>
            <p:spPr>
              <a:xfrm rot="10800000">
                <a:off x="1568625" y="3407110"/>
                <a:ext cx="167939" cy="422312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  <a:gd name="connsiteX0" fmla="*/ 0 w 716280"/>
                  <a:gd name="connsiteY0" fmla="*/ 83286 h 400921"/>
                  <a:gd name="connsiteX1" fmla="*/ 563880 w 716280"/>
                  <a:gd name="connsiteY1" fmla="*/ 400921 h 400921"/>
                  <a:gd name="connsiteX2" fmla="*/ 693420 w 716280"/>
                  <a:gd name="connsiteY2" fmla="*/ 382874 h 400921"/>
                  <a:gd name="connsiteX3" fmla="*/ 716280 w 716280"/>
                  <a:gd name="connsiteY3" fmla="*/ 381671 h 400921"/>
                  <a:gd name="connsiteX4" fmla="*/ 487689 w 716280"/>
                  <a:gd name="connsiteY4" fmla="*/ 0 h 400921"/>
                  <a:gd name="connsiteX5" fmla="*/ 0 w 716280"/>
                  <a:gd name="connsiteY5" fmla="*/ 83286 h 400921"/>
                  <a:gd name="connsiteX0" fmla="*/ 0 w 377708"/>
                  <a:gd name="connsiteY0" fmla="*/ 10792 h 400921"/>
                  <a:gd name="connsiteX1" fmla="*/ 225308 w 377708"/>
                  <a:gd name="connsiteY1" fmla="*/ 400921 h 400921"/>
                  <a:gd name="connsiteX2" fmla="*/ 354848 w 377708"/>
                  <a:gd name="connsiteY2" fmla="*/ 382874 h 400921"/>
                  <a:gd name="connsiteX3" fmla="*/ 377708 w 377708"/>
                  <a:gd name="connsiteY3" fmla="*/ 381671 h 400921"/>
                  <a:gd name="connsiteX4" fmla="*/ 149117 w 377708"/>
                  <a:gd name="connsiteY4" fmla="*/ 0 h 400921"/>
                  <a:gd name="connsiteX5" fmla="*/ 0 w 377708"/>
                  <a:gd name="connsiteY5" fmla="*/ 10792 h 400921"/>
                  <a:gd name="connsiteX0" fmla="*/ 0 w 377708"/>
                  <a:gd name="connsiteY0" fmla="*/ 10792 h 412074"/>
                  <a:gd name="connsiteX1" fmla="*/ 136984 w 377708"/>
                  <a:gd name="connsiteY1" fmla="*/ 412074 h 412074"/>
                  <a:gd name="connsiteX2" fmla="*/ 354848 w 377708"/>
                  <a:gd name="connsiteY2" fmla="*/ 382874 h 412074"/>
                  <a:gd name="connsiteX3" fmla="*/ 377708 w 377708"/>
                  <a:gd name="connsiteY3" fmla="*/ 381671 h 412074"/>
                  <a:gd name="connsiteX4" fmla="*/ 149117 w 377708"/>
                  <a:gd name="connsiteY4" fmla="*/ 0 h 412074"/>
                  <a:gd name="connsiteX5" fmla="*/ 0 w 377708"/>
                  <a:gd name="connsiteY5" fmla="*/ 10792 h 41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708" h="412074">
                    <a:moveTo>
                      <a:pt x="0" y="10792"/>
                    </a:moveTo>
                    <a:lnTo>
                      <a:pt x="136984" y="412074"/>
                    </a:lnTo>
                    <a:cubicBezTo>
                      <a:pt x="164924" y="412074"/>
                      <a:pt x="314727" y="387941"/>
                      <a:pt x="354848" y="382874"/>
                    </a:cubicBezTo>
                    <a:cubicBezTo>
                      <a:pt x="394969" y="377807"/>
                      <a:pt x="352308" y="384211"/>
                      <a:pt x="377708" y="381671"/>
                    </a:cubicBezTo>
                    <a:lnTo>
                      <a:pt x="149117" y="0"/>
                    </a:lnTo>
                    <a:lnTo>
                      <a:pt x="0" y="10792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22" name="フリーフォーム 56">
                <a:extLst>
                  <a:ext uri="{FF2B5EF4-FFF2-40B4-BE49-F238E27FC236}">
                    <a16:creationId xmlns:a16="http://schemas.microsoft.com/office/drawing/2014/main" id="{BA661A47-EF45-42AE-ACC8-1DC5DD24AD78}"/>
                  </a:ext>
                </a:extLst>
              </p:cNvPr>
              <p:cNvSpPr/>
              <p:nvPr/>
            </p:nvSpPr>
            <p:spPr>
              <a:xfrm rot="10800000">
                <a:off x="1834494" y="3366676"/>
                <a:ext cx="324687" cy="337208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6280" h="378615">
                    <a:moveTo>
                      <a:pt x="0" y="60980"/>
                    </a:moveTo>
                    <a:lnTo>
                      <a:pt x="563880" y="378615"/>
                    </a:lnTo>
                    <a:cubicBezTo>
                      <a:pt x="591820" y="378615"/>
                      <a:pt x="668020" y="363776"/>
                      <a:pt x="693420" y="360568"/>
                    </a:cubicBezTo>
                    <a:cubicBezTo>
                      <a:pt x="718820" y="357360"/>
                      <a:pt x="690880" y="361905"/>
                      <a:pt x="716280" y="359365"/>
                    </a:cubicBezTo>
                    <a:lnTo>
                      <a:pt x="46072" y="0"/>
                    </a:lnTo>
                    <a:lnTo>
                      <a:pt x="0" y="60980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sp>
            <p:nvSpPr>
              <p:cNvPr id="123" name="フリーフォーム 57">
                <a:extLst>
                  <a:ext uri="{FF2B5EF4-FFF2-40B4-BE49-F238E27FC236}">
                    <a16:creationId xmlns:a16="http://schemas.microsoft.com/office/drawing/2014/main" id="{8EAD6D68-2295-40A8-B690-335FBE1A8EB7}"/>
                  </a:ext>
                </a:extLst>
              </p:cNvPr>
              <p:cNvSpPr/>
              <p:nvPr/>
            </p:nvSpPr>
            <p:spPr>
              <a:xfrm rot="10800000" flipH="1">
                <a:off x="1834494" y="3407110"/>
                <a:ext cx="105981" cy="227267"/>
              </a:xfrm>
              <a:custGeom>
                <a:avLst/>
                <a:gdLst>
                  <a:gd name="connsiteX0" fmla="*/ 137160 w 541020"/>
                  <a:gd name="connsiteY0" fmla="*/ 0 h 975360"/>
                  <a:gd name="connsiteX1" fmla="*/ 0 w 541020"/>
                  <a:gd name="connsiteY1" fmla="*/ 975360 h 975360"/>
                  <a:gd name="connsiteX2" fmla="*/ 83820 w 541020"/>
                  <a:gd name="connsiteY2" fmla="*/ 975360 h 975360"/>
                  <a:gd name="connsiteX3" fmla="*/ 541020 w 541020"/>
                  <a:gd name="connsiteY3" fmla="*/ 975360 h 975360"/>
                  <a:gd name="connsiteX4" fmla="*/ 320040 w 541020"/>
                  <a:gd name="connsiteY4" fmla="*/ 15240 h 975360"/>
                  <a:gd name="connsiteX5" fmla="*/ 137160 w 541020"/>
                  <a:gd name="connsiteY5" fmla="*/ 0 h 975360"/>
                  <a:gd name="connsiteX0" fmla="*/ 0 w 1249680"/>
                  <a:gd name="connsiteY0" fmla="*/ 7620 h 960120"/>
                  <a:gd name="connsiteX1" fmla="*/ 708660 w 1249680"/>
                  <a:gd name="connsiteY1" fmla="*/ 960120 h 960120"/>
                  <a:gd name="connsiteX2" fmla="*/ 792480 w 1249680"/>
                  <a:gd name="connsiteY2" fmla="*/ 960120 h 960120"/>
                  <a:gd name="connsiteX3" fmla="*/ 1249680 w 1249680"/>
                  <a:gd name="connsiteY3" fmla="*/ 960120 h 960120"/>
                  <a:gd name="connsiteX4" fmla="*/ 1028700 w 1249680"/>
                  <a:gd name="connsiteY4" fmla="*/ 0 h 960120"/>
                  <a:gd name="connsiteX5" fmla="*/ 0 w 1249680"/>
                  <a:gd name="connsiteY5" fmla="*/ 7620 h 960120"/>
                  <a:gd name="connsiteX0" fmla="*/ 0 w 1249680"/>
                  <a:gd name="connsiteY0" fmla="*/ 0 h 952500"/>
                  <a:gd name="connsiteX1" fmla="*/ 708660 w 1249680"/>
                  <a:gd name="connsiteY1" fmla="*/ 952500 h 952500"/>
                  <a:gd name="connsiteX2" fmla="*/ 792480 w 1249680"/>
                  <a:gd name="connsiteY2" fmla="*/ 952500 h 952500"/>
                  <a:gd name="connsiteX3" fmla="*/ 1249680 w 1249680"/>
                  <a:gd name="connsiteY3" fmla="*/ 952500 h 952500"/>
                  <a:gd name="connsiteX4" fmla="*/ 243840 w 1249680"/>
                  <a:gd name="connsiteY4" fmla="*/ 22860 h 952500"/>
                  <a:gd name="connsiteX5" fmla="*/ 0 w 1249680"/>
                  <a:gd name="connsiteY5" fmla="*/ 0 h 952500"/>
                  <a:gd name="connsiteX0" fmla="*/ 0 w 868680"/>
                  <a:gd name="connsiteY0" fmla="*/ 0 h 953064"/>
                  <a:gd name="connsiteX1" fmla="*/ 708660 w 868680"/>
                  <a:gd name="connsiteY1" fmla="*/ 952500 h 953064"/>
                  <a:gd name="connsiteX2" fmla="*/ 792480 w 868680"/>
                  <a:gd name="connsiteY2" fmla="*/ 952500 h 953064"/>
                  <a:gd name="connsiteX3" fmla="*/ 868680 w 868680"/>
                  <a:gd name="connsiteY3" fmla="*/ 944880 h 953064"/>
                  <a:gd name="connsiteX4" fmla="*/ 243840 w 868680"/>
                  <a:gd name="connsiteY4" fmla="*/ 22860 h 953064"/>
                  <a:gd name="connsiteX5" fmla="*/ 0 w 868680"/>
                  <a:gd name="connsiteY5" fmla="*/ 0 h 953064"/>
                  <a:gd name="connsiteX0" fmla="*/ 0 w 868680"/>
                  <a:gd name="connsiteY0" fmla="*/ 67796 h 1020860"/>
                  <a:gd name="connsiteX1" fmla="*/ 708660 w 868680"/>
                  <a:gd name="connsiteY1" fmla="*/ 1020296 h 1020860"/>
                  <a:gd name="connsiteX2" fmla="*/ 792480 w 868680"/>
                  <a:gd name="connsiteY2" fmla="*/ 1020296 h 1020860"/>
                  <a:gd name="connsiteX3" fmla="*/ 868680 w 868680"/>
                  <a:gd name="connsiteY3" fmla="*/ 1012676 h 1020860"/>
                  <a:gd name="connsiteX4" fmla="*/ 243840 w 868680"/>
                  <a:gd name="connsiteY4" fmla="*/ 90656 h 1020860"/>
                  <a:gd name="connsiteX5" fmla="*/ 175612 w 868680"/>
                  <a:gd name="connsiteY5" fmla="*/ 0 h 1020860"/>
                  <a:gd name="connsiteX6" fmla="*/ 0 w 868680"/>
                  <a:gd name="connsiteY6" fmla="*/ 67796 h 1020860"/>
                  <a:gd name="connsiteX0" fmla="*/ 0 w 868680"/>
                  <a:gd name="connsiteY0" fmla="*/ 67796 h 1050776"/>
                  <a:gd name="connsiteX1" fmla="*/ 640080 w 868680"/>
                  <a:gd name="connsiteY1" fmla="*/ 1050776 h 1050776"/>
                  <a:gd name="connsiteX2" fmla="*/ 792480 w 868680"/>
                  <a:gd name="connsiteY2" fmla="*/ 1020296 h 1050776"/>
                  <a:gd name="connsiteX3" fmla="*/ 868680 w 868680"/>
                  <a:gd name="connsiteY3" fmla="*/ 1012676 h 1050776"/>
                  <a:gd name="connsiteX4" fmla="*/ 243840 w 868680"/>
                  <a:gd name="connsiteY4" fmla="*/ 90656 h 1050776"/>
                  <a:gd name="connsiteX5" fmla="*/ 175612 w 868680"/>
                  <a:gd name="connsiteY5" fmla="*/ 0 h 1050776"/>
                  <a:gd name="connsiteX6" fmla="*/ 0 w 868680"/>
                  <a:gd name="connsiteY6" fmla="*/ 67796 h 1050776"/>
                  <a:gd name="connsiteX0" fmla="*/ 0 w 769620"/>
                  <a:gd name="connsiteY0" fmla="*/ 464036 h 1050776"/>
                  <a:gd name="connsiteX1" fmla="*/ 541020 w 769620"/>
                  <a:gd name="connsiteY1" fmla="*/ 1050776 h 1050776"/>
                  <a:gd name="connsiteX2" fmla="*/ 693420 w 769620"/>
                  <a:gd name="connsiteY2" fmla="*/ 1020296 h 1050776"/>
                  <a:gd name="connsiteX3" fmla="*/ 769620 w 769620"/>
                  <a:gd name="connsiteY3" fmla="*/ 1012676 h 1050776"/>
                  <a:gd name="connsiteX4" fmla="*/ 144780 w 769620"/>
                  <a:gd name="connsiteY4" fmla="*/ 90656 h 1050776"/>
                  <a:gd name="connsiteX5" fmla="*/ 76552 w 769620"/>
                  <a:gd name="connsiteY5" fmla="*/ 0 h 1050776"/>
                  <a:gd name="connsiteX6" fmla="*/ 0 w 769620"/>
                  <a:gd name="connsiteY6" fmla="*/ 464036 h 1050776"/>
                  <a:gd name="connsiteX0" fmla="*/ 0 w 769620"/>
                  <a:gd name="connsiteY0" fmla="*/ 373395 h 960135"/>
                  <a:gd name="connsiteX1" fmla="*/ 541020 w 769620"/>
                  <a:gd name="connsiteY1" fmla="*/ 960135 h 960135"/>
                  <a:gd name="connsiteX2" fmla="*/ 693420 w 769620"/>
                  <a:gd name="connsiteY2" fmla="*/ 929655 h 960135"/>
                  <a:gd name="connsiteX3" fmla="*/ 769620 w 769620"/>
                  <a:gd name="connsiteY3" fmla="*/ 922035 h 960135"/>
                  <a:gd name="connsiteX4" fmla="*/ 144780 w 769620"/>
                  <a:gd name="connsiteY4" fmla="*/ 15 h 960135"/>
                  <a:gd name="connsiteX5" fmla="*/ 46072 w 769620"/>
                  <a:gd name="connsiteY5" fmla="*/ 267499 h 960135"/>
                  <a:gd name="connsiteX6" fmla="*/ 0 w 769620"/>
                  <a:gd name="connsiteY6" fmla="*/ 373395 h 960135"/>
                  <a:gd name="connsiteX0" fmla="*/ 0 w 769620"/>
                  <a:gd name="connsiteY0" fmla="*/ 105896 h 692636"/>
                  <a:gd name="connsiteX1" fmla="*/ 541020 w 769620"/>
                  <a:gd name="connsiteY1" fmla="*/ 692636 h 692636"/>
                  <a:gd name="connsiteX2" fmla="*/ 693420 w 769620"/>
                  <a:gd name="connsiteY2" fmla="*/ 662156 h 692636"/>
                  <a:gd name="connsiteX3" fmla="*/ 769620 w 769620"/>
                  <a:gd name="connsiteY3" fmla="*/ 654536 h 692636"/>
                  <a:gd name="connsiteX4" fmla="*/ 53340 w 769620"/>
                  <a:gd name="connsiteY4" fmla="*/ 29696 h 692636"/>
                  <a:gd name="connsiteX5" fmla="*/ 46072 w 769620"/>
                  <a:gd name="connsiteY5" fmla="*/ 0 h 692636"/>
                  <a:gd name="connsiteX6" fmla="*/ 0 w 769620"/>
                  <a:gd name="connsiteY6" fmla="*/ 105896 h 69263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53340 w 769620"/>
                  <a:gd name="connsiteY4" fmla="*/ 29696 h 662156"/>
                  <a:gd name="connsiteX5" fmla="*/ 46072 w 769620"/>
                  <a:gd name="connsiteY5" fmla="*/ 0 h 662156"/>
                  <a:gd name="connsiteX6" fmla="*/ 0 w 769620"/>
                  <a:gd name="connsiteY6" fmla="*/ 105896 h 662156"/>
                  <a:gd name="connsiteX0" fmla="*/ 0 w 769620"/>
                  <a:gd name="connsiteY0" fmla="*/ 105896 h 662156"/>
                  <a:gd name="connsiteX1" fmla="*/ 556260 w 769620"/>
                  <a:gd name="connsiteY1" fmla="*/ 654536 h 662156"/>
                  <a:gd name="connsiteX2" fmla="*/ 693420 w 769620"/>
                  <a:gd name="connsiteY2" fmla="*/ 662156 h 662156"/>
                  <a:gd name="connsiteX3" fmla="*/ 769620 w 769620"/>
                  <a:gd name="connsiteY3" fmla="*/ 654536 h 662156"/>
                  <a:gd name="connsiteX4" fmla="*/ 46072 w 769620"/>
                  <a:gd name="connsiteY4" fmla="*/ 0 h 662156"/>
                  <a:gd name="connsiteX5" fmla="*/ 0 w 769620"/>
                  <a:gd name="connsiteY5" fmla="*/ 105896 h 662156"/>
                  <a:gd name="connsiteX0" fmla="*/ 0 w 769620"/>
                  <a:gd name="connsiteY0" fmla="*/ 105896 h 673786"/>
                  <a:gd name="connsiteX1" fmla="*/ 487680 w 769620"/>
                  <a:gd name="connsiteY1" fmla="*/ 673786 h 673786"/>
                  <a:gd name="connsiteX2" fmla="*/ 693420 w 769620"/>
                  <a:gd name="connsiteY2" fmla="*/ 662156 h 673786"/>
                  <a:gd name="connsiteX3" fmla="*/ 769620 w 769620"/>
                  <a:gd name="connsiteY3" fmla="*/ 654536 h 673786"/>
                  <a:gd name="connsiteX4" fmla="*/ 46072 w 769620"/>
                  <a:gd name="connsiteY4" fmla="*/ 0 h 673786"/>
                  <a:gd name="connsiteX5" fmla="*/ 0 w 769620"/>
                  <a:gd name="connsiteY5" fmla="*/ 105896 h 673786"/>
                  <a:gd name="connsiteX0" fmla="*/ 0 w 769620"/>
                  <a:gd name="connsiteY0" fmla="*/ 54562 h 622452"/>
                  <a:gd name="connsiteX1" fmla="*/ 487680 w 769620"/>
                  <a:gd name="connsiteY1" fmla="*/ 622452 h 622452"/>
                  <a:gd name="connsiteX2" fmla="*/ 693420 w 769620"/>
                  <a:gd name="connsiteY2" fmla="*/ 610822 h 622452"/>
                  <a:gd name="connsiteX3" fmla="*/ 769620 w 769620"/>
                  <a:gd name="connsiteY3" fmla="*/ 603202 h 622452"/>
                  <a:gd name="connsiteX4" fmla="*/ 99412 w 769620"/>
                  <a:gd name="connsiteY4" fmla="*/ 0 h 622452"/>
                  <a:gd name="connsiteX5" fmla="*/ 0 w 769620"/>
                  <a:gd name="connsiteY5" fmla="*/ 54562 h 622452"/>
                  <a:gd name="connsiteX0" fmla="*/ 0 w 914400"/>
                  <a:gd name="connsiteY0" fmla="*/ 253482 h 622452"/>
                  <a:gd name="connsiteX1" fmla="*/ 632460 w 914400"/>
                  <a:gd name="connsiteY1" fmla="*/ 622452 h 622452"/>
                  <a:gd name="connsiteX2" fmla="*/ 838200 w 914400"/>
                  <a:gd name="connsiteY2" fmla="*/ 610822 h 622452"/>
                  <a:gd name="connsiteX3" fmla="*/ 914400 w 914400"/>
                  <a:gd name="connsiteY3" fmla="*/ 603202 h 622452"/>
                  <a:gd name="connsiteX4" fmla="*/ 244192 w 914400"/>
                  <a:gd name="connsiteY4" fmla="*/ 0 h 622452"/>
                  <a:gd name="connsiteX5" fmla="*/ 0 w 914400"/>
                  <a:gd name="connsiteY5" fmla="*/ 253482 h 622452"/>
                  <a:gd name="connsiteX0" fmla="*/ 0 w 914400"/>
                  <a:gd name="connsiteY0" fmla="*/ 9645 h 378615"/>
                  <a:gd name="connsiteX1" fmla="*/ 632460 w 914400"/>
                  <a:gd name="connsiteY1" fmla="*/ 378615 h 378615"/>
                  <a:gd name="connsiteX2" fmla="*/ 838200 w 914400"/>
                  <a:gd name="connsiteY2" fmla="*/ 366985 h 378615"/>
                  <a:gd name="connsiteX3" fmla="*/ 914400 w 914400"/>
                  <a:gd name="connsiteY3" fmla="*/ 359365 h 378615"/>
                  <a:gd name="connsiteX4" fmla="*/ 114652 w 914400"/>
                  <a:gd name="connsiteY4" fmla="*/ 0 h 378615"/>
                  <a:gd name="connsiteX5" fmla="*/ 0 w 914400"/>
                  <a:gd name="connsiteY5" fmla="*/ 9645 h 378615"/>
                  <a:gd name="connsiteX0" fmla="*/ 0 w 842224"/>
                  <a:gd name="connsiteY0" fmla="*/ 9645 h 378615"/>
                  <a:gd name="connsiteX1" fmla="*/ 632460 w 842224"/>
                  <a:gd name="connsiteY1" fmla="*/ 378615 h 378615"/>
                  <a:gd name="connsiteX2" fmla="*/ 838200 w 842224"/>
                  <a:gd name="connsiteY2" fmla="*/ 366985 h 378615"/>
                  <a:gd name="connsiteX3" fmla="*/ 784860 w 842224"/>
                  <a:gd name="connsiteY3" fmla="*/ 359365 h 378615"/>
                  <a:gd name="connsiteX4" fmla="*/ 114652 w 842224"/>
                  <a:gd name="connsiteY4" fmla="*/ 0 h 378615"/>
                  <a:gd name="connsiteX5" fmla="*/ 0 w 842224"/>
                  <a:gd name="connsiteY5" fmla="*/ 9645 h 378615"/>
                  <a:gd name="connsiteX0" fmla="*/ 0 w 784860"/>
                  <a:gd name="connsiteY0" fmla="*/ 9645 h 378615"/>
                  <a:gd name="connsiteX1" fmla="*/ 632460 w 784860"/>
                  <a:gd name="connsiteY1" fmla="*/ 378615 h 378615"/>
                  <a:gd name="connsiteX2" fmla="*/ 762000 w 784860"/>
                  <a:gd name="connsiteY2" fmla="*/ 360568 h 378615"/>
                  <a:gd name="connsiteX3" fmla="*/ 784860 w 784860"/>
                  <a:gd name="connsiteY3" fmla="*/ 359365 h 378615"/>
                  <a:gd name="connsiteX4" fmla="*/ 114652 w 784860"/>
                  <a:gd name="connsiteY4" fmla="*/ 0 h 378615"/>
                  <a:gd name="connsiteX5" fmla="*/ 0 w 784860"/>
                  <a:gd name="connsiteY5" fmla="*/ 9645 h 378615"/>
                  <a:gd name="connsiteX0" fmla="*/ 0 w 716280"/>
                  <a:gd name="connsiteY0" fmla="*/ 60980 h 378615"/>
                  <a:gd name="connsiteX1" fmla="*/ 563880 w 716280"/>
                  <a:gd name="connsiteY1" fmla="*/ 378615 h 378615"/>
                  <a:gd name="connsiteX2" fmla="*/ 693420 w 716280"/>
                  <a:gd name="connsiteY2" fmla="*/ 360568 h 378615"/>
                  <a:gd name="connsiteX3" fmla="*/ 716280 w 716280"/>
                  <a:gd name="connsiteY3" fmla="*/ 359365 h 378615"/>
                  <a:gd name="connsiteX4" fmla="*/ 46072 w 716280"/>
                  <a:gd name="connsiteY4" fmla="*/ 0 h 378615"/>
                  <a:gd name="connsiteX5" fmla="*/ 0 w 716280"/>
                  <a:gd name="connsiteY5" fmla="*/ 60980 h 378615"/>
                  <a:gd name="connsiteX0" fmla="*/ 0 w 716280"/>
                  <a:gd name="connsiteY0" fmla="*/ 83286 h 400921"/>
                  <a:gd name="connsiteX1" fmla="*/ 563880 w 716280"/>
                  <a:gd name="connsiteY1" fmla="*/ 400921 h 400921"/>
                  <a:gd name="connsiteX2" fmla="*/ 693420 w 716280"/>
                  <a:gd name="connsiteY2" fmla="*/ 382874 h 400921"/>
                  <a:gd name="connsiteX3" fmla="*/ 716280 w 716280"/>
                  <a:gd name="connsiteY3" fmla="*/ 381671 h 400921"/>
                  <a:gd name="connsiteX4" fmla="*/ 487689 w 716280"/>
                  <a:gd name="connsiteY4" fmla="*/ 0 h 400921"/>
                  <a:gd name="connsiteX5" fmla="*/ 0 w 716280"/>
                  <a:gd name="connsiteY5" fmla="*/ 83286 h 400921"/>
                  <a:gd name="connsiteX0" fmla="*/ 0 w 377708"/>
                  <a:gd name="connsiteY0" fmla="*/ 10792 h 400921"/>
                  <a:gd name="connsiteX1" fmla="*/ 225308 w 377708"/>
                  <a:gd name="connsiteY1" fmla="*/ 400921 h 400921"/>
                  <a:gd name="connsiteX2" fmla="*/ 354848 w 377708"/>
                  <a:gd name="connsiteY2" fmla="*/ 382874 h 400921"/>
                  <a:gd name="connsiteX3" fmla="*/ 377708 w 377708"/>
                  <a:gd name="connsiteY3" fmla="*/ 381671 h 400921"/>
                  <a:gd name="connsiteX4" fmla="*/ 149117 w 377708"/>
                  <a:gd name="connsiteY4" fmla="*/ 0 h 400921"/>
                  <a:gd name="connsiteX5" fmla="*/ 0 w 377708"/>
                  <a:gd name="connsiteY5" fmla="*/ 10792 h 400921"/>
                  <a:gd name="connsiteX0" fmla="*/ 0 w 377708"/>
                  <a:gd name="connsiteY0" fmla="*/ 10792 h 412074"/>
                  <a:gd name="connsiteX1" fmla="*/ 136984 w 377708"/>
                  <a:gd name="connsiteY1" fmla="*/ 412074 h 412074"/>
                  <a:gd name="connsiteX2" fmla="*/ 354848 w 377708"/>
                  <a:gd name="connsiteY2" fmla="*/ 382874 h 412074"/>
                  <a:gd name="connsiteX3" fmla="*/ 377708 w 377708"/>
                  <a:gd name="connsiteY3" fmla="*/ 381671 h 412074"/>
                  <a:gd name="connsiteX4" fmla="*/ 149117 w 377708"/>
                  <a:gd name="connsiteY4" fmla="*/ 0 h 412074"/>
                  <a:gd name="connsiteX5" fmla="*/ 0 w 377708"/>
                  <a:gd name="connsiteY5" fmla="*/ 10792 h 41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708" h="412074">
                    <a:moveTo>
                      <a:pt x="0" y="10792"/>
                    </a:moveTo>
                    <a:lnTo>
                      <a:pt x="136984" y="412074"/>
                    </a:lnTo>
                    <a:cubicBezTo>
                      <a:pt x="164924" y="412074"/>
                      <a:pt x="314727" y="387941"/>
                      <a:pt x="354848" y="382874"/>
                    </a:cubicBezTo>
                    <a:cubicBezTo>
                      <a:pt x="394969" y="377807"/>
                      <a:pt x="352308" y="384211"/>
                      <a:pt x="377708" y="381671"/>
                    </a:cubicBezTo>
                    <a:lnTo>
                      <a:pt x="149117" y="0"/>
                    </a:lnTo>
                    <a:lnTo>
                      <a:pt x="0" y="10792"/>
                    </a:lnTo>
                    <a:close/>
                  </a:path>
                </a:pathLst>
              </a:cu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>
              <a:off x="2561290" y="3023037"/>
              <a:ext cx="216024" cy="270386"/>
              <a:chOff x="2561290" y="3023037"/>
              <a:chExt cx="216024" cy="270386"/>
            </a:xfrm>
          </p:grpSpPr>
          <p:sp>
            <p:nvSpPr>
              <p:cNvPr id="109" name="円/楕円 49">
                <a:extLst>
                  <a:ext uri="{FF2B5EF4-FFF2-40B4-BE49-F238E27FC236}">
                    <a16:creationId xmlns:a16="http://schemas.microsoft.com/office/drawing/2014/main" id="{82DCCE41-B606-403B-9165-E084A819647F}"/>
                  </a:ext>
                </a:extLst>
              </p:cNvPr>
              <p:cNvSpPr/>
              <p:nvPr/>
            </p:nvSpPr>
            <p:spPr>
              <a:xfrm rot="8241711">
                <a:off x="2561290" y="3023037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9D91CAD8-58B6-43AA-92E8-B6A16E6DF611}"/>
                  </a:ext>
                </a:extLst>
              </p:cNvPr>
              <p:cNvCxnSpPr>
                <a:stCxn id="115" idx="0"/>
                <a:endCxn id="115" idx="4"/>
              </p:cNvCxnSpPr>
              <p:nvPr/>
            </p:nvCxnSpPr>
            <p:spPr>
              <a:xfrm rot="8241711">
                <a:off x="2669302" y="3023037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グループ化 82"/>
            <p:cNvGrpSpPr/>
            <p:nvPr/>
          </p:nvGrpSpPr>
          <p:grpSpPr>
            <a:xfrm>
              <a:off x="2041221" y="3212497"/>
              <a:ext cx="216024" cy="270386"/>
              <a:chOff x="2041221" y="3212497"/>
              <a:chExt cx="216024" cy="270386"/>
            </a:xfrm>
          </p:grpSpPr>
          <p:sp>
            <p:nvSpPr>
              <p:cNvPr id="107" name="円/楕円 320">
                <a:extLst>
                  <a:ext uri="{FF2B5EF4-FFF2-40B4-BE49-F238E27FC236}">
                    <a16:creationId xmlns:a16="http://schemas.microsoft.com/office/drawing/2014/main" id="{2D05F370-D604-4FF1-9D89-D5674FA5FCE1}"/>
                  </a:ext>
                </a:extLst>
              </p:cNvPr>
              <p:cNvSpPr/>
              <p:nvPr/>
            </p:nvSpPr>
            <p:spPr>
              <a:xfrm rot="10800000">
                <a:off x="2041221" y="3212497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108" name="直線コネクタ 107">
                <a:extLst>
                  <a:ext uri="{FF2B5EF4-FFF2-40B4-BE49-F238E27FC236}">
                    <a16:creationId xmlns:a16="http://schemas.microsoft.com/office/drawing/2014/main" id="{370F3153-5EA5-472D-9062-C352DE235C15}"/>
                  </a:ext>
                </a:extLst>
              </p:cNvPr>
              <p:cNvCxnSpPr>
                <a:stCxn id="113" idx="0"/>
                <a:endCxn id="113" idx="4"/>
              </p:cNvCxnSpPr>
              <p:nvPr/>
            </p:nvCxnSpPr>
            <p:spPr>
              <a:xfrm rot="10800000">
                <a:off x="2149233" y="3212497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グループ化 83"/>
            <p:cNvGrpSpPr/>
            <p:nvPr/>
          </p:nvGrpSpPr>
          <p:grpSpPr>
            <a:xfrm>
              <a:off x="2069071" y="3635701"/>
              <a:ext cx="216024" cy="270386"/>
              <a:chOff x="2069071" y="3635701"/>
              <a:chExt cx="216024" cy="270386"/>
            </a:xfrm>
          </p:grpSpPr>
          <p:sp>
            <p:nvSpPr>
              <p:cNvPr id="105" name="円/楕円 323">
                <a:extLst>
                  <a:ext uri="{FF2B5EF4-FFF2-40B4-BE49-F238E27FC236}">
                    <a16:creationId xmlns:a16="http://schemas.microsoft.com/office/drawing/2014/main" id="{E282D8D7-06BD-4865-85F9-1C02DFE45A25}"/>
                  </a:ext>
                </a:extLst>
              </p:cNvPr>
              <p:cNvSpPr/>
              <p:nvPr/>
            </p:nvSpPr>
            <p:spPr>
              <a:xfrm rot="9149498">
                <a:off x="2069071" y="3635701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106" name="直線コネクタ 105">
                <a:extLst>
                  <a:ext uri="{FF2B5EF4-FFF2-40B4-BE49-F238E27FC236}">
                    <a16:creationId xmlns:a16="http://schemas.microsoft.com/office/drawing/2014/main" id="{514ADE2D-4D7D-4D4B-9EEF-702B3A5F4ED3}"/>
                  </a:ext>
                </a:extLst>
              </p:cNvPr>
              <p:cNvCxnSpPr>
                <a:stCxn id="111" idx="0"/>
                <a:endCxn id="111" idx="4"/>
              </p:cNvCxnSpPr>
              <p:nvPr/>
            </p:nvCxnSpPr>
            <p:spPr>
              <a:xfrm rot="9149498">
                <a:off x="2177083" y="3635701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グループ化 84"/>
            <p:cNvGrpSpPr/>
            <p:nvPr/>
          </p:nvGrpSpPr>
          <p:grpSpPr>
            <a:xfrm>
              <a:off x="1759734" y="3571740"/>
              <a:ext cx="216024" cy="270386"/>
              <a:chOff x="1759734" y="3571740"/>
              <a:chExt cx="216024" cy="270386"/>
            </a:xfrm>
          </p:grpSpPr>
          <p:sp>
            <p:nvSpPr>
              <p:cNvPr id="103" name="円/楕円 326">
                <a:extLst>
                  <a:ext uri="{FF2B5EF4-FFF2-40B4-BE49-F238E27FC236}">
                    <a16:creationId xmlns:a16="http://schemas.microsoft.com/office/drawing/2014/main" id="{76844CD4-64D5-4850-BD6B-7EEC56101391}"/>
                  </a:ext>
                </a:extLst>
              </p:cNvPr>
              <p:cNvSpPr/>
              <p:nvPr/>
            </p:nvSpPr>
            <p:spPr>
              <a:xfrm rot="10800000">
                <a:off x="1759734" y="3571740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104" name="直線コネクタ 103">
                <a:extLst>
                  <a:ext uri="{FF2B5EF4-FFF2-40B4-BE49-F238E27FC236}">
                    <a16:creationId xmlns:a16="http://schemas.microsoft.com/office/drawing/2014/main" id="{24908F15-4DD9-4C44-8319-2DA0EE549802}"/>
                  </a:ext>
                </a:extLst>
              </p:cNvPr>
              <p:cNvCxnSpPr>
                <a:stCxn id="93" idx="0"/>
                <a:endCxn id="93" idx="4"/>
              </p:cNvCxnSpPr>
              <p:nvPr/>
            </p:nvCxnSpPr>
            <p:spPr>
              <a:xfrm rot="10800000">
                <a:off x="1867746" y="3571740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グループ化 85"/>
            <p:cNvGrpSpPr/>
            <p:nvPr/>
          </p:nvGrpSpPr>
          <p:grpSpPr>
            <a:xfrm>
              <a:off x="1568625" y="3770893"/>
              <a:ext cx="216024" cy="270386"/>
              <a:chOff x="1568625" y="3770893"/>
              <a:chExt cx="216024" cy="270386"/>
            </a:xfrm>
          </p:grpSpPr>
          <p:sp>
            <p:nvSpPr>
              <p:cNvPr id="101" name="円/楕円 329">
                <a:extLst>
                  <a:ext uri="{FF2B5EF4-FFF2-40B4-BE49-F238E27FC236}">
                    <a16:creationId xmlns:a16="http://schemas.microsoft.com/office/drawing/2014/main" id="{F86DE262-B970-487D-93D7-FAE27727CC59}"/>
                  </a:ext>
                </a:extLst>
              </p:cNvPr>
              <p:cNvSpPr/>
              <p:nvPr/>
            </p:nvSpPr>
            <p:spPr>
              <a:xfrm rot="10800000">
                <a:off x="1568625" y="3770893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102" name="直線コネクタ 101">
                <a:extLst>
                  <a:ext uri="{FF2B5EF4-FFF2-40B4-BE49-F238E27FC236}">
                    <a16:creationId xmlns:a16="http://schemas.microsoft.com/office/drawing/2014/main" id="{A875DDDD-8FE1-4907-8D10-6331EFDED02B}"/>
                  </a:ext>
                </a:extLst>
              </p:cNvPr>
              <p:cNvCxnSpPr>
                <a:stCxn id="91" idx="0"/>
                <a:endCxn id="91" idx="4"/>
              </p:cNvCxnSpPr>
              <p:nvPr/>
            </p:nvCxnSpPr>
            <p:spPr>
              <a:xfrm rot="10800000">
                <a:off x="1676637" y="3770893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グループ化 86"/>
            <p:cNvGrpSpPr/>
            <p:nvPr/>
          </p:nvGrpSpPr>
          <p:grpSpPr>
            <a:xfrm>
              <a:off x="1213824" y="3590210"/>
              <a:ext cx="216024" cy="270386"/>
              <a:chOff x="1213824" y="3590210"/>
              <a:chExt cx="216024" cy="270386"/>
            </a:xfrm>
          </p:grpSpPr>
          <p:sp>
            <p:nvSpPr>
              <p:cNvPr id="99" name="円/楕円 332">
                <a:extLst>
                  <a:ext uri="{FF2B5EF4-FFF2-40B4-BE49-F238E27FC236}">
                    <a16:creationId xmlns:a16="http://schemas.microsoft.com/office/drawing/2014/main" id="{01EB4775-0CA4-4770-8BC1-295AA9CA6902}"/>
                  </a:ext>
                </a:extLst>
              </p:cNvPr>
              <p:cNvSpPr/>
              <p:nvPr/>
            </p:nvSpPr>
            <p:spPr>
              <a:xfrm rot="12981497">
                <a:off x="1213824" y="3590210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100" name="直線コネクタ 99">
                <a:extLst>
                  <a:ext uri="{FF2B5EF4-FFF2-40B4-BE49-F238E27FC236}">
                    <a16:creationId xmlns:a16="http://schemas.microsoft.com/office/drawing/2014/main" id="{68927F18-4FDA-4826-967F-4F72A6954013}"/>
                  </a:ext>
                </a:extLst>
              </p:cNvPr>
              <p:cNvCxnSpPr/>
              <p:nvPr/>
            </p:nvCxnSpPr>
            <p:spPr>
              <a:xfrm rot="12981497">
                <a:off x="1321836" y="3590210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グループ化 87"/>
            <p:cNvGrpSpPr/>
            <p:nvPr/>
          </p:nvGrpSpPr>
          <p:grpSpPr>
            <a:xfrm>
              <a:off x="1025664" y="3433498"/>
              <a:ext cx="216024" cy="270386"/>
              <a:chOff x="1025664" y="3433498"/>
              <a:chExt cx="216024" cy="270386"/>
            </a:xfrm>
          </p:grpSpPr>
          <p:sp>
            <p:nvSpPr>
              <p:cNvPr id="97" name="円/楕円 335">
                <a:extLst>
                  <a:ext uri="{FF2B5EF4-FFF2-40B4-BE49-F238E27FC236}">
                    <a16:creationId xmlns:a16="http://schemas.microsoft.com/office/drawing/2014/main" id="{CB2F599A-282D-40F8-86DB-7B7948ED0035}"/>
                  </a:ext>
                </a:extLst>
              </p:cNvPr>
              <p:cNvSpPr/>
              <p:nvPr/>
            </p:nvSpPr>
            <p:spPr>
              <a:xfrm rot="10800000">
                <a:off x="1025664" y="3433498"/>
                <a:ext cx="216024" cy="270386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98" name="直線コネクタ 97">
                <a:extLst>
                  <a:ext uri="{FF2B5EF4-FFF2-40B4-BE49-F238E27FC236}">
                    <a16:creationId xmlns:a16="http://schemas.microsoft.com/office/drawing/2014/main" id="{7BADF1A5-E7CD-4133-AC81-B34485648F40}"/>
                  </a:ext>
                </a:extLst>
              </p:cNvPr>
              <p:cNvCxnSpPr/>
              <p:nvPr/>
            </p:nvCxnSpPr>
            <p:spPr>
              <a:xfrm rot="10800000">
                <a:off x="1133676" y="3433498"/>
                <a:ext cx="0" cy="270386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グループ化 88"/>
            <p:cNvGrpSpPr/>
            <p:nvPr/>
          </p:nvGrpSpPr>
          <p:grpSpPr>
            <a:xfrm>
              <a:off x="545022" y="3181900"/>
              <a:ext cx="270385" cy="216024"/>
              <a:chOff x="545022" y="3181900"/>
              <a:chExt cx="270385" cy="216024"/>
            </a:xfrm>
          </p:grpSpPr>
          <p:sp>
            <p:nvSpPr>
              <p:cNvPr id="95" name="円/楕円 338">
                <a:extLst>
                  <a:ext uri="{FF2B5EF4-FFF2-40B4-BE49-F238E27FC236}">
                    <a16:creationId xmlns:a16="http://schemas.microsoft.com/office/drawing/2014/main" id="{421C9501-4B6A-474F-B24B-0F29E6F120B7}"/>
                  </a:ext>
                </a:extLst>
              </p:cNvPr>
              <p:cNvSpPr/>
              <p:nvPr/>
            </p:nvSpPr>
            <p:spPr>
              <a:xfrm rot="14450910">
                <a:off x="572203" y="3154719"/>
                <a:ext cx="216024" cy="270385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 sz="1400"/>
              </a:p>
            </p:txBody>
          </p:sp>
          <p:cxnSp>
            <p:nvCxnSpPr>
              <p:cNvPr id="96" name="直線コネクタ 95">
                <a:extLst>
                  <a:ext uri="{FF2B5EF4-FFF2-40B4-BE49-F238E27FC236}">
                    <a16:creationId xmlns:a16="http://schemas.microsoft.com/office/drawing/2014/main" id="{5A3792AA-21D8-4C96-84E3-F0975A04EF45}"/>
                  </a:ext>
                </a:extLst>
              </p:cNvPr>
              <p:cNvCxnSpPr/>
              <p:nvPr/>
            </p:nvCxnSpPr>
            <p:spPr>
              <a:xfrm rot="14450910">
                <a:off x="680215" y="3154719"/>
                <a:ext cx="0" cy="270385"/>
              </a:xfrm>
              <a:prstGeom prst="line">
                <a:avLst/>
              </a:prstGeom>
              <a:ln w="127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グループ化 89"/>
            <p:cNvGrpSpPr/>
            <p:nvPr/>
          </p:nvGrpSpPr>
          <p:grpSpPr>
            <a:xfrm>
              <a:off x="488768" y="2143693"/>
              <a:ext cx="2716052" cy="1466146"/>
              <a:chOff x="488768" y="2143693"/>
              <a:chExt cx="2716052" cy="1466146"/>
            </a:xfrm>
          </p:grpSpPr>
          <p:sp>
            <p:nvSpPr>
              <p:cNvPr id="91" name="テキスト ボックス 4">
                <a:extLst>
                  <a:ext uri="{FF2B5EF4-FFF2-40B4-BE49-F238E27FC236}">
                    <a16:creationId xmlns:a16="http://schemas.microsoft.com/office/drawing/2014/main" id="{77964382-B003-42BF-BCB0-93177EA40E39}"/>
                  </a:ext>
                </a:extLst>
              </p:cNvPr>
              <p:cNvSpPr txBox="1"/>
              <p:nvPr/>
            </p:nvSpPr>
            <p:spPr>
              <a:xfrm>
                <a:off x="488768" y="2143693"/>
                <a:ext cx="1160189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400">
                    <a:ea typeface="ＭＳ Ｐゴシック"/>
                  </a:rPr>
                  <a:t>Decision Tree</a:t>
                </a:r>
                <a:endParaRPr lang="ja-JP" altLang="en-US" sz="1400">
                  <a:ea typeface="ＭＳ Ｐゴシック"/>
                  <a:cs typeface="Calibri"/>
                </a:endParaRPr>
              </a:p>
            </p:txBody>
          </p:sp>
          <p:sp>
            <p:nvSpPr>
              <p:cNvPr id="92" name="テキスト ボックス 5">
                <a:extLst>
                  <a:ext uri="{FF2B5EF4-FFF2-40B4-BE49-F238E27FC236}">
                    <a16:creationId xmlns:a16="http://schemas.microsoft.com/office/drawing/2014/main" id="{FF0F8271-C8A8-478C-8244-516BF805B76A}"/>
                  </a:ext>
                </a:extLst>
              </p:cNvPr>
              <p:cNvSpPr txBox="1"/>
              <p:nvPr/>
            </p:nvSpPr>
            <p:spPr>
              <a:xfrm>
                <a:off x="2577726" y="3246641"/>
                <a:ext cx="627094" cy="230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900">
                    <a:ea typeface="ＭＳ Ｐゴシック"/>
                  </a:rPr>
                  <a:t>result</a:t>
                </a:r>
                <a:endParaRPr lang="ja-JP" altLang="en-US" sz="900">
                  <a:ea typeface="ＭＳ Ｐゴシック"/>
                  <a:cs typeface="Calibri"/>
                </a:endParaRPr>
              </a:p>
            </p:txBody>
          </p:sp>
          <p:sp>
            <p:nvSpPr>
              <p:cNvPr id="93" name="テキスト ボックス 6">
                <a:extLst>
                  <a:ext uri="{FF2B5EF4-FFF2-40B4-BE49-F238E27FC236}">
                    <a16:creationId xmlns:a16="http://schemas.microsoft.com/office/drawing/2014/main" id="{E62B6DA6-4FE9-4E0D-A6BB-887DD04141FD}"/>
                  </a:ext>
                </a:extLst>
              </p:cNvPr>
              <p:cNvSpPr txBox="1"/>
              <p:nvPr/>
            </p:nvSpPr>
            <p:spPr>
              <a:xfrm>
                <a:off x="1866538" y="2315304"/>
                <a:ext cx="1049016" cy="3693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900">
                    <a:ea typeface="ＭＳ Ｐゴシック"/>
                    <a:cs typeface="Calibri"/>
                  </a:rPr>
                  <a:t>conditional branch</a:t>
                </a:r>
              </a:p>
            </p:txBody>
          </p:sp>
          <p:sp>
            <p:nvSpPr>
              <p:cNvPr id="94" name="テキスト ボックス 7">
                <a:extLst>
                  <a:ext uri="{FF2B5EF4-FFF2-40B4-BE49-F238E27FC236}">
                    <a16:creationId xmlns:a16="http://schemas.microsoft.com/office/drawing/2014/main" id="{F89B53B4-7858-4E43-8DCA-741B3701EBA4}"/>
                  </a:ext>
                </a:extLst>
              </p:cNvPr>
              <p:cNvSpPr txBox="1"/>
              <p:nvPr/>
            </p:nvSpPr>
            <p:spPr>
              <a:xfrm>
                <a:off x="2184216" y="3379007"/>
                <a:ext cx="504671" cy="2308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900">
                    <a:ea typeface="ＭＳ Ｐゴシック"/>
                  </a:rPr>
                  <a:t>result</a:t>
                </a:r>
                <a:endParaRPr lang="ja-JP" altLang="en-US" sz="900">
                  <a:ea typeface="ＭＳ Ｐゴシック"/>
                  <a:cs typeface="Calibri"/>
                </a:endParaRPr>
              </a:p>
            </p:txBody>
          </p:sp>
        </p:grpSp>
      </p:grpSp>
      <p:sp>
        <p:nvSpPr>
          <p:cNvPr id="124" name="テキスト ボックス 47">
            <a:extLst>
              <a:ext uri="{FF2B5EF4-FFF2-40B4-BE49-F238E27FC236}">
                <a16:creationId xmlns:a16="http://schemas.microsoft.com/office/drawing/2014/main" id="{FCA1CD9C-206B-4E14-9D8B-E76EE811370A}"/>
              </a:ext>
            </a:extLst>
          </p:cNvPr>
          <p:cNvSpPr txBox="1"/>
          <p:nvPr/>
        </p:nvSpPr>
        <p:spPr>
          <a:xfrm>
            <a:off x="6437454" y="938302"/>
            <a:ext cx="140322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>
                <a:solidFill>
                  <a:srgbClr val="002060"/>
                </a:solidFill>
                <a:ea typeface="ＭＳ Ｐゴシック"/>
                <a:cs typeface="Calibri"/>
              </a:rPr>
              <a:t>Input data:</a:t>
            </a:r>
            <a:endParaRPr lang="ja-JP" altLang="en-US" b="1" dirty="0">
              <a:solidFill>
                <a:srgbClr val="000000"/>
              </a:solidFill>
              <a:ea typeface="ＭＳ Ｐゴシック"/>
              <a:cs typeface="Calibri"/>
            </a:endParaRP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1988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6A115386-9BDE-4701-9E62-D0930130A7D5}"/>
              </a:ext>
            </a:extLst>
          </p:cNvPr>
          <p:cNvSpPr txBox="1"/>
          <p:nvPr/>
        </p:nvSpPr>
        <p:spPr>
          <a:xfrm>
            <a:off x="7180161" y="204606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cs typeface="Calibri"/>
              </a:rPr>
              <a:t>Mountain shadow detection</a:t>
            </a:r>
          </a:p>
        </p:txBody>
      </p:sp>
      <p:pic>
        <p:nvPicPr>
          <p:cNvPr id="5" name="図 4" descr="マップ&#10;&#10;説明は自動で生成されたものです">
            <a:extLst>
              <a:ext uri="{FF2B5EF4-FFF2-40B4-BE49-F238E27FC236}">
                <a16:creationId xmlns:a16="http://schemas.microsoft.com/office/drawing/2014/main" id="{453FFEEB-99CB-4503-A961-B7F377F9B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42" y="2712471"/>
            <a:ext cx="3870886" cy="36971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46C675-0C8B-4B71-AF20-5B50BDAC1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84" r="5882" b="241"/>
          <a:stretch/>
        </p:blipFill>
        <p:spPr>
          <a:xfrm>
            <a:off x="10433156" y="5195548"/>
            <a:ext cx="399752" cy="16224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E324C1-5F6F-455C-9857-961102609147}"/>
              </a:ext>
            </a:extLst>
          </p:cNvPr>
          <p:cNvSpPr txBox="1"/>
          <p:nvPr/>
        </p:nvSpPr>
        <p:spPr>
          <a:xfrm>
            <a:off x="6835546" y="2411348"/>
            <a:ext cx="322743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>
                <a:ea typeface="ＭＳ Ｐゴシック"/>
              </a:rPr>
              <a:t>09JST 14th Jan. 2018, Nagano area</a:t>
            </a:r>
            <a:endParaRPr lang="ja-JP" altLang="en-US" sz="1600">
              <a:ea typeface="ＭＳ Ｐゴシック"/>
              <a:cs typeface="Calibri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A65231F-77FA-4C33-BFBA-3AF6BDE650F6}"/>
              </a:ext>
            </a:extLst>
          </p:cNvPr>
          <p:cNvCxnSpPr/>
          <p:nvPr/>
        </p:nvCxnSpPr>
        <p:spPr>
          <a:xfrm flipH="1">
            <a:off x="8958683" y="4934851"/>
            <a:ext cx="847895" cy="62990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4370D1-39B4-482E-B02F-418DBDFC6838}"/>
              </a:ext>
            </a:extLst>
          </p:cNvPr>
          <p:cNvSpPr txBox="1"/>
          <p:nvPr/>
        </p:nvSpPr>
        <p:spPr>
          <a:xfrm>
            <a:off x="9279964" y="4675908"/>
            <a:ext cx="1602667" cy="5078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930" indent="-201930"/>
            <a:r>
              <a:rPr lang="ja-JP" altLang="en-US" sz="1500" b="1" dirty="0">
                <a:solidFill>
                  <a:srgbClr val="0000FF"/>
                </a:solidFill>
                <a:ea typeface="ＭＳ Ｐゴシック"/>
                <a:cs typeface="Calibri"/>
              </a:rPr>
              <a:t>Akaishi </a:t>
            </a:r>
            <a:endParaRPr lang="ja-JP" altLang="en-US" dirty="0">
              <a:solidFill>
                <a:srgbClr val="000000"/>
              </a:solidFill>
              <a:ea typeface="ＭＳ Ｐゴシック" panose="020B0600070205080204" pitchFamily="34" charset="-128"/>
              <a:cs typeface="Calibri"/>
            </a:endParaRPr>
          </a:p>
          <a:p>
            <a:pPr marL="201930" indent="-201930"/>
            <a:r>
              <a:rPr lang="ja-JP" altLang="en-US" sz="1100" b="1" dirty="0">
                <a:solidFill>
                  <a:srgbClr val="0000FF"/>
                </a:solidFill>
                <a:ea typeface="ＭＳ Ｐゴシック"/>
                <a:cs typeface="Calibri"/>
              </a:rPr>
              <a:t>mountain range shadow</a:t>
            </a:r>
            <a:endParaRPr lang="ja-JP" altLang="en-US" sz="1200" dirty="0">
              <a:ea typeface="ＭＳ Ｐゴシック"/>
              <a:cs typeface="Calibri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CC948BB-349D-4126-8602-7F6DFBFE6BFA}"/>
              </a:ext>
            </a:extLst>
          </p:cNvPr>
          <p:cNvCxnSpPr/>
          <p:nvPr/>
        </p:nvCxnSpPr>
        <p:spPr>
          <a:xfrm flipH="1">
            <a:off x="8445372" y="4198501"/>
            <a:ext cx="1218763" cy="851603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C99D5F0F-DD40-413F-AEB7-E589C986114B}"/>
              </a:ext>
            </a:extLst>
          </p:cNvPr>
          <p:cNvCxnSpPr/>
          <p:nvPr/>
        </p:nvCxnSpPr>
        <p:spPr>
          <a:xfrm flipH="1">
            <a:off x="8085632" y="3483509"/>
            <a:ext cx="1300340" cy="62637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DF06C38-BA0A-412E-A9A8-79F00E6707CD}"/>
              </a:ext>
            </a:extLst>
          </p:cNvPr>
          <p:cNvSpPr txBox="1"/>
          <p:nvPr/>
        </p:nvSpPr>
        <p:spPr>
          <a:xfrm>
            <a:off x="9050349" y="3240578"/>
            <a:ext cx="1665416" cy="49244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930" indent="-201930"/>
            <a:r>
              <a:rPr lang="ja-JP" altLang="en-US" sz="1500" b="1">
                <a:solidFill>
                  <a:srgbClr val="0000FF"/>
                </a:solidFill>
                <a:ea typeface="ＭＳ Ｐゴシック"/>
              </a:rPr>
              <a:t>Hida </a:t>
            </a:r>
          </a:p>
          <a:p>
            <a:pPr marL="201930" indent="-201930"/>
            <a:r>
              <a:rPr lang="ja-JP" altLang="en-US" sz="1100" b="1">
                <a:solidFill>
                  <a:srgbClr val="0000FF"/>
                </a:solidFill>
                <a:ea typeface="ＭＳ Ｐゴシック"/>
              </a:rPr>
              <a:t>mountain range shadow</a:t>
            </a:r>
            <a:endParaRPr lang="ja-JP" altLang="en-US" sz="1100" b="1">
              <a:solidFill>
                <a:srgbClr val="0000FF"/>
              </a:solidFill>
              <a:ea typeface="ＭＳ Ｐゴシック"/>
              <a:cs typeface="Calibri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28C24F-CD4F-4BA7-BCE3-C55F844B0555}"/>
              </a:ext>
            </a:extLst>
          </p:cNvPr>
          <p:cNvSpPr txBox="1"/>
          <p:nvPr/>
        </p:nvSpPr>
        <p:spPr>
          <a:xfrm>
            <a:off x="10972011" y="2384004"/>
            <a:ext cx="3639998" cy="45012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ea typeface="游ゴシック"/>
              </a:rPr>
              <a:t>AMeDAS observation can be affected by </a:t>
            </a:r>
            <a:r>
              <a:rPr lang="ja-JP" altLang="en-US" dirty="0">
                <a:solidFill>
                  <a:srgbClr val="FF0000"/>
                </a:solidFill>
                <a:ea typeface="游ゴシック"/>
              </a:rPr>
              <a:t>local terrain and tree</a:t>
            </a:r>
            <a:r>
              <a:rPr lang="ja-JP" altLang="en-US" dirty="0">
                <a:ea typeface="游ゴシック"/>
              </a:rPr>
              <a:t>.</a:t>
            </a:r>
            <a:endParaRPr lang="ja-JP" altLang="en-US" dirty="0">
              <a:ea typeface="游ゴシック"/>
              <a:cs typeface="Calibri"/>
            </a:endParaRPr>
          </a:p>
          <a:p>
            <a:endParaRPr lang="ja-JP" altLang="en-US" dirty="0">
              <a:ea typeface="游ゴシック"/>
            </a:endParaRPr>
          </a:p>
          <a:p>
            <a:endParaRPr lang="en-US" altLang="ja-JP" dirty="0">
              <a:ea typeface="游ゴシック" panose="020B0400000000000000" pitchFamily="34" charset="-128"/>
            </a:endParaRPr>
          </a:p>
          <a:p>
            <a:endParaRPr lang="en-US" altLang="ja-JP" dirty="0">
              <a:ea typeface="游ゴシック"/>
            </a:endParaRPr>
          </a:p>
          <a:p>
            <a:endParaRPr lang="en-US" altLang="ja-JP" dirty="0">
              <a:ea typeface="游ゴシック"/>
            </a:endParaRPr>
          </a:p>
          <a:p>
            <a:endParaRPr lang="en-US" altLang="ja-JP" dirty="0">
              <a:ea typeface="游ゴシック"/>
            </a:endParaRPr>
          </a:p>
          <a:p>
            <a:endParaRPr lang="en-US" altLang="ja-JP" dirty="0">
              <a:ea typeface="游ゴシック"/>
            </a:endParaRPr>
          </a:p>
          <a:p>
            <a:endParaRPr lang="ja-JP" altLang="en-US" dirty="0">
              <a:solidFill>
                <a:schemeClr val="accent6"/>
              </a:solidFill>
              <a:ea typeface="游ゴシック"/>
            </a:endParaRPr>
          </a:p>
          <a:p>
            <a:endParaRPr lang="ja-JP" altLang="en-US" dirty="0">
              <a:solidFill>
                <a:schemeClr val="accent6"/>
              </a:solidFill>
              <a:ea typeface="游ゴシック"/>
            </a:endParaRPr>
          </a:p>
          <a:p>
            <a:endParaRPr lang="ja-JP" altLang="en-US" dirty="0">
              <a:solidFill>
                <a:schemeClr val="accent6"/>
              </a:solidFill>
              <a:ea typeface="游ゴシック"/>
              <a:cs typeface="Calibri"/>
            </a:endParaRPr>
          </a:p>
          <a:p>
            <a:r>
              <a:rPr lang="ja-JP" altLang="en-US" dirty="0">
                <a:solidFill>
                  <a:schemeClr val="accent6"/>
                </a:solidFill>
                <a:ea typeface="游ゴシック"/>
              </a:rPr>
              <a:t>Therefore, WAM sunshine duration is often longer than AMeDAS observation in morning and evening, </a:t>
            </a:r>
            <a:r>
              <a:rPr lang="ja-JP" altLang="en-US" dirty="0">
                <a:ea typeface="游ゴシック"/>
              </a:rPr>
              <a:t>and has better regional representativeness, sometimes.</a:t>
            </a:r>
            <a:endParaRPr lang="ja-JP" altLang="en-US" dirty="0">
              <a:ea typeface="游ゴシック"/>
              <a:cs typeface="Calibri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F12477-4F68-456D-A2EE-8F7A8691A1E1}"/>
              </a:ext>
            </a:extLst>
          </p:cNvPr>
          <p:cNvSpPr txBox="1"/>
          <p:nvPr/>
        </p:nvSpPr>
        <p:spPr>
          <a:xfrm>
            <a:off x="7419482" y="1020002"/>
            <a:ext cx="6424313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ea typeface="+mn-lt"/>
                <a:cs typeface="+mn-lt"/>
              </a:rPr>
              <a:t>Mountain shadow is calculated from </a:t>
            </a:r>
            <a:r>
              <a:rPr lang="ja-JP" altLang="en-US" dirty="0">
                <a:solidFill>
                  <a:srgbClr val="0000FF"/>
                </a:solidFill>
                <a:ea typeface="+mn-lt"/>
                <a:cs typeface="+mn-lt"/>
              </a:rPr>
              <a:t>1km mesh elevation data</a:t>
            </a:r>
            <a:r>
              <a:rPr lang="ja-JP" altLang="en-US" dirty="0">
                <a:ea typeface="+mn-lt"/>
                <a:cs typeface="+mn-lt"/>
              </a:rPr>
              <a:t> assuming straight sun light.</a:t>
            </a:r>
            <a:endParaRPr lang="ja-JP" altLang="en-US" dirty="0">
              <a:solidFill>
                <a:srgbClr val="000000"/>
              </a:solidFill>
              <a:ea typeface="游ゴシック"/>
              <a:cs typeface="Calibri"/>
            </a:endParaRPr>
          </a:p>
        </p:txBody>
      </p:sp>
      <p:pic>
        <p:nvPicPr>
          <p:cNvPr id="15" name="図 14" descr="マップ&#10;&#10;説明は自動で生成されたものです">
            <a:extLst>
              <a:ext uri="{FF2B5EF4-FFF2-40B4-BE49-F238E27FC236}">
                <a16:creationId xmlns:a16="http://schemas.microsoft.com/office/drawing/2014/main" id="{82714769-B033-455D-97D4-2FF120D4A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352" y="5583853"/>
            <a:ext cx="1407319" cy="1328738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FABCB0B-A5F1-42AE-BA09-4221A27536D4}"/>
              </a:ext>
            </a:extLst>
          </p:cNvPr>
          <p:cNvCxnSpPr>
            <a:cxnSpLocks/>
          </p:cNvCxnSpPr>
          <p:nvPr/>
        </p:nvCxnSpPr>
        <p:spPr>
          <a:xfrm flipV="1">
            <a:off x="9220791" y="5893371"/>
            <a:ext cx="423691" cy="527380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275FC6-206E-4FD0-9057-B9427D56FDB2}"/>
              </a:ext>
            </a:extLst>
          </p:cNvPr>
          <p:cNvSpPr txBox="1"/>
          <p:nvPr/>
        </p:nvSpPr>
        <p:spPr>
          <a:xfrm>
            <a:off x="8565589" y="6418982"/>
            <a:ext cx="1802692" cy="3231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930" indent="-201930"/>
            <a:r>
              <a:rPr lang="ja-JP" altLang="en-US" sz="1500" b="1">
                <a:solidFill>
                  <a:srgbClr val="0000FF"/>
                </a:solidFill>
                <a:ea typeface="ＭＳ Ｐゴシック"/>
                <a:cs typeface="Calibri"/>
              </a:rPr>
              <a:t>Mount Fuji shadow</a:t>
            </a:r>
            <a:endParaRPr lang="ja-JP" altLang="en-US">
              <a:solidFill>
                <a:srgbClr val="000000"/>
              </a:solidFill>
              <a:ea typeface="ＭＳ Ｐゴシック" panose="020B0600070205080204" pitchFamily="34" charset="-128"/>
              <a:cs typeface="Calibri"/>
            </a:endParaRPr>
          </a:p>
        </p:txBody>
      </p:sp>
      <p:pic>
        <p:nvPicPr>
          <p:cNvPr id="18" name="図 17" descr="グラフ&#10;&#10;説明は自動で生成されたものです">
            <a:extLst>
              <a:ext uri="{FF2B5EF4-FFF2-40B4-BE49-F238E27FC236}">
                <a16:creationId xmlns:a16="http://schemas.microsoft.com/office/drawing/2014/main" id="{2546F09D-C3D1-4D8D-9482-98545F99E1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030" y="3579029"/>
            <a:ext cx="2743200" cy="1560919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CE63B3E-38CC-4F45-AFA5-C47B4914AD14}"/>
              </a:ext>
            </a:extLst>
          </p:cNvPr>
          <p:cNvCxnSpPr/>
          <p:nvPr/>
        </p:nvCxnSpPr>
        <p:spPr>
          <a:xfrm>
            <a:off x="12738100" y="4652698"/>
            <a:ext cx="438149" cy="9525"/>
          </a:xfrm>
          <a:prstGeom prst="straightConnector1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B4AB9D8-77C8-48F9-A32A-92DAD7C743BB}"/>
              </a:ext>
            </a:extLst>
          </p:cNvPr>
          <p:cNvCxnSpPr>
            <a:cxnSpLocks/>
          </p:cNvCxnSpPr>
          <p:nvPr/>
        </p:nvCxnSpPr>
        <p:spPr>
          <a:xfrm>
            <a:off x="11352208" y="4709847"/>
            <a:ext cx="481012" cy="9525"/>
          </a:xfrm>
          <a:prstGeom prst="straightConnector1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8C4A61CA-3D36-4596-A032-66680B47D7BE}"/>
              </a:ext>
            </a:extLst>
          </p:cNvPr>
          <p:cNvCxnSpPr>
            <a:cxnSpLocks/>
          </p:cNvCxnSpPr>
          <p:nvPr/>
        </p:nvCxnSpPr>
        <p:spPr>
          <a:xfrm flipV="1">
            <a:off x="12733336" y="4652697"/>
            <a:ext cx="9525" cy="109537"/>
          </a:xfrm>
          <a:prstGeom prst="straightConnector1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5">
            <a:extLst>
              <a:ext uri="{FF2B5EF4-FFF2-40B4-BE49-F238E27FC236}">
                <a16:creationId xmlns:a16="http://schemas.microsoft.com/office/drawing/2014/main" id="{BF13801E-F1DB-4F13-844B-C6BE906669B9}"/>
              </a:ext>
            </a:extLst>
          </p:cNvPr>
          <p:cNvSpPr txBox="1"/>
          <p:nvPr/>
        </p:nvSpPr>
        <p:spPr>
          <a:xfrm>
            <a:off x="10956925" y="3233470"/>
            <a:ext cx="280511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>
                <a:ea typeface="游ゴシック"/>
              </a:rPr>
              <a:t>10min. Sunshine duration difference WAM-OBS at AMeDAS Minami Shinano</a:t>
            </a:r>
          </a:p>
        </p:txBody>
      </p:sp>
      <p:sp>
        <p:nvSpPr>
          <p:cNvPr id="23" name="テキスト ボックス 6">
            <a:extLst>
              <a:ext uri="{FF2B5EF4-FFF2-40B4-BE49-F238E27FC236}">
                <a16:creationId xmlns:a16="http://schemas.microsoft.com/office/drawing/2014/main" id="{3365AA55-D7FE-443C-B294-44D867CC8037}"/>
              </a:ext>
            </a:extLst>
          </p:cNvPr>
          <p:cNvSpPr txBox="1"/>
          <p:nvPr/>
        </p:nvSpPr>
        <p:spPr>
          <a:xfrm>
            <a:off x="11352209" y="4828906"/>
            <a:ext cx="2024062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>
                <a:ea typeface="游ゴシック"/>
              </a:rPr>
              <a:t>East                        South                     West</a:t>
            </a:r>
          </a:p>
        </p:txBody>
      </p:sp>
      <p:sp>
        <p:nvSpPr>
          <p:cNvPr id="24" name="テキスト ボックス 7">
            <a:extLst>
              <a:ext uri="{FF2B5EF4-FFF2-40B4-BE49-F238E27FC236}">
                <a16:creationId xmlns:a16="http://schemas.microsoft.com/office/drawing/2014/main" id="{CACC59D3-CF2D-41B8-BF1F-121098C9F25E}"/>
              </a:ext>
            </a:extLst>
          </p:cNvPr>
          <p:cNvSpPr txBox="1"/>
          <p:nvPr/>
        </p:nvSpPr>
        <p:spPr>
          <a:xfrm rot="16200000">
            <a:off x="10352083" y="4043092"/>
            <a:ext cx="1243012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>
                <a:ea typeface="游ゴシック"/>
              </a:rPr>
              <a:t>Altitude angle [deg]</a:t>
            </a:r>
          </a:p>
        </p:txBody>
      </p:sp>
      <p:sp>
        <p:nvSpPr>
          <p:cNvPr id="25" name="吹き出し: 四角形 22">
            <a:extLst>
              <a:ext uri="{FF2B5EF4-FFF2-40B4-BE49-F238E27FC236}">
                <a16:creationId xmlns:a16="http://schemas.microsoft.com/office/drawing/2014/main" id="{451B339C-D173-4F96-9554-2217BE062403}"/>
              </a:ext>
            </a:extLst>
          </p:cNvPr>
          <p:cNvSpPr/>
          <p:nvPr/>
        </p:nvSpPr>
        <p:spPr>
          <a:xfrm>
            <a:off x="13118769" y="4743164"/>
            <a:ext cx="1219200" cy="552450"/>
          </a:xfrm>
          <a:prstGeom prst="wedgeRectCallout">
            <a:avLst>
              <a:gd name="adj1" fmla="val -43854"/>
              <a:gd name="adj2" fmla="val -5859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ea typeface="游ゴシック"/>
              </a:rPr>
              <a:t>Moutatain of 1km mesh elevation data</a:t>
            </a:r>
            <a:endParaRPr lang="ja-JP" altLang="en-US" sz="1200">
              <a:ea typeface="游ゴシック"/>
              <a:cs typeface="Calibri"/>
            </a:endParaRPr>
          </a:p>
        </p:txBody>
      </p:sp>
      <p:sp>
        <p:nvSpPr>
          <p:cNvPr id="26" name="吹き出し: 四角形 23">
            <a:extLst>
              <a:ext uri="{FF2B5EF4-FFF2-40B4-BE49-F238E27FC236}">
                <a16:creationId xmlns:a16="http://schemas.microsoft.com/office/drawing/2014/main" id="{C91CFE92-72C0-43C8-BAAE-A1A2E4366EE9}"/>
              </a:ext>
            </a:extLst>
          </p:cNvPr>
          <p:cNvSpPr/>
          <p:nvPr/>
        </p:nvSpPr>
        <p:spPr>
          <a:xfrm>
            <a:off x="13114209" y="3831754"/>
            <a:ext cx="1219200" cy="390525"/>
          </a:xfrm>
          <a:prstGeom prst="wedgeRectCallout">
            <a:avLst>
              <a:gd name="adj1" fmla="val -47748"/>
              <a:gd name="adj2" fmla="val 1035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 dirty="0">
                <a:ea typeface="游ゴシック"/>
              </a:rPr>
              <a:t>Local </a:t>
            </a:r>
          </a:p>
          <a:p>
            <a:pPr algn="ctr"/>
            <a:r>
              <a:rPr lang="ja-JP" altLang="en-US" sz="1200" dirty="0">
                <a:ea typeface="游ゴシック"/>
              </a:rPr>
              <a:t>terrain or  tree</a:t>
            </a:r>
            <a:endParaRPr lang="ja-JP" altLang="en-US" sz="1200" dirty="0">
              <a:ea typeface="游ゴシック"/>
              <a:cs typeface="Calibri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0F65B15-C55D-4F71-A2E8-1E62D0A0ED36}"/>
              </a:ext>
            </a:extLst>
          </p:cNvPr>
          <p:cNvCxnSpPr>
            <a:cxnSpLocks/>
          </p:cNvCxnSpPr>
          <p:nvPr/>
        </p:nvCxnSpPr>
        <p:spPr>
          <a:xfrm flipV="1">
            <a:off x="12723811" y="4481246"/>
            <a:ext cx="357187" cy="30956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C1E7B99-13F3-4595-8762-401EC85C7354}"/>
              </a:ext>
            </a:extLst>
          </p:cNvPr>
          <p:cNvCxnSpPr>
            <a:cxnSpLocks/>
          </p:cNvCxnSpPr>
          <p:nvPr/>
        </p:nvCxnSpPr>
        <p:spPr>
          <a:xfrm flipV="1">
            <a:off x="11361735" y="4543158"/>
            <a:ext cx="219074" cy="11430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D31F7F0-BCE8-40D9-B84D-EDB1392D8C68}"/>
              </a:ext>
            </a:extLst>
          </p:cNvPr>
          <p:cNvCxnSpPr>
            <a:cxnSpLocks/>
          </p:cNvCxnSpPr>
          <p:nvPr/>
        </p:nvCxnSpPr>
        <p:spPr>
          <a:xfrm>
            <a:off x="11571284" y="4547921"/>
            <a:ext cx="180974" cy="28575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D5F73AC-B53B-4ADF-BDBB-F391F6003588}"/>
              </a:ext>
            </a:extLst>
          </p:cNvPr>
          <p:cNvCxnSpPr>
            <a:cxnSpLocks/>
          </p:cNvCxnSpPr>
          <p:nvPr/>
        </p:nvCxnSpPr>
        <p:spPr>
          <a:xfrm>
            <a:off x="11761786" y="4571734"/>
            <a:ext cx="19049" cy="57149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C212E0B-38A9-41C3-9C95-112D55243AFD}"/>
              </a:ext>
            </a:extLst>
          </p:cNvPr>
          <p:cNvCxnSpPr>
            <a:cxnSpLocks/>
          </p:cNvCxnSpPr>
          <p:nvPr/>
        </p:nvCxnSpPr>
        <p:spPr>
          <a:xfrm flipV="1">
            <a:off x="11776073" y="4595542"/>
            <a:ext cx="142873" cy="2381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15B4D55-1FA2-412A-99C1-1980399296FE}"/>
              </a:ext>
            </a:extLst>
          </p:cNvPr>
          <p:cNvSpPr txBox="1"/>
          <p:nvPr/>
        </p:nvSpPr>
        <p:spPr>
          <a:xfrm>
            <a:off x="9155667" y="3936905"/>
            <a:ext cx="1659302" cy="5078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930" indent="-201930"/>
            <a:r>
              <a:rPr lang="ja-JP" altLang="en-US" sz="1500" b="1">
                <a:solidFill>
                  <a:srgbClr val="0000FF"/>
                </a:solidFill>
                <a:ea typeface="ＭＳ Ｐゴシック"/>
                <a:cs typeface="Calibri"/>
              </a:rPr>
              <a:t>Kiso </a:t>
            </a:r>
            <a:endParaRPr lang="ja-JP" altLang="en-US">
              <a:solidFill>
                <a:srgbClr val="000000"/>
              </a:solidFill>
              <a:ea typeface="ＭＳ Ｐゴシック" panose="020B0600070205080204" pitchFamily="34" charset="-128"/>
              <a:cs typeface="Calibri"/>
            </a:endParaRPr>
          </a:p>
          <a:p>
            <a:pPr marL="201930" indent="-201930"/>
            <a:r>
              <a:rPr lang="ja-JP" altLang="en-US" sz="1100" b="1">
                <a:solidFill>
                  <a:srgbClr val="0000FF"/>
                </a:solidFill>
                <a:ea typeface="ＭＳ Ｐゴシック"/>
                <a:cs typeface="Calibri"/>
              </a:rPr>
              <a:t>mountain range shadow</a:t>
            </a:r>
            <a:endParaRPr lang="ja-JP" altLang="en-US" sz="1100">
              <a:ea typeface="ＭＳ Ｐゴシック"/>
              <a:cs typeface="Calibri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DC57948E-AE0A-440E-8D9C-9096C929CB59}"/>
              </a:ext>
            </a:extLst>
          </p:cNvPr>
          <p:cNvSpPr txBox="1"/>
          <p:nvPr/>
        </p:nvSpPr>
        <p:spPr>
          <a:xfrm>
            <a:off x="260173" y="210308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</a:rPr>
              <a:t>Clear Sky Snow Covered Area Detection</a:t>
            </a:r>
            <a:endParaRPr lang="en-GB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C539AC7E-59C9-4B1A-B3C3-EAFEEBB4F516}"/>
              </a:ext>
            </a:extLst>
          </p:cNvPr>
          <p:cNvSpPr txBox="1">
            <a:spLocks/>
          </p:cNvSpPr>
          <p:nvPr/>
        </p:nvSpPr>
        <p:spPr>
          <a:xfrm>
            <a:off x="195522" y="618258"/>
            <a:ext cx="6060057" cy="367912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ea typeface="游ゴシック"/>
                <a:cs typeface="Calibri"/>
              </a:rPr>
              <a:t>ML estimates high sunshine probability at much of clear sky snow coverd area</a:t>
            </a:r>
            <a:r>
              <a:rPr lang="en-US" altLang="ja-JP" sz="1600" dirty="0">
                <a:ea typeface="游ゴシック"/>
                <a:cs typeface="Calibri"/>
              </a:rPr>
              <a:t>.</a:t>
            </a:r>
          </a:p>
          <a:p>
            <a:endParaRPr lang="en-US" altLang="ja-JP" sz="1600" dirty="0">
              <a:ea typeface="游ゴシック"/>
              <a:cs typeface="Calibri"/>
            </a:endParaRPr>
          </a:p>
          <a:p>
            <a:endParaRPr lang="en-US" altLang="ja-JP" sz="1600" dirty="0">
              <a:ea typeface="游ゴシック"/>
              <a:cs typeface="Calibri"/>
            </a:endParaRPr>
          </a:p>
          <a:p>
            <a:endParaRPr lang="en-US" altLang="ja-JP" sz="1600" dirty="0">
              <a:ea typeface="游ゴシック"/>
              <a:cs typeface="Calibri"/>
            </a:endParaRPr>
          </a:p>
          <a:p>
            <a:endParaRPr lang="en-US" altLang="ja-JP" sz="1600" dirty="0">
              <a:ea typeface="游ゴシック"/>
              <a:cs typeface="Calibri"/>
            </a:endParaRPr>
          </a:p>
          <a:p>
            <a:endParaRPr lang="en-US" altLang="ja-JP" sz="1600" dirty="0">
              <a:ea typeface="游ゴシック"/>
              <a:cs typeface="Calibri"/>
            </a:endParaRPr>
          </a:p>
          <a:p>
            <a:endParaRPr lang="en-US" altLang="ja-JP" sz="1600" dirty="0">
              <a:ea typeface="游ゴシック"/>
              <a:cs typeface="Calibri"/>
            </a:endParaRPr>
          </a:p>
          <a:p>
            <a:endParaRPr lang="ja-JP" altLang="en-US" sz="1600" dirty="0">
              <a:ea typeface="ＭＳ Ｐゴシック" panose="020B0600070205080204" pitchFamily="34" charset="-128"/>
              <a:cs typeface="Calibri"/>
            </a:endParaRPr>
          </a:p>
          <a:p>
            <a:r>
              <a:rPr lang="ja-JP" altLang="en-US" sz="1600" dirty="0">
                <a:ea typeface="游ゴシック"/>
                <a:cs typeface="Calibri"/>
              </a:rPr>
              <a:t>Since </a:t>
            </a:r>
            <a:r>
              <a:rPr lang="ja-JP" altLang="en-US" sz="1600" b="1" dirty="0">
                <a:ea typeface="游ゴシック"/>
                <a:cs typeface="Calibri"/>
              </a:rPr>
              <a:t>thick snow area</a:t>
            </a:r>
            <a:r>
              <a:rPr lang="ja-JP" altLang="en-US" sz="1600" dirty="0">
                <a:ea typeface="游ゴシック"/>
                <a:cs typeface="Calibri"/>
              </a:rPr>
              <a:t> in mountain have no AMeDAS i.e. </a:t>
            </a:r>
            <a:r>
              <a:rPr lang="ja-JP" altLang="en-US" sz="1600" b="1" dirty="0">
                <a:ea typeface="游ゴシック"/>
                <a:cs typeface="Calibri"/>
              </a:rPr>
              <a:t>no teacher</a:t>
            </a:r>
            <a:r>
              <a:rPr lang="ja-JP" altLang="en-US" sz="1600" dirty="0">
                <a:ea typeface="游ゴシック"/>
                <a:cs typeface="Calibri"/>
              </a:rPr>
              <a:t> data and out of ML treatment, </a:t>
            </a:r>
            <a:r>
              <a:rPr lang="ja-JP" altLang="en-US" sz="1600" b="1" dirty="0">
                <a:ea typeface="游ゴシック"/>
                <a:cs typeface="Calibri"/>
              </a:rPr>
              <a:t>clear sky area has </a:t>
            </a:r>
            <a:r>
              <a:rPr lang="en-US" altLang="ja-JP" sz="1600" dirty="0">
                <a:ea typeface="游ゴシック"/>
                <a:cs typeface="Calibri"/>
              </a:rPr>
              <a:t>sometimes </a:t>
            </a:r>
            <a:r>
              <a:rPr lang="ja-JP" altLang="en-US" sz="1600" b="1" dirty="0">
                <a:ea typeface="游ゴシック"/>
                <a:cs typeface="Calibri"/>
              </a:rPr>
              <a:t>small sunshine probability</a:t>
            </a:r>
            <a:r>
              <a:rPr lang="ja-JP" altLang="en-US" sz="1600" dirty="0">
                <a:ea typeface="游ゴシック"/>
                <a:cs typeface="Calibri"/>
              </a:rPr>
              <a:t>. </a:t>
            </a:r>
            <a:endParaRPr lang="ja-JP" altLang="en-US" sz="1600" dirty="0">
              <a:ea typeface="ＭＳ Ｐゴシック"/>
              <a:cs typeface="Calibri"/>
            </a:endParaRPr>
          </a:p>
          <a:p>
            <a:r>
              <a:rPr lang="ja-JP" altLang="en-US" sz="1600" dirty="0">
                <a:ea typeface="游ゴシック"/>
                <a:cs typeface="Calibri"/>
              </a:rPr>
              <a:t>Detect </a:t>
            </a:r>
            <a:r>
              <a:rPr lang="ja-JP" altLang="en-US" sz="1600" dirty="0">
                <a:solidFill>
                  <a:schemeClr val="accent2"/>
                </a:solidFill>
                <a:ea typeface="游ゴシック"/>
                <a:cs typeface="Calibri"/>
              </a:rPr>
              <a:t>stational target</a:t>
            </a:r>
            <a:r>
              <a:rPr lang="ja-JP" altLang="en-US" sz="1600" dirty="0">
                <a:ea typeface="游ゴシック"/>
                <a:cs typeface="Calibri"/>
              </a:rPr>
              <a:t> with </a:t>
            </a:r>
            <a:r>
              <a:rPr lang="ja-JP" altLang="en-US" sz="1600" dirty="0">
                <a:solidFill>
                  <a:srgbClr val="0070C0"/>
                </a:solidFill>
                <a:ea typeface="游ゴシック"/>
                <a:cs typeface="Calibri"/>
              </a:rPr>
              <a:t>simple snow detection</a:t>
            </a:r>
            <a:r>
              <a:rPr lang="ja-JP" altLang="en-US" sz="1600" dirty="0">
                <a:ea typeface="游ゴシック"/>
                <a:cs typeface="Calibri"/>
              </a:rPr>
              <a:t> as </a:t>
            </a:r>
            <a:r>
              <a:rPr lang="en-US" altLang="ja-JP" sz="1600" dirty="0">
                <a:ea typeface="游ゴシック"/>
                <a:cs typeface="Calibri"/>
              </a:rPr>
              <a:t>Clear sky snow</a:t>
            </a:r>
            <a:r>
              <a:rPr lang="ja-JP" altLang="en-US" sz="1600" dirty="0">
                <a:ea typeface="游ゴシック"/>
                <a:cs typeface="Calibri"/>
              </a:rPr>
              <a:t> cover</a:t>
            </a:r>
            <a:r>
              <a:rPr lang="en-US" altLang="ja-JP" sz="1600" dirty="0">
                <a:ea typeface="游ゴシック"/>
                <a:cs typeface="Calibri"/>
              </a:rPr>
              <a:t>e</a:t>
            </a:r>
            <a:r>
              <a:rPr lang="en-US" altLang="en-US" sz="1600" dirty="0">
                <a:ea typeface="游ゴシック"/>
                <a:cs typeface="Calibri"/>
              </a:rPr>
              <a:t>d</a:t>
            </a:r>
            <a:r>
              <a:rPr lang="ja-JP" altLang="en-US" sz="1600" dirty="0">
                <a:ea typeface="游ゴシック"/>
                <a:cs typeface="Calibri"/>
              </a:rPr>
              <a:t> </a:t>
            </a:r>
            <a:r>
              <a:rPr lang="en-US" altLang="ja-JP" sz="1600" dirty="0">
                <a:ea typeface="游ゴシック"/>
                <a:cs typeface="Calibri"/>
              </a:rPr>
              <a:t>area.</a:t>
            </a:r>
            <a:endParaRPr lang="ja-JP" altLang="en-US" sz="1600" dirty="0">
              <a:ea typeface="游ゴシック"/>
              <a:cs typeface="Calibri"/>
            </a:endParaRPr>
          </a:p>
        </p:txBody>
      </p:sp>
      <p:pic>
        <p:nvPicPr>
          <p:cNvPr id="36" name="図 35" descr="グラフ, 棒グラフ&#10;&#10;説明は自動で生成されたものです">
            <a:extLst>
              <a:ext uri="{FF2B5EF4-FFF2-40B4-BE49-F238E27FC236}">
                <a16:creationId xmlns:a16="http://schemas.microsoft.com/office/drawing/2014/main" id="{8E3EFA9D-2E62-4B4A-9BE9-BFEAC3ED4D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1" t="-826" r="21194" b="13223"/>
          <a:stretch/>
        </p:blipFill>
        <p:spPr>
          <a:xfrm>
            <a:off x="1696572" y="1506768"/>
            <a:ext cx="2266030" cy="1007414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8B13C46-A539-4570-BB16-864ECF4D4EF1}"/>
              </a:ext>
            </a:extLst>
          </p:cNvPr>
          <p:cNvSpPr txBox="1"/>
          <p:nvPr/>
        </p:nvSpPr>
        <p:spPr>
          <a:xfrm>
            <a:off x="1923195" y="969491"/>
            <a:ext cx="2553418" cy="700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500">
                <a:ea typeface="游ゴシック"/>
              </a:rPr>
              <a:t>Clac. Method comparison</a:t>
            </a:r>
            <a:endParaRPr lang="ja-JP" altLang="en-US">
              <a:ea typeface="ＭＳ Ｐゴシック" panose="020B0600070205080204" pitchFamily="34" charset="-128"/>
            </a:endParaRPr>
          </a:p>
          <a:p>
            <a:r>
              <a:rPr lang="ja-JP" altLang="en-US" sz="1500">
                <a:ea typeface="游ゴシック"/>
                <a:cs typeface="Calibri"/>
              </a:rPr>
              <a:t>Against AMeDAS obsaevation</a:t>
            </a:r>
          </a:p>
          <a:p>
            <a:r>
              <a:rPr lang="ja-JP" altLang="en-US" sz="1100">
                <a:ea typeface="游ゴシック"/>
              </a:rPr>
              <a:t>Term:2017.5-2018.4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C849471-E61A-43D8-A215-053BA0553B3E}"/>
              </a:ext>
            </a:extLst>
          </p:cNvPr>
          <p:cNvSpPr txBox="1"/>
          <p:nvPr/>
        </p:nvSpPr>
        <p:spPr>
          <a:xfrm rot="16200000">
            <a:off x="896474" y="1946971"/>
            <a:ext cx="141922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>
                <a:ea typeface="ＭＳ Ｐゴシック"/>
              </a:rPr>
              <a:t>10 minute sunshine duration</a:t>
            </a:r>
            <a:endParaRPr lang="ja-JP" altLang="en-US" sz="800">
              <a:ea typeface="ＭＳ Ｐゴシック"/>
              <a:cs typeface="Calibri"/>
            </a:endParaRPr>
          </a:p>
          <a:p>
            <a:pPr algn="ctr"/>
            <a:r>
              <a:rPr lang="ja-JP" altLang="en-US" sz="800">
                <a:ea typeface="ＭＳ Ｐゴシック"/>
                <a:cs typeface="Calibri"/>
              </a:rPr>
              <a:t>RMSE [sec]</a:t>
            </a:r>
            <a:endParaRPr lang="ja-JP" altLang="en-US" sz="1000">
              <a:ea typeface="ＭＳ Ｐゴシック"/>
              <a:cs typeface="Calibri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AA30F0B-4AAA-4F8F-9F6C-567D4D52A5DD}"/>
              </a:ext>
            </a:extLst>
          </p:cNvPr>
          <p:cNvSpPr txBox="1"/>
          <p:nvPr/>
        </p:nvSpPr>
        <p:spPr>
          <a:xfrm>
            <a:off x="3853986" y="1956496"/>
            <a:ext cx="79533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">
                <a:ea typeface="ＭＳ Ｐゴシック"/>
              </a:rPr>
              <a:t>Rogistic regression</a:t>
            </a:r>
            <a:endParaRPr lang="ja-JP" altLang="en-US" sz="600">
              <a:ea typeface="ＭＳ Ｐゴシック" panose="020B0600070205080204" pitchFamily="34" charset="-128"/>
              <a:cs typeface="Calibri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C01E654-F07B-4557-B1B0-90EABEBCFE22}"/>
              </a:ext>
            </a:extLst>
          </p:cNvPr>
          <p:cNvSpPr txBox="1"/>
          <p:nvPr/>
        </p:nvSpPr>
        <p:spPr>
          <a:xfrm>
            <a:off x="3873036" y="2118421"/>
            <a:ext cx="638175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600">
                <a:ea typeface="ＭＳ Ｐゴシック"/>
              </a:rPr>
              <a:t>Nural network​</a:t>
            </a:r>
            <a:endParaRPr lang="en-US" altLang="ja-JP" sz="600">
              <a:ea typeface="ＭＳ Ｐゴシック"/>
              <a:cs typeface="Calibri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AE57830-0426-493D-ABA7-F1901FD214E9}"/>
              </a:ext>
            </a:extLst>
          </p:cNvPr>
          <p:cNvSpPr txBox="1"/>
          <p:nvPr/>
        </p:nvSpPr>
        <p:spPr>
          <a:xfrm>
            <a:off x="3853984" y="2242248"/>
            <a:ext cx="74295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ja-JP" sz="600">
                <a:solidFill>
                  <a:srgbClr val="0000FF"/>
                </a:solidFill>
                <a:ea typeface="ＭＳ Ｐゴシック"/>
              </a:rPr>
              <a:t>Gradient Boosting</a:t>
            </a:r>
            <a:r>
              <a:rPr lang="en-US" altLang="ja-JP" sz="600">
                <a:ea typeface="ＭＳ Ｐゴシック"/>
              </a:rPr>
              <a:t>​</a:t>
            </a:r>
            <a:endParaRPr lang="en-US" altLang="ja-JP" sz="600">
              <a:ea typeface="ＭＳ Ｐゴシック"/>
              <a:cs typeface="Calibri"/>
            </a:endParaRPr>
          </a:p>
          <a:p>
            <a:pPr algn="ctr"/>
            <a:r>
              <a:rPr lang="en-GB" altLang="ja-JP" sz="600">
                <a:solidFill>
                  <a:srgbClr val="0000FF"/>
                </a:solidFill>
                <a:ea typeface="ＭＳ Ｐゴシック"/>
              </a:rPr>
              <a:t> Decision Tree</a:t>
            </a:r>
            <a:endParaRPr lang="en-GB" altLang="ja-JP" sz="600">
              <a:solidFill>
                <a:srgbClr val="0000FF"/>
              </a:solidFill>
              <a:ea typeface="ＭＳ Ｐゴシック"/>
              <a:cs typeface="Calibri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C11A1F0-1842-4ABA-97F1-A6099DBEA864}"/>
              </a:ext>
            </a:extLst>
          </p:cNvPr>
          <p:cNvSpPr txBox="1"/>
          <p:nvPr/>
        </p:nvSpPr>
        <p:spPr>
          <a:xfrm>
            <a:off x="2987211" y="2456557"/>
            <a:ext cx="79533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">
                <a:ea typeface="ＭＳ Ｐゴシック"/>
              </a:rPr>
              <a:t>With snow</a:t>
            </a:r>
            <a:endParaRPr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80799D-ABF0-48C1-A00A-1F64C5ED0D43}"/>
              </a:ext>
            </a:extLst>
          </p:cNvPr>
          <p:cNvSpPr txBox="1"/>
          <p:nvPr/>
        </p:nvSpPr>
        <p:spPr>
          <a:xfrm>
            <a:off x="1972799" y="2456557"/>
            <a:ext cx="79533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600">
                <a:ea typeface="ＭＳ Ｐゴシック"/>
              </a:rPr>
              <a:t>Without snow</a:t>
            </a:r>
            <a:endParaRPr lang="ja-JP" altLang="en-US"/>
          </a:p>
        </p:txBody>
      </p:sp>
      <p:sp>
        <p:nvSpPr>
          <p:cNvPr id="44" name="吹き出し: 四角形 11">
            <a:extLst>
              <a:ext uri="{FF2B5EF4-FFF2-40B4-BE49-F238E27FC236}">
                <a16:creationId xmlns:a16="http://schemas.microsoft.com/office/drawing/2014/main" id="{71F3B48A-10A9-42C0-9886-7E885D3F66B4}"/>
              </a:ext>
            </a:extLst>
          </p:cNvPr>
          <p:cNvSpPr/>
          <p:nvPr/>
        </p:nvSpPr>
        <p:spPr>
          <a:xfrm>
            <a:off x="221187" y="4343336"/>
            <a:ext cx="2736326" cy="1086206"/>
          </a:xfrm>
          <a:prstGeom prst="wedgeRectCallout">
            <a:avLst>
              <a:gd name="adj1" fmla="val 7289"/>
              <a:gd name="adj2" fmla="val -946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ea typeface="+mn-lt"/>
                <a:cs typeface="+mn-lt"/>
              </a:rPr>
              <a:t>Detected by considering </a:t>
            </a:r>
            <a:r>
              <a:rPr lang="ja-JP" altLang="en-US" b="1" dirty="0">
                <a:ea typeface="+mn-lt"/>
                <a:cs typeface="+mn-lt"/>
              </a:rPr>
              <a:t>temporal movement</a:t>
            </a:r>
            <a:r>
              <a:rPr lang="ja-JP" altLang="en-US" dirty="0">
                <a:ea typeface="+mn-lt"/>
                <a:cs typeface="+mn-lt"/>
              </a:rPr>
              <a:t> of </a:t>
            </a:r>
            <a:r>
              <a:rPr lang="ja-JP" altLang="en-US" b="1" dirty="0">
                <a:ea typeface="+mn-lt"/>
                <a:cs typeface="+mn-lt"/>
              </a:rPr>
              <a:t>local part</a:t>
            </a:r>
            <a:r>
              <a:rPr lang="ja-JP" altLang="en-US" dirty="0">
                <a:ea typeface="+mn-lt"/>
                <a:cs typeface="+mn-lt"/>
              </a:rPr>
              <a:t> and </a:t>
            </a:r>
            <a:r>
              <a:rPr lang="ja-JP" altLang="en-US" b="1" dirty="0">
                <a:ea typeface="+mn-lt"/>
                <a:cs typeface="+mn-lt"/>
              </a:rPr>
              <a:t>overall</a:t>
            </a:r>
            <a:r>
              <a:rPr lang="ja-JP" altLang="en-US" dirty="0">
                <a:ea typeface="+mn-lt"/>
                <a:cs typeface="+mn-lt"/>
              </a:rPr>
              <a:t> R</a:t>
            </a:r>
            <a:r>
              <a:rPr lang="ja-JP" altLang="en-US" baseline="-25000" dirty="0">
                <a:ea typeface="+mn-lt"/>
                <a:cs typeface="+mn-lt"/>
              </a:rPr>
              <a:t>0.64</a:t>
            </a:r>
            <a:r>
              <a:rPr lang="ja-JP" altLang="en-US" dirty="0">
                <a:ea typeface="+mn-lt"/>
                <a:cs typeface="+mn-lt"/>
              </a:rPr>
              <a:t> image</a:t>
            </a:r>
            <a:endParaRPr lang="ja-JP" altLang="en-US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87F64EB2-F0DF-4E1B-8058-E215F1924B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4830" y="5718797"/>
            <a:ext cx="378042" cy="2037224"/>
          </a:xfrm>
          <a:prstGeom prst="rect">
            <a:avLst/>
          </a:prstGeom>
        </p:spPr>
      </p:pic>
      <p:pic>
        <p:nvPicPr>
          <p:cNvPr id="46" name="図 45" descr="マップ&#10;&#10;説明は自動で生成されたものです">
            <a:extLst>
              <a:ext uri="{FF2B5EF4-FFF2-40B4-BE49-F238E27FC236}">
                <a16:creationId xmlns:a16="http://schemas.microsoft.com/office/drawing/2014/main" id="{7798BB18-8B7A-451C-8FB0-5ED07D379E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" y="5824780"/>
            <a:ext cx="2000250" cy="2000250"/>
          </a:xfrm>
          <a:prstGeom prst="rect">
            <a:avLst/>
          </a:prstGeom>
        </p:spPr>
      </p:pic>
      <p:pic>
        <p:nvPicPr>
          <p:cNvPr id="47" name="図 46" descr="マップ&#10;&#10;説明は自動で生成されたものです">
            <a:extLst>
              <a:ext uri="{FF2B5EF4-FFF2-40B4-BE49-F238E27FC236}">
                <a16:creationId xmlns:a16="http://schemas.microsoft.com/office/drawing/2014/main" id="{8375C2F5-BE86-4CB9-853C-A62AD5A6B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144" y="5824780"/>
            <a:ext cx="2000250" cy="2000250"/>
          </a:xfrm>
          <a:prstGeom prst="rect">
            <a:avLst/>
          </a:prstGeom>
        </p:spPr>
      </p:pic>
      <p:pic>
        <p:nvPicPr>
          <p:cNvPr id="48" name="図 47" descr="マップ&#10;&#10;説明は自動で生成されたものです">
            <a:extLst>
              <a:ext uri="{FF2B5EF4-FFF2-40B4-BE49-F238E27FC236}">
                <a16:creationId xmlns:a16="http://schemas.microsoft.com/office/drawing/2014/main" id="{FB967D59-E8D7-4011-9464-4CB830C406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862" y="5824780"/>
            <a:ext cx="2000250" cy="2000250"/>
          </a:xfrm>
          <a:prstGeom prst="rect">
            <a:avLst/>
          </a:prstGeom>
        </p:spPr>
      </p:pic>
      <p:sp>
        <p:nvSpPr>
          <p:cNvPr id="49" name="四角形吹き出し 22">
            <a:extLst>
              <a:ext uri="{FF2B5EF4-FFF2-40B4-BE49-F238E27FC236}">
                <a16:creationId xmlns:a16="http://schemas.microsoft.com/office/drawing/2014/main" id="{BCCD7D61-B90F-43F1-98AC-DABFF9AA73C1}"/>
              </a:ext>
            </a:extLst>
          </p:cNvPr>
          <p:cNvSpPr/>
          <p:nvPr/>
        </p:nvSpPr>
        <p:spPr>
          <a:xfrm>
            <a:off x="1230735" y="5610783"/>
            <a:ext cx="864096" cy="216024"/>
          </a:xfrm>
          <a:prstGeom prst="wedgeRectCallout">
            <a:avLst>
              <a:gd name="adj1" fmla="val 30199"/>
              <a:gd name="adj2" fmla="val 344202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solidFill>
                  <a:srgbClr val="002060"/>
                </a:solidFill>
                <a:ea typeface="游ゴシック"/>
                <a:cs typeface="Calibri"/>
              </a:rPr>
              <a:t>Snow</a:t>
            </a:r>
            <a:endParaRPr lang="ja-JP" altLang="en-US">
              <a:solidFill>
                <a:srgbClr val="002060"/>
              </a:solidFill>
              <a:ea typeface="游ゴシック"/>
            </a:endParaRPr>
          </a:p>
        </p:txBody>
      </p:sp>
      <p:sp>
        <p:nvSpPr>
          <p:cNvPr id="50" name="四角形吹き出し 24">
            <a:extLst>
              <a:ext uri="{FF2B5EF4-FFF2-40B4-BE49-F238E27FC236}">
                <a16:creationId xmlns:a16="http://schemas.microsoft.com/office/drawing/2014/main" id="{71D34F86-B095-459F-806E-C5F6612B61A2}"/>
              </a:ext>
            </a:extLst>
          </p:cNvPr>
          <p:cNvSpPr/>
          <p:nvPr/>
        </p:nvSpPr>
        <p:spPr>
          <a:xfrm>
            <a:off x="5365270" y="5610783"/>
            <a:ext cx="864096" cy="216024"/>
          </a:xfrm>
          <a:prstGeom prst="wedgeRectCallout">
            <a:avLst>
              <a:gd name="adj1" fmla="val 30199"/>
              <a:gd name="adj2" fmla="val 344202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solidFill>
                  <a:srgbClr val="002060"/>
                </a:solidFill>
                <a:ea typeface="游ゴシック"/>
                <a:cs typeface="Calibri"/>
              </a:rPr>
              <a:t>Snow</a:t>
            </a:r>
            <a:endParaRPr lang="ja-JP" altLang="en-US">
              <a:solidFill>
                <a:srgbClr val="002060"/>
              </a:solidFill>
              <a:ea typeface="游ゴシック"/>
            </a:endParaRPr>
          </a:p>
        </p:txBody>
      </p:sp>
      <p:sp>
        <p:nvSpPr>
          <p:cNvPr id="51" name="四角形吹き出し 25">
            <a:extLst>
              <a:ext uri="{FF2B5EF4-FFF2-40B4-BE49-F238E27FC236}">
                <a16:creationId xmlns:a16="http://schemas.microsoft.com/office/drawing/2014/main" id="{386F66EF-9320-473C-9835-C1115F843677}"/>
              </a:ext>
            </a:extLst>
          </p:cNvPr>
          <p:cNvSpPr/>
          <p:nvPr/>
        </p:nvSpPr>
        <p:spPr>
          <a:xfrm>
            <a:off x="4236689" y="5610783"/>
            <a:ext cx="864096" cy="216024"/>
          </a:xfrm>
          <a:prstGeom prst="wedgeRectCallout">
            <a:avLst>
              <a:gd name="adj1" fmla="val -13355"/>
              <a:gd name="adj2" fmla="val 25515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solidFill>
                  <a:srgbClr val="002060"/>
                </a:solidFill>
                <a:ea typeface="游ゴシック"/>
              </a:rPr>
              <a:t>Cloud</a:t>
            </a:r>
            <a:endParaRPr lang="ja-JP" altLang="en-US">
              <a:solidFill>
                <a:srgbClr val="002060"/>
              </a:solidFill>
              <a:ea typeface="游ゴシック"/>
              <a:cs typeface="Calibri"/>
            </a:endParaRPr>
          </a:p>
        </p:txBody>
      </p:sp>
      <p:sp>
        <p:nvSpPr>
          <p:cNvPr id="52" name="四角形吹き出し 26">
            <a:extLst>
              <a:ext uri="{FF2B5EF4-FFF2-40B4-BE49-F238E27FC236}">
                <a16:creationId xmlns:a16="http://schemas.microsoft.com/office/drawing/2014/main" id="{4CB2C348-79EF-4D0F-9632-34F823430C5E}"/>
              </a:ext>
            </a:extLst>
          </p:cNvPr>
          <p:cNvSpPr/>
          <p:nvPr/>
        </p:nvSpPr>
        <p:spPr>
          <a:xfrm>
            <a:off x="3313042" y="5610783"/>
            <a:ext cx="864096" cy="216024"/>
          </a:xfrm>
          <a:prstGeom prst="wedgeRectCallout">
            <a:avLst>
              <a:gd name="adj1" fmla="val 30199"/>
              <a:gd name="adj2" fmla="val 344202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>
                <a:solidFill>
                  <a:srgbClr val="002060"/>
                </a:solidFill>
                <a:ea typeface="游ゴシック"/>
              </a:rPr>
              <a:t>Snow</a:t>
            </a:r>
            <a:endParaRPr lang="ja-JP" altLang="en-US">
              <a:solidFill>
                <a:srgbClr val="002060"/>
              </a:solidFill>
              <a:ea typeface="游ゴシック"/>
            </a:endParaRPr>
          </a:p>
        </p:txBody>
      </p:sp>
      <p:sp>
        <p:nvSpPr>
          <p:cNvPr id="53" name="四角形吹き出し 27">
            <a:extLst>
              <a:ext uri="{FF2B5EF4-FFF2-40B4-BE49-F238E27FC236}">
                <a16:creationId xmlns:a16="http://schemas.microsoft.com/office/drawing/2014/main" id="{C1996557-5FDB-4802-B934-12293386B317}"/>
              </a:ext>
            </a:extLst>
          </p:cNvPr>
          <p:cNvSpPr/>
          <p:nvPr/>
        </p:nvSpPr>
        <p:spPr>
          <a:xfrm>
            <a:off x="2184461" y="5610783"/>
            <a:ext cx="864096" cy="216024"/>
          </a:xfrm>
          <a:prstGeom prst="wedgeRectCallout">
            <a:avLst>
              <a:gd name="adj1" fmla="val -13355"/>
              <a:gd name="adj2" fmla="val 25515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solidFill>
                  <a:srgbClr val="002060"/>
                </a:solidFill>
                <a:ea typeface="游ゴシック"/>
              </a:rPr>
              <a:t>Cloud</a:t>
            </a:r>
            <a:endParaRPr lang="ja-JP" altLang="en-US">
              <a:solidFill>
                <a:srgbClr val="002060"/>
              </a:solidFill>
              <a:ea typeface="游ゴシック"/>
              <a:cs typeface="Calibri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7DB8D55-CC18-4BAD-8F45-AD8188C5AEF8}"/>
              </a:ext>
            </a:extLst>
          </p:cNvPr>
          <p:cNvSpPr txBox="1"/>
          <p:nvPr/>
        </p:nvSpPr>
        <p:spPr>
          <a:xfrm>
            <a:off x="2876095" y="5870830"/>
            <a:ext cx="81657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solidFill>
                  <a:srgbClr val="0000FF"/>
                </a:solidFill>
                <a:ea typeface="ＭＳ Ｐゴシック"/>
              </a:rPr>
              <a:t>Before</a:t>
            </a:r>
            <a:endParaRPr lang="ja-JP" altLang="en-US" b="1">
              <a:solidFill>
                <a:srgbClr val="0000FF"/>
              </a:solidFill>
              <a:ea typeface="ＭＳ Ｐゴシック"/>
              <a:cs typeface="Calibri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7CDD9EB-967A-4B5B-B594-742F135CA87E}"/>
              </a:ext>
            </a:extLst>
          </p:cNvPr>
          <p:cNvSpPr txBox="1"/>
          <p:nvPr/>
        </p:nvSpPr>
        <p:spPr>
          <a:xfrm>
            <a:off x="4902334" y="5902304"/>
            <a:ext cx="67236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solidFill>
                  <a:srgbClr val="0000FF"/>
                </a:solidFill>
                <a:ea typeface="ＭＳ Ｐゴシック"/>
                <a:cs typeface="Calibri"/>
              </a:rPr>
              <a:t>After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2DA4AA82-B258-4F3A-A37F-665DF2AF7903}"/>
              </a:ext>
            </a:extLst>
          </p:cNvPr>
          <p:cNvSpPr/>
          <p:nvPr/>
        </p:nvSpPr>
        <p:spPr>
          <a:xfrm>
            <a:off x="3095815" y="7680829"/>
            <a:ext cx="1062272" cy="1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A2F430FA-0312-47D6-B243-E7BCC8D4542D}"/>
              </a:ext>
            </a:extLst>
          </p:cNvPr>
          <p:cNvSpPr/>
          <p:nvPr/>
        </p:nvSpPr>
        <p:spPr>
          <a:xfrm>
            <a:off x="5167098" y="7681642"/>
            <a:ext cx="1071797" cy="1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58" name="四角形吹き出し 23">
            <a:extLst>
              <a:ext uri="{FF2B5EF4-FFF2-40B4-BE49-F238E27FC236}">
                <a16:creationId xmlns:a16="http://schemas.microsoft.com/office/drawing/2014/main" id="{35D0D34F-DB1C-4DAB-AA17-47E74CAAB29D}"/>
              </a:ext>
            </a:extLst>
          </p:cNvPr>
          <p:cNvSpPr/>
          <p:nvPr/>
        </p:nvSpPr>
        <p:spPr>
          <a:xfrm>
            <a:off x="102153" y="5610783"/>
            <a:ext cx="864096" cy="216024"/>
          </a:xfrm>
          <a:prstGeom prst="wedgeRectCallout">
            <a:avLst>
              <a:gd name="adj1" fmla="val -13355"/>
              <a:gd name="adj2" fmla="val 25515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solidFill>
                  <a:srgbClr val="002060"/>
                </a:solidFill>
                <a:ea typeface="游ゴシック"/>
                <a:cs typeface="Calibri"/>
              </a:rPr>
              <a:t>Cloud</a:t>
            </a:r>
            <a:endParaRPr kumimoji="1" lang="ja-JP" altLang="en-US">
              <a:solidFill>
                <a:srgbClr val="002060"/>
              </a:solidFill>
              <a:ea typeface="游ゴシック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BA151A8-2825-4709-B332-3FC92F538B02}"/>
              </a:ext>
            </a:extLst>
          </p:cNvPr>
          <p:cNvSpPr/>
          <p:nvPr/>
        </p:nvSpPr>
        <p:spPr>
          <a:xfrm>
            <a:off x="1023722" y="7681641"/>
            <a:ext cx="1071797" cy="13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91B06C2-EAD4-4018-89A8-B8AE83D566FD}"/>
              </a:ext>
            </a:extLst>
          </p:cNvPr>
          <p:cNvSpPr txBox="1"/>
          <p:nvPr/>
        </p:nvSpPr>
        <p:spPr>
          <a:xfrm>
            <a:off x="5058642" y="7640002"/>
            <a:ext cx="1285875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ja-JP" sz="1000" b="1">
                <a:solidFill>
                  <a:srgbClr val="0000FF"/>
                </a:solidFill>
                <a:ea typeface="ＭＳ Ｐゴシック"/>
              </a:rPr>
              <a:t>SunShine Pribability</a:t>
            </a:r>
            <a:endParaRPr lang="ja-JP" altLang="en-US" sz="1000" b="1">
              <a:ea typeface="ＭＳ Ｐゴシック"/>
              <a:cs typeface="Calibri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B3F15AD-C3BA-4C02-9DA7-788B66D916BA}"/>
              </a:ext>
            </a:extLst>
          </p:cNvPr>
          <p:cNvSpPr txBox="1"/>
          <p:nvPr/>
        </p:nvSpPr>
        <p:spPr>
          <a:xfrm>
            <a:off x="2982192" y="7640002"/>
            <a:ext cx="1285875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ja-JP" sz="1000" b="1">
                <a:solidFill>
                  <a:srgbClr val="0000FF"/>
                </a:solidFill>
                <a:ea typeface="ＭＳ Ｐゴシック"/>
              </a:rPr>
              <a:t>SunShine Pribability</a:t>
            </a:r>
            <a:endParaRPr lang="ja-JP" altLang="en-US" sz="1000" b="1">
              <a:ea typeface="ＭＳ Ｐゴシック"/>
              <a:cs typeface="Calibri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3BABAB9-C201-4A7F-86D1-468B1C416234}"/>
              </a:ext>
            </a:extLst>
          </p:cNvPr>
          <p:cNvSpPr txBox="1"/>
          <p:nvPr/>
        </p:nvSpPr>
        <p:spPr>
          <a:xfrm>
            <a:off x="915267" y="7640002"/>
            <a:ext cx="1285875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ja-JP" sz="1000" b="1">
                <a:solidFill>
                  <a:srgbClr val="0000FF"/>
                </a:solidFill>
                <a:ea typeface="ＭＳ Ｐゴシック"/>
              </a:rPr>
              <a:t>R</a:t>
            </a:r>
            <a:r>
              <a:rPr lang="en-GB" altLang="ja-JP" sz="1000" b="1" baseline="-25000">
                <a:solidFill>
                  <a:srgbClr val="0000FF"/>
                </a:solidFill>
                <a:ea typeface="ＭＳ Ｐゴシック"/>
              </a:rPr>
              <a:t>0.64</a:t>
            </a:r>
            <a:endParaRPr lang="en-GB" altLang="ja-JP" sz="1000" b="1" baseline="-25000">
              <a:solidFill>
                <a:srgbClr val="0000FF"/>
              </a:solidFill>
              <a:ea typeface="ＭＳ Ｐゴシック"/>
              <a:cs typeface="Calibri"/>
            </a:endParaRPr>
          </a:p>
        </p:txBody>
      </p:sp>
      <p:sp>
        <p:nvSpPr>
          <p:cNvPr id="63" name="吹き出し: 四角形 30">
            <a:extLst>
              <a:ext uri="{FF2B5EF4-FFF2-40B4-BE49-F238E27FC236}">
                <a16:creationId xmlns:a16="http://schemas.microsoft.com/office/drawing/2014/main" id="{1D3ED24B-0EE3-4CED-889F-9DC2633DC5DE}"/>
              </a:ext>
            </a:extLst>
          </p:cNvPr>
          <p:cNvSpPr/>
          <p:nvPr/>
        </p:nvSpPr>
        <p:spPr>
          <a:xfrm>
            <a:off x="3131231" y="4344573"/>
            <a:ext cx="3227455" cy="861833"/>
          </a:xfrm>
          <a:prstGeom prst="wedgeRectCallout">
            <a:avLst>
              <a:gd name="adj1" fmla="val -38785"/>
              <a:gd name="adj2" fmla="val -988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406" indent="-202406"/>
            <a:endParaRPr lang="ja-JP" altLang="en-US">
              <a:ea typeface="+mn-lt"/>
              <a:cs typeface="+mn-lt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5D98BE1-93D9-45C1-A6C0-C527A502F688}"/>
              </a:ext>
            </a:extLst>
          </p:cNvPr>
          <p:cNvSpPr txBox="1"/>
          <p:nvPr/>
        </p:nvSpPr>
        <p:spPr>
          <a:xfrm>
            <a:off x="4330022" y="4355375"/>
            <a:ext cx="2198645" cy="9002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latin typeface="Calibri"/>
                <a:ea typeface="游ゴシック"/>
                <a:cs typeface="Calibri"/>
              </a:rPr>
              <a:t>Low top height</a:t>
            </a:r>
            <a:endParaRPr lang="ja-JP" altLang="en-US" dirty="0">
              <a:latin typeface="Calibri"/>
              <a:ea typeface="游ゴシック" panose="020B0400000000000000" pitchFamily="50" charset="-128"/>
              <a:cs typeface="Calibri"/>
            </a:endParaRPr>
          </a:p>
          <a:p>
            <a:r>
              <a:rPr lang="ja-JP" altLang="en-US" dirty="0">
                <a:latin typeface="Calibri"/>
                <a:ea typeface="游ゴシック"/>
                <a:cs typeface="Calibri"/>
              </a:rPr>
              <a:t>Ice particle</a:t>
            </a:r>
          </a:p>
          <a:p>
            <a:r>
              <a:rPr lang="ja-JP" altLang="en-US" dirty="0">
                <a:latin typeface="Calibri"/>
                <a:ea typeface="游ゴシック"/>
                <a:cs typeface="Calibri"/>
              </a:rPr>
              <a:t>Cold ground surface</a:t>
            </a:r>
            <a:endParaRPr lang="ja-JP" altLang="en-US" dirty="0">
              <a:latin typeface="Calibri"/>
              <a:ea typeface="游ゴシック" panose="020B0400000000000000" pitchFamily="50" charset="-128"/>
              <a:cs typeface="Calibri"/>
            </a:endParaRPr>
          </a:p>
        </p:txBody>
      </p:sp>
      <p:pic>
        <p:nvPicPr>
          <p:cNvPr id="65" name="図 64" descr="テーブル&#10;&#10;説明は自動で生成されたものです">
            <a:extLst>
              <a:ext uri="{FF2B5EF4-FFF2-40B4-BE49-F238E27FC236}">
                <a16:creationId xmlns:a16="http://schemas.microsoft.com/office/drawing/2014/main" id="{E2DECF22-7295-4408-A9E1-F4B6021C5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6862" y="4398755"/>
            <a:ext cx="1131791" cy="738587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11988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4553767B-1826-43A7-9806-26C528E584BB}"/>
              </a:ext>
            </a:extLst>
          </p:cNvPr>
          <p:cNvSpPr txBox="1"/>
          <p:nvPr/>
        </p:nvSpPr>
        <p:spPr>
          <a:xfrm>
            <a:off x="350962" y="180355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bg1"/>
                </a:solidFill>
                <a:cs typeface="Calibri"/>
              </a:rPr>
              <a:t>Evaluation</a:t>
            </a:r>
          </a:p>
        </p:txBody>
      </p:sp>
      <p:pic>
        <p:nvPicPr>
          <p:cNvPr id="5" name="図 4" descr="グラフ, 折れ線グラフ&#10;&#10;説明は自動で生成されたものです">
            <a:extLst>
              <a:ext uri="{FF2B5EF4-FFF2-40B4-BE49-F238E27FC236}">
                <a16:creationId xmlns:a16="http://schemas.microsoft.com/office/drawing/2014/main" id="{91AE73E0-5A67-45B5-B1F3-E6E15F13D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4" y="1875488"/>
            <a:ext cx="3265098" cy="2364509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1E2F09C-42FD-4E37-AA41-EE90E30BB577}"/>
              </a:ext>
            </a:extLst>
          </p:cNvPr>
          <p:cNvCxnSpPr/>
          <p:nvPr/>
        </p:nvCxnSpPr>
        <p:spPr>
          <a:xfrm>
            <a:off x="979363" y="3546012"/>
            <a:ext cx="2261738" cy="4313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DAFFC5-46F7-4EC0-A09F-6B748BAC11E9}"/>
              </a:ext>
            </a:extLst>
          </p:cNvPr>
          <p:cNvSpPr txBox="1"/>
          <p:nvPr/>
        </p:nvSpPr>
        <p:spPr>
          <a:xfrm>
            <a:off x="1182488" y="3621088"/>
            <a:ext cx="2057400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solidFill>
                  <a:srgbClr val="002060"/>
                </a:solidFill>
                <a:ea typeface="游ゴシック"/>
              </a:rPr>
              <a:t>BIAS (ave.:0.73min)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BAD53C4-C202-4E97-ABEB-DB5542D70092}"/>
              </a:ext>
            </a:extLst>
          </p:cNvPr>
          <p:cNvCxnSpPr>
            <a:cxnSpLocks/>
          </p:cNvCxnSpPr>
          <p:nvPr/>
        </p:nvCxnSpPr>
        <p:spPr>
          <a:xfrm>
            <a:off x="1000795" y="2849494"/>
            <a:ext cx="2261738" cy="4313"/>
          </a:xfrm>
          <a:prstGeom prst="straightConnector1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4B72AA-5420-40AD-A153-75E9E7BAF169}"/>
              </a:ext>
            </a:extLst>
          </p:cNvPr>
          <p:cNvSpPr txBox="1"/>
          <p:nvPr/>
        </p:nvSpPr>
        <p:spPr>
          <a:xfrm>
            <a:off x="1139626" y="2335212"/>
            <a:ext cx="2157412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solidFill>
                  <a:schemeClr val="accent2"/>
                </a:solidFill>
                <a:ea typeface="游ゴシック"/>
              </a:rPr>
              <a:t>RMSE (ave.:8.26min)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5687D7-4C02-469F-B3AC-F389297BEE71}"/>
              </a:ext>
            </a:extLst>
          </p:cNvPr>
          <p:cNvSpPr txBox="1"/>
          <p:nvPr/>
        </p:nvSpPr>
        <p:spPr>
          <a:xfrm>
            <a:off x="85183" y="665529"/>
            <a:ext cx="402556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solidFill>
                  <a:srgbClr val="002060"/>
                </a:solidFill>
                <a:ea typeface="游ゴシック"/>
              </a:rPr>
              <a:t>Setting</a:t>
            </a:r>
          </a:p>
          <a:p>
            <a:r>
              <a:rPr lang="ja-JP" altLang="en-US">
                <a:ea typeface="游ゴシック"/>
              </a:rPr>
              <a:t>　​Element: One-hour sunshine duration</a:t>
            </a:r>
            <a:endParaRPr lang="ja-JP" altLang="en-US">
              <a:ea typeface="游ゴシック"/>
              <a:cs typeface="Calibri"/>
            </a:endParaRPr>
          </a:p>
          <a:p>
            <a:r>
              <a:rPr lang="ja-JP" altLang="en-US">
                <a:ea typeface="游ゴシック"/>
              </a:rPr>
              <a:t>　Term: July 2018 - Jun 2020</a:t>
            </a:r>
            <a:endParaRPr lang="ja-JP" altLang="en-US" sz="1400">
              <a:ea typeface="游ゴシック"/>
              <a:cs typeface="Calibri"/>
            </a:endParaRPr>
          </a:p>
        </p:txBody>
      </p:sp>
      <p:pic>
        <p:nvPicPr>
          <p:cNvPr id="11" name="図 10" descr="マップ&#10;&#10;説明は自動で生成されたものです">
            <a:extLst>
              <a:ext uri="{FF2B5EF4-FFF2-40B4-BE49-F238E27FC236}">
                <a16:creationId xmlns:a16="http://schemas.microsoft.com/office/drawing/2014/main" id="{060417C6-0209-499E-8B17-8D7E246F8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288" b="307"/>
          <a:stretch/>
        </p:blipFill>
        <p:spPr>
          <a:xfrm>
            <a:off x="4073551" y="947051"/>
            <a:ext cx="4092263" cy="3502703"/>
          </a:xfrm>
          <a:prstGeom prst="rect">
            <a:avLst/>
          </a:prstGeom>
        </p:spPr>
      </p:pic>
      <p:sp>
        <p:nvSpPr>
          <p:cNvPr id="12" name="線吹き出し 1 (枠付き) 4">
            <a:extLst>
              <a:ext uri="{FF2B5EF4-FFF2-40B4-BE49-F238E27FC236}">
                <a16:creationId xmlns:a16="http://schemas.microsoft.com/office/drawing/2014/main" id="{CCB9C9E6-12A2-4B18-9A7D-26BC1321785E}"/>
              </a:ext>
            </a:extLst>
          </p:cNvPr>
          <p:cNvSpPr/>
          <p:nvPr/>
        </p:nvSpPr>
        <p:spPr>
          <a:xfrm>
            <a:off x="6841148" y="2733438"/>
            <a:ext cx="1092994" cy="285750"/>
          </a:xfrm>
          <a:prstGeom prst="borderCallout1">
            <a:avLst>
              <a:gd name="adj1" fmla="val -43750"/>
              <a:gd name="adj2" fmla="val -29901"/>
              <a:gd name="adj3" fmla="val 25000"/>
              <a:gd name="adj4" fmla="val 6111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ea typeface="游ゴシック"/>
                <a:cs typeface="Calibri"/>
              </a:rPr>
              <a:t>Kaidakogen</a:t>
            </a:r>
          </a:p>
        </p:txBody>
      </p:sp>
      <p:sp>
        <p:nvSpPr>
          <p:cNvPr id="13" name="線吹き出し 1 (枠付き) 10">
            <a:extLst>
              <a:ext uri="{FF2B5EF4-FFF2-40B4-BE49-F238E27FC236}">
                <a16:creationId xmlns:a16="http://schemas.microsoft.com/office/drawing/2014/main" id="{6F87389E-543B-4950-BA75-9AC84615188D}"/>
              </a:ext>
            </a:extLst>
          </p:cNvPr>
          <p:cNvSpPr/>
          <p:nvPr/>
        </p:nvSpPr>
        <p:spPr>
          <a:xfrm>
            <a:off x="5947985" y="3325237"/>
            <a:ext cx="1092994" cy="285750"/>
          </a:xfrm>
          <a:prstGeom prst="borderCallout1">
            <a:avLst>
              <a:gd name="adj1" fmla="val 26250"/>
              <a:gd name="adj2" fmla="val 13236"/>
              <a:gd name="adj3" fmla="val -155000"/>
              <a:gd name="adj4" fmla="val -5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ea typeface="游ゴシック"/>
                <a:cs typeface="Calibri"/>
              </a:rPr>
              <a:t>Hon</a:t>
            </a:r>
            <a:r>
              <a:rPr lang="en-US" altLang="ja-JP" sz="1200">
                <a:ea typeface="游ゴシック"/>
                <a:cs typeface="Calibri"/>
              </a:rPr>
              <a:t>k</a:t>
            </a:r>
            <a:r>
              <a:rPr lang="ja-JP" altLang="en-US" sz="1200">
                <a:ea typeface="游ゴシック"/>
                <a:cs typeface="Calibri"/>
              </a:rPr>
              <a:t>awa</a:t>
            </a:r>
          </a:p>
        </p:txBody>
      </p:sp>
      <p:sp>
        <p:nvSpPr>
          <p:cNvPr id="14" name="線吹き出し 1 (枠付き) 11">
            <a:extLst>
              <a:ext uri="{FF2B5EF4-FFF2-40B4-BE49-F238E27FC236}">
                <a16:creationId xmlns:a16="http://schemas.microsoft.com/office/drawing/2014/main" id="{34A94B79-978F-4E3C-AF9D-525C0B8662E2}"/>
              </a:ext>
            </a:extLst>
          </p:cNvPr>
          <p:cNvSpPr/>
          <p:nvPr/>
        </p:nvSpPr>
        <p:spPr>
          <a:xfrm>
            <a:off x="5673459" y="987083"/>
            <a:ext cx="1092994" cy="285750"/>
          </a:xfrm>
          <a:prstGeom prst="borderCallout1">
            <a:avLst>
              <a:gd name="adj1" fmla="val 86250"/>
              <a:gd name="adj2" fmla="val 90360"/>
              <a:gd name="adj3" fmla="val 200000"/>
              <a:gd name="adj4" fmla="val 15120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ea typeface="ＭＳ Ｐゴシック"/>
              </a:rPr>
              <a:t>Sarabetsu</a:t>
            </a:r>
            <a:endParaRPr lang="ja-JP" altLang="en-US" sz="1200">
              <a:ea typeface="ＭＳ Ｐゴシック"/>
              <a:cs typeface="Calibri"/>
            </a:endParaRPr>
          </a:p>
        </p:txBody>
      </p:sp>
      <p:sp>
        <p:nvSpPr>
          <p:cNvPr id="15" name="線吹き出し 1 (枠付き) 12">
            <a:extLst>
              <a:ext uri="{FF2B5EF4-FFF2-40B4-BE49-F238E27FC236}">
                <a16:creationId xmlns:a16="http://schemas.microsoft.com/office/drawing/2014/main" id="{6242A422-8A23-4AD6-93CF-1F1EE38408C4}"/>
              </a:ext>
            </a:extLst>
          </p:cNvPr>
          <p:cNvSpPr/>
          <p:nvPr/>
        </p:nvSpPr>
        <p:spPr>
          <a:xfrm>
            <a:off x="4991791" y="1734790"/>
            <a:ext cx="1092994" cy="285750"/>
          </a:xfrm>
          <a:prstGeom prst="borderCallout1">
            <a:avLst>
              <a:gd name="adj1" fmla="val 71250"/>
              <a:gd name="adj2" fmla="val 94935"/>
              <a:gd name="adj3" fmla="val 47500"/>
              <a:gd name="adj4" fmla="val 1799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ea typeface="ＭＳ Ｐゴシック"/>
                <a:cs typeface="Calibri"/>
              </a:rPr>
              <a:t>Kuroishi</a:t>
            </a:r>
          </a:p>
        </p:txBody>
      </p:sp>
      <p:sp>
        <p:nvSpPr>
          <p:cNvPr id="16" name="線吹き出し 1 (枠付き) 13">
            <a:extLst>
              <a:ext uri="{FF2B5EF4-FFF2-40B4-BE49-F238E27FC236}">
                <a16:creationId xmlns:a16="http://schemas.microsoft.com/office/drawing/2014/main" id="{ADAE6992-9EF7-4F95-AA90-DBB669B30526}"/>
              </a:ext>
            </a:extLst>
          </p:cNvPr>
          <p:cNvSpPr/>
          <p:nvPr/>
        </p:nvSpPr>
        <p:spPr>
          <a:xfrm>
            <a:off x="5283750" y="1343785"/>
            <a:ext cx="1092994" cy="285750"/>
          </a:xfrm>
          <a:prstGeom prst="borderCallout1">
            <a:avLst>
              <a:gd name="adj1" fmla="val 86250"/>
              <a:gd name="adj2" fmla="val 90360"/>
              <a:gd name="adj3" fmla="val 82500"/>
              <a:gd name="adj4" fmla="val 18715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200">
                <a:ea typeface="ＭＳ Ｐゴシック"/>
              </a:rPr>
              <a:t>Kamisatsunai</a:t>
            </a:r>
            <a:endParaRPr lang="ja-JP" altLang="en-US" sz="1200">
              <a:ea typeface="ＭＳ Ｐゴシック"/>
              <a:cs typeface="Calibri"/>
            </a:endParaRPr>
          </a:p>
        </p:txBody>
      </p:sp>
      <p:pic>
        <p:nvPicPr>
          <p:cNvPr id="17" name="図 16" descr="マップ&#10;&#10;説明は自動で生成されたものです">
            <a:extLst>
              <a:ext uri="{FF2B5EF4-FFF2-40B4-BE49-F238E27FC236}">
                <a16:creationId xmlns:a16="http://schemas.microsoft.com/office/drawing/2014/main" id="{8A0AC009-D1B5-4397-8E11-CF2529F76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26" t="32515" r="-234" b="8331"/>
          <a:stretch/>
        </p:blipFill>
        <p:spPr>
          <a:xfrm rot="5400000">
            <a:off x="6816301" y="3271687"/>
            <a:ext cx="258705" cy="207835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7867BC-12E5-4BCF-B142-160D79126E97}"/>
              </a:ext>
            </a:extLst>
          </p:cNvPr>
          <p:cNvSpPr txBox="1"/>
          <p:nvPr/>
        </p:nvSpPr>
        <p:spPr>
          <a:xfrm>
            <a:off x="79521" y="1755964"/>
            <a:ext cx="914400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solidFill>
                  <a:srgbClr val="002060"/>
                </a:solidFill>
                <a:ea typeface="游ゴシック"/>
              </a:rPr>
              <a:t>​</a:t>
            </a:r>
            <a:r>
              <a:rPr lang="en-US" altLang="ja-JP" b="1">
                <a:solidFill>
                  <a:srgbClr val="002060"/>
                </a:solidFill>
                <a:ea typeface="游ゴシック"/>
              </a:rPr>
              <a:t>R</a:t>
            </a:r>
            <a:r>
              <a:rPr lang="en-US" altLang="ja-JP" b="1" err="1">
                <a:solidFill>
                  <a:srgbClr val="002060"/>
                </a:solidFill>
                <a:ea typeface="游ゴシック"/>
              </a:rPr>
              <a:t>esult</a:t>
            </a:r>
            <a:endParaRPr lang="ja-JP" altLang="en-US" sz="1500" b="1" err="1">
              <a:solidFill>
                <a:srgbClr val="002060"/>
              </a:solidFill>
              <a:ea typeface="游ゴシック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1A17CC-021F-477A-80C1-3BFAFFF4AF2A}"/>
              </a:ext>
            </a:extLst>
          </p:cNvPr>
          <p:cNvSpPr txBox="1"/>
          <p:nvPr/>
        </p:nvSpPr>
        <p:spPr>
          <a:xfrm>
            <a:off x="3976505" y="666879"/>
            <a:ext cx="3950359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>
                <a:solidFill>
                  <a:srgbClr val="002060"/>
                </a:solidFill>
                <a:ea typeface="游ゴシック"/>
              </a:rPr>
              <a:t>BIAS at each </a:t>
            </a:r>
            <a:r>
              <a:rPr lang="en-US" altLang="ja-JP" b="1" err="1">
                <a:solidFill>
                  <a:srgbClr val="002060"/>
                </a:solidFill>
                <a:ea typeface="游ゴシック"/>
              </a:rPr>
              <a:t>AMeDAS</a:t>
            </a:r>
            <a:r>
              <a:rPr lang="en-US" altLang="ja-JP" b="1">
                <a:solidFill>
                  <a:srgbClr val="002060"/>
                </a:solidFill>
                <a:ea typeface="游ゴシック"/>
              </a:rPr>
              <a:t> point in January </a:t>
            </a:r>
            <a:endParaRPr lang="ja-JP" altLang="en-US" b="1">
              <a:solidFill>
                <a:srgbClr val="002060"/>
              </a:solidFill>
              <a:ea typeface="游ゴシック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12774A-3847-4489-A955-D98558CB45CA}"/>
              </a:ext>
            </a:extLst>
          </p:cNvPr>
          <p:cNvSpPr txBox="1"/>
          <p:nvPr/>
        </p:nvSpPr>
        <p:spPr>
          <a:xfrm>
            <a:off x="8222964" y="1287945"/>
            <a:ext cx="6150260" cy="2562240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ea typeface="游ゴシック"/>
              </a:rPr>
              <a:t>・</a:t>
            </a:r>
            <a:r>
              <a:rPr lang="en-US" altLang="ja-JP" dirty="0">
                <a:ea typeface="游ゴシック"/>
                <a:cs typeface="+mn-lt"/>
              </a:rPr>
              <a:t>Overall </a:t>
            </a:r>
            <a:r>
              <a:rPr lang="en-US" altLang="ja-JP" dirty="0">
                <a:solidFill>
                  <a:srgbClr val="FF0000"/>
                </a:solidFill>
                <a:ea typeface="游ゴシック"/>
                <a:cs typeface="+mn-lt"/>
              </a:rPr>
              <a:t>positive </a:t>
            </a:r>
            <a:r>
              <a:rPr lang="en-US" altLang="ja-JP" dirty="0">
                <a:solidFill>
                  <a:srgbClr val="FF0000"/>
                </a:solidFill>
                <a:ea typeface="+mn-lt"/>
                <a:cs typeface="+mn-lt"/>
              </a:rPr>
              <a:t>BIAS</a:t>
            </a:r>
            <a:r>
              <a:rPr lang="ja-JP" altLang="en-US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  <a:endParaRPr lang="en-US" altLang="ja-JP" dirty="0">
              <a:solidFill>
                <a:srgbClr val="FF0000"/>
              </a:solidFill>
              <a:ea typeface="+mn-lt"/>
              <a:cs typeface="+mn-lt"/>
            </a:endParaRPr>
          </a:p>
          <a:p>
            <a:r>
              <a:rPr lang="ja-JP" altLang="en-US" dirty="0">
                <a:ea typeface="+mn-lt"/>
                <a:cs typeface="+mn-lt"/>
              </a:rPr>
              <a:t> ←</a:t>
            </a:r>
            <a:r>
              <a:rPr lang="en-US" altLang="ja-JP" dirty="0">
                <a:ea typeface="+mn-lt"/>
                <a:cs typeface="+mn-lt"/>
              </a:rPr>
              <a:t>Difference of local</a:t>
            </a:r>
            <a:r>
              <a:rPr lang="ja-JP" altLang="en-US" dirty="0">
                <a:ea typeface="+mn-lt"/>
                <a:cs typeface="+mn-lt"/>
              </a:rPr>
              <a:t> </a:t>
            </a:r>
            <a:r>
              <a:rPr lang="en-US" altLang="ja-JP" dirty="0">
                <a:ea typeface="+mn-lt"/>
                <a:cs typeface="+mn-lt"/>
              </a:rPr>
              <a:t>obstacle</a:t>
            </a:r>
            <a:r>
              <a:rPr lang="ja-JP" altLang="en-US" dirty="0">
                <a:ea typeface="+mn-lt"/>
                <a:cs typeface="+mn-lt"/>
              </a:rPr>
              <a:t> </a:t>
            </a:r>
            <a:r>
              <a:rPr lang="en-US" altLang="ja-JP" dirty="0">
                <a:ea typeface="+mn-lt"/>
                <a:cs typeface="+mn-lt"/>
              </a:rPr>
              <a:t>treatment </a:t>
            </a:r>
            <a:r>
              <a:rPr lang="en-US" altLang="ja-JP" dirty="0">
                <a:solidFill>
                  <a:srgbClr val="000000"/>
                </a:solidFill>
                <a:ea typeface="+mn-lt"/>
                <a:cs typeface="+mn-lt"/>
              </a:rPr>
              <a:t>leads </a:t>
            </a:r>
            <a:r>
              <a:rPr lang="en-US" altLang="ja-JP" dirty="0">
                <a:solidFill>
                  <a:srgbClr val="FF0000"/>
                </a:solidFill>
                <a:ea typeface="+mn-lt"/>
                <a:cs typeface="+mn-lt"/>
              </a:rPr>
              <a:t>positive BIAS</a:t>
            </a:r>
            <a:endParaRPr lang="ja-JP" altLang="en-US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en-US" altLang="ja-JP" dirty="0">
              <a:ea typeface="+mn-lt"/>
              <a:cs typeface="+mn-lt"/>
            </a:endParaRPr>
          </a:p>
          <a:p>
            <a:r>
              <a:rPr lang="ja-JP" altLang="en-US" dirty="0">
                <a:ea typeface="+mn-lt"/>
                <a:cs typeface="+mn-lt"/>
              </a:rPr>
              <a:t>・Summer large R</a:t>
            </a:r>
            <a:r>
              <a:rPr lang="en-US" altLang="ja-JP" dirty="0">
                <a:ea typeface="+mn-lt"/>
                <a:cs typeface="+mn-lt"/>
              </a:rPr>
              <a:t>MSE</a:t>
            </a:r>
          </a:p>
          <a:p>
            <a:r>
              <a:rPr lang="en-US" altLang="ja-JP" dirty="0">
                <a:ea typeface="+mn-lt"/>
                <a:cs typeface="+mn-lt"/>
              </a:rPr>
              <a:t> </a:t>
            </a:r>
            <a:r>
              <a:rPr lang="ja-JP" altLang="en-US" dirty="0">
                <a:ea typeface="+mn-lt"/>
                <a:cs typeface="+mn-lt"/>
              </a:rPr>
              <a:t>←</a:t>
            </a:r>
            <a:r>
              <a:rPr lang="en-GB" altLang="ja-JP" dirty="0">
                <a:ea typeface="+mn-lt"/>
                <a:cs typeface="+mn-lt"/>
              </a:rPr>
              <a:t>The sub-pixel cloud leads </a:t>
            </a:r>
            <a:r>
              <a:rPr lang="en-GB" altLang="ja-JP" dirty="0">
                <a:solidFill>
                  <a:srgbClr val="FF0000"/>
                </a:solidFill>
                <a:ea typeface="+mn-lt"/>
                <a:cs typeface="+mn-lt"/>
              </a:rPr>
              <a:t>too much</a:t>
            </a:r>
            <a:r>
              <a:rPr lang="en-GB" altLang="ja-JP" dirty="0">
                <a:ea typeface="+mn-lt"/>
                <a:cs typeface="+mn-lt"/>
              </a:rPr>
              <a:t> or </a:t>
            </a:r>
            <a:r>
              <a:rPr lang="en-GB" altLang="ja-JP" dirty="0">
                <a:solidFill>
                  <a:srgbClr val="0000FF"/>
                </a:solidFill>
                <a:ea typeface="+mn-lt"/>
                <a:cs typeface="+mn-lt"/>
              </a:rPr>
              <a:t>too small</a:t>
            </a:r>
            <a:r>
              <a:rPr lang="en-GB" altLang="ja-JP" dirty="0">
                <a:ea typeface="+mn-lt"/>
                <a:cs typeface="+mn-lt"/>
              </a:rPr>
              <a:t> estimation</a:t>
            </a:r>
            <a:endParaRPr lang="ja-JP" altLang="en-US" dirty="0">
              <a:solidFill>
                <a:srgbClr val="0070C0"/>
              </a:solidFill>
              <a:ea typeface="+mn-lt"/>
              <a:cs typeface="+mn-lt"/>
            </a:endParaRPr>
          </a:p>
          <a:p>
            <a:endParaRPr lang="en-US" altLang="ja-JP" dirty="0">
              <a:ea typeface="+mn-lt"/>
              <a:cs typeface="+mn-lt"/>
            </a:endParaRPr>
          </a:p>
          <a:p>
            <a:r>
              <a:rPr lang="ja-JP" altLang="en-US" dirty="0">
                <a:ea typeface="+mn-lt"/>
                <a:cs typeface="+mn-lt"/>
              </a:rPr>
              <a:t>・Winter  large RMSE</a:t>
            </a:r>
            <a:endParaRPr lang="en-US" altLang="ja-JP" dirty="0">
              <a:ea typeface="+mn-lt"/>
              <a:cs typeface="+mn-lt"/>
            </a:endParaRPr>
          </a:p>
          <a:p>
            <a:r>
              <a:rPr lang="ja-JP" altLang="en-US" dirty="0">
                <a:ea typeface="+mn-lt"/>
                <a:cs typeface="+mn-lt"/>
              </a:rPr>
              <a:t>←</a:t>
            </a:r>
            <a:r>
              <a:rPr lang="en-GB" altLang="ja-JP" dirty="0">
                <a:ea typeface="+mn-lt"/>
                <a:cs typeface="+mn-lt"/>
              </a:rPr>
              <a:t>The misjudgement of clear sky snow cover area leads </a:t>
            </a:r>
          </a:p>
          <a:p>
            <a:r>
              <a:rPr lang="en-GB" altLang="ja-JP" dirty="0">
                <a:solidFill>
                  <a:srgbClr val="0000FF"/>
                </a:solidFill>
                <a:ea typeface="+mn-lt"/>
                <a:cs typeface="+mn-lt"/>
              </a:rPr>
              <a:t>     too small</a:t>
            </a:r>
            <a:r>
              <a:rPr lang="en-GB" altLang="ja-JP" dirty="0">
                <a:ea typeface="+mn-lt"/>
                <a:cs typeface="+mn-lt"/>
              </a:rPr>
              <a:t> estimation</a:t>
            </a:r>
            <a:endParaRPr lang="ja-JP" altLang="en-US" dirty="0">
              <a:solidFill>
                <a:srgbClr val="0070C0"/>
              </a:solidFill>
              <a:ea typeface="+mn-lt"/>
              <a:cs typeface="+mn-lt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69DB0AB-C5A6-4EBC-82BC-649602EA9F60}"/>
              </a:ext>
            </a:extLst>
          </p:cNvPr>
          <p:cNvSpPr txBox="1"/>
          <p:nvPr/>
        </p:nvSpPr>
        <p:spPr>
          <a:xfrm>
            <a:off x="5603662" y="3604442"/>
            <a:ext cx="2651005" cy="637535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solidFill>
                  <a:srgbClr val="FF0000"/>
                </a:solidFill>
                <a:ea typeface="+mn-lt"/>
              </a:rPr>
              <a:t>Positive BIAS by difference of local</a:t>
            </a:r>
            <a:r>
              <a:rPr lang="ja-JP" altLang="en-US">
                <a:solidFill>
                  <a:srgbClr val="FF0000"/>
                </a:solidFill>
                <a:ea typeface="游ゴシック"/>
              </a:rPr>
              <a:t> </a:t>
            </a:r>
            <a:r>
              <a:rPr lang="en-US" altLang="ja-JP">
                <a:solidFill>
                  <a:srgbClr val="FF0000"/>
                </a:solidFill>
                <a:ea typeface="+mn-lt"/>
              </a:rPr>
              <a:t>obstacle</a:t>
            </a:r>
            <a:r>
              <a:rPr lang="ja-JP" altLang="en-US">
                <a:solidFill>
                  <a:srgbClr val="FF0000"/>
                </a:solidFill>
                <a:ea typeface="游ゴシック"/>
              </a:rPr>
              <a:t> </a:t>
            </a:r>
            <a:r>
              <a:rPr lang="en-US" altLang="ja-JP">
                <a:solidFill>
                  <a:srgbClr val="FF0000"/>
                </a:solidFill>
                <a:ea typeface="+mn-lt"/>
              </a:rPr>
              <a:t>treatment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3EA9C0E-0CB3-46A0-B163-10EB98C2244C}"/>
              </a:ext>
            </a:extLst>
          </p:cNvPr>
          <p:cNvSpPr txBox="1"/>
          <p:nvPr/>
        </p:nvSpPr>
        <p:spPr>
          <a:xfrm>
            <a:off x="4016402" y="847763"/>
            <a:ext cx="1529033" cy="1177245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>
                <a:solidFill>
                  <a:srgbClr val="0000FF"/>
                </a:solidFill>
                <a:ea typeface="+mn-lt"/>
                <a:cs typeface="Calibri"/>
              </a:rPr>
              <a:t>Too small by</a:t>
            </a:r>
            <a:endParaRPr lang="en-GB" altLang="ja-JP">
              <a:solidFill>
                <a:srgbClr val="0000FF"/>
              </a:solidFill>
              <a:ea typeface="+mn-lt"/>
            </a:endParaRPr>
          </a:p>
          <a:p>
            <a:r>
              <a:rPr lang="en-GB" altLang="ja-JP">
                <a:solidFill>
                  <a:srgbClr val="0000FF"/>
                </a:solidFill>
                <a:ea typeface="+mn-lt"/>
              </a:rPr>
              <a:t>misjudgement of clear sky snow cover</a:t>
            </a:r>
            <a:endParaRPr lang="ja-JP" altLang="en-US">
              <a:solidFill>
                <a:srgbClr val="0000FF"/>
              </a:solidFill>
              <a:ea typeface="ＭＳ Ｐゴシック"/>
              <a:cs typeface="Calibri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79C996-9F0D-429E-B374-174F04280DA2}"/>
              </a:ext>
            </a:extLst>
          </p:cNvPr>
          <p:cNvSpPr txBox="1"/>
          <p:nvPr/>
        </p:nvSpPr>
        <p:spPr>
          <a:xfrm>
            <a:off x="7635989" y="4184836"/>
            <a:ext cx="751036" cy="25391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200">
                <a:ea typeface="游ゴシック"/>
              </a:rPr>
              <a:t>[min]</a:t>
            </a:r>
            <a:endParaRPr lang="ja-JP" altLang="en-US" sz="1200">
              <a:ea typeface="ＭＳ Ｐゴシック"/>
              <a:cs typeface="Calibri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3F3B83C5-517E-4800-80BD-60053FF8FFDE}"/>
              </a:ext>
            </a:extLst>
          </p:cNvPr>
          <p:cNvSpPr txBox="1"/>
          <p:nvPr/>
        </p:nvSpPr>
        <p:spPr>
          <a:xfrm>
            <a:off x="350962" y="4764907"/>
            <a:ext cx="583264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cs typeface="Calibri"/>
              </a:rPr>
              <a:t>Summary</a:t>
            </a:r>
          </a:p>
        </p:txBody>
      </p:sp>
      <p:sp>
        <p:nvSpPr>
          <p:cNvPr id="26" name="テキスト ボックス 1">
            <a:extLst>
              <a:ext uri="{FF2B5EF4-FFF2-40B4-BE49-F238E27FC236}">
                <a16:creationId xmlns:a16="http://schemas.microsoft.com/office/drawing/2014/main" id="{A6FF532F-D211-498B-9E2D-1FA17F943959}"/>
              </a:ext>
            </a:extLst>
          </p:cNvPr>
          <p:cNvSpPr txBox="1"/>
          <p:nvPr/>
        </p:nvSpPr>
        <p:spPr>
          <a:xfrm>
            <a:off x="632853" y="5211568"/>
            <a:ext cx="1374037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r>
              <a:rPr lang="en-US" altLang="ja-JP" sz="2400" dirty="0">
                <a:ea typeface="游ゴシック"/>
              </a:rPr>
              <a:t>・Sunshine duration product from 2.5-minute Himawari obs. data is introduced.</a:t>
            </a:r>
          </a:p>
          <a:p>
            <a:pPr marL="267970" indent="-267970"/>
            <a:endParaRPr lang="ja-JP" altLang="en-US" sz="800" dirty="0">
              <a:ea typeface="+mn-lt"/>
              <a:cs typeface="+mn-lt"/>
            </a:endParaRPr>
          </a:p>
          <a:p>
            <a:pPr marL="267970" indent="-267970"/>
            <a:r>
              <a:rPr lang="ja-JP" altLang="en-US" sz="2400" dirty="0">
                <a:ea typeface="+mn-lt"/>
                <a:cs typeface="+mn-lt"/>
              </a:rPr>
              <a:t>・In the product, sunshine duration is calculated by summation of sunshine scene of </a:t>
            </a:r>
            <a:r>
              <a:rPr lang="en-US" altLang="ja-JP" sz="2400" dirty="0">
                <a:ea typeface="+mn-lt"/>
                <a:cs typeface="+mn-lt"/>
              </a:rPr>
              <a:t>2.5-minute Himawari obs.. To determine whether sunshine or not, Gradient-Boosting Decision-Tree ML calculation, snow covered area detection and mountain shadow detection are done.</a:t>
            </a:r>
            <a:endParaRPr lang="en-US" altLang="ja-JP" sz="2400" dirty="0">
              <a:ea typeface="游ゴシック"/>
              <a:cs typeface="Calibri"/>
            </a:endParaRPr>
          </a:p>
          <a:p>
            <a:pPr marL="267970" indent="-267970"/>
            <a:endParaRPr lang="ja-JP" altLang="en-US" sz="800" dirty="0">
              <a:ea typeface="游ゴシック"/>
            </a:endParaRPr>
          </a:p>
          <a:p>
            <a:pPr marL="267970" indent="-267970"/>
            <a:r>
              <a:rPr lang="en-US" sz="2400" dirty="0">
                <a:ea typeface="游ゴシック"/>
              </a:rPr>
              <a:t>・RMSE</a:t>
            </a:r>
            <a:r>
              <a:rPr lang="en-US" altLang="ja-JP" sz="2400" dirty="0">
                <a:ea typeface="游ゴシック"/>
              </a:rPr>
              <a:t> of one-hour sunshine duration against </a:t>
            </a:r>
            <a:r>
              <a:rPr lang="en-US" altLang="ja-JP" sz="2400" dirty="0" err="1">
                <a:ea typeface="游ゴシック"/>
              </a:rPr>
              <a:t>AMeDAS</a:t>
            </a:r>
            <a:r>
              <a:rPr lang="en-US" altLang="ja-JP" sz="2400" dirty="0">
                <a:ea typeface="游ゴシック"/>
              </a:rPr>
              <a:t> is 8.26 minutes. </a:t>
            </a:r>
            <a:r>
              <a:rPr lang="en-US" sz="2400" dirty="0">
                <a:ea typeface="游ゴシック"/>
              </a:rPr>
              <a:t>There is positive BIAS</a:t>
            </a:r>
            <a:r>
              <a:rPr lang="en-US" altLang="ja-JP" sz="2400" dirty="0">
                <a:ea typeface="游ゴシック"/>
              </a:rPr>
              <a:t> in morning and evening, and negative BIAS in snow covered area.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1988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AE874ABEA78964AA7D0811A66B4BECA" ma:contentTypeVersion="12" ma:contentTypeDescription="新しいドキュメントを作成します。" ma:contentTypeScope="" ma:versionID="91a89e08fb427baff3820e7dc34ed8e8">
  <xsd:schema xmlns:xsd="http://www.w3.org/2001/XMLSchema" xmlns:xs="http://www.w3.org/2001/XMLSchema" xmlns:p="http://schemas.microsoft.com/office/2006/metadata/properties" xmlns:ns2="d1eb6c10-b30e-4e82-8bdb-95f791b83be0" xmlns:ns3="fdc985f9-c1de-4431-ae14-26927b8c434e" targetNamespace="http://schemas.microsoft.com/office/2006/metadata/properties" ma:root="true" ma:fieldsID="1b4a6debc093fd9641ee43a8ed996d20" ns2:_="" ns3:_="">
    <xsd:import namespace="d1eb6c10-b30e-4e82-8bdb-95f791b83be0"/>
    <xsd:import namespace="fdc985f9-c1de-4431-ae14-26927b8c43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b6c10-b30e-4e82-8bdb-95f791b83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985f9-c1de-4431-ae14-26927b8c434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320602-9D5C-4FF1-83E3-02563DC2E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eb6c10-b30e-4e82-8bdb-95f791b83be0"/>
    <ds:schemaRef ds:uri="fdc985f9-c1de-4431-ae14-26927b8c43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A6601B-060B-43CF-82C6-24F1EFF1121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3267EC5-AFE8-43C5-9DE3-4EA624950A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622</Words>
  <Application>Microsoft Office PowerPoint</Application>
  <PresentationFormat>ユーザー設定</PresentationFormat>
  <Paragraphs>216</Paragraphs>
  <Slides>6</Slides>
  <Notes>0</Notes>
  <HiddenSlides>0</HiddenSlides>
  <MMClips>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7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気象庁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気象庁</dc:creator>
  <cp:lastModifiedBy>OMTD81</cp:lastModifiedBy>
  <cp:revision>19</cp:revision>
  <dcterms:created xsi:type="dcterms:W3CDTF">2021-10-18T04:01:21Z</dcterms:created>
  <dcterms:modified xsi:type="dcterms:W3CDTF">2021-10-25T22:37:58Z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0x010100DAE874ABEA78964AA7D0811A66B4BECA</vt:lpwstr>
  </property>
</Properties>
</file>