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7" r:id="rId3"/>
    <p:sldId id="258" r:id="rId4"/>
    <p:sldId id="259" r:id="rId5"/>
    <p:sldId id="260" r:id="rId6"/>
    <p:sldId id="261" r:id="rId7"/>
    <p:sldId id="263" r:id="rId8"/>
    <p:sldId id="266" r:id="rId9"/>
    <p:sldId id="267" r:id="rId10"/>
    <p:sldId id="276" r:id="rId11"/>
    <p:sldId id="268" r:id="rId12"/>
    <p:sldId id="269" r:id="rId13"/>
    <p:sldId id="270" r:id="rId14"/>
    <p:sldId id="271" r:id="rId15"/>
    <p:sldId id="273" r:id="rId16"/>
    <p:sldId id="275" r:id="rId17"/>
    <p:sldId id="277" r:id="rId18"/>
    <p:sldId id="274"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ngli" initials="S" lastIdx="1" clrIdx="0">
    <p:extLst>
      <p:ext uri="{19B8F6BF-5375-455C-9EA6-DF929625EA0E}">
        <p15:presenceInfo xmlns:p15="http://schemas.microsoft.com/office/powerpoint/2012/main" xmlns="" userId="Sheng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C7C7"/>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6" autoAdjust="0"/>
    <p:restoredTop sz="94660"/>
  </p:normalViewPr>
  <p:slideViewPr>
    <p:cSldViewPr snapToGrid="0">
      <p:cViewPr varScale="1">
        <p:scale>
          <a:sx n="70" d="100"/>
          <a:sy n="70" d="100"/>
        </p:scale>
        <p:origin x="-512" y="-44"/>
      </p:cViewPr>
      <p:guideLst>
        <p:guide orient="horz" pos="2160"/>
        <p:guide pos="3840"/>
      </p:guideLst>
    </p:cSldViewPr>
  </p:slideViewPr>
  <p:notesTextViewPr>
    <p:cViewPr>
      <p:scale>
        <a:sx n="1" d="1"/>
        <a:sy n="1" d="1"/>
      </p:scale>
      <p:origin x="0" y="0"/>
    </p:cViewPr>
  </p:notesTextViewPr>
  <p:sorterViewPr>
    <p:cViewPr>
      <p:scale>
        <a:sx n="100" d="100"/>
        <a:sy n="100" d="100"/>
      </p:scale>
      <p:origin x="0" y="33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27T15:38:04.505" idx="1">
    <p:pos x="10" y="10"/>
    <p:text/>
    <p:extLst>
      <p:ext uri="{C676402C-5697-4E1C-873F-D02D1690AC5C}">
        <p15:threadingInfo xmlns:p15="http://schemas.microsoft.com/office/powerpoint/2012/main" xmlns=""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82730-4790-4EA9-9A82-841EF6D1E453}" type="datetimeFigureOut">
              <a:rPr lang="zh-CN" altLang="en-US" smtClean="0"/>
              <a:t>2021/10/28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81876-9D01-454B-8DC2-E249283C6D64}" type="slidenum">
              <a:rPr lang="zh-CN" altLang="en-US" smtClean="0"/>
              <a:t>‹#›</a:t>
            </a:fld>
            <a:endParaRPr lang="zh-CN" altLang="en-US"/>
          </a:p>
        </p:txBody>
      </p:sp>
    </p:spTree>
    <p:extLst>
      <p:ext uri="{BB962C8B-B14F-4D97-AF65-F5344CB8AC3E}">
        <p14:creationId xmlns:p14="http://schemas.microsoft.com/office/powerpoint/2010/main" val="261421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最小统计单元：</a:t>
            </a:r>
            <a:r>
              <a:rPr lang="en-US" altLang="zh-CN" dirty="0" smtClean="0"/>
              <a:t>15</a:t>
            </a:r>
            <a:r>
              <a:rPr lang="zh-CN" altLang="en-US" dirty="0" smtClean="0"/>
              <a:t>天</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95E0798E-F292-411E-AB41-09373040B9BB}" type="slidenum">
              <a:rPr lang="zh-CN" altLang="en-US" smtClean="0"/>
              <a:pPr/>
              <a:t>9</a:t>
            </a:fld>
            <a:endParaRPr lang="zh-CN" altLang="en-US"/>
          </a:p>
        </p:txBody>
      </p:sp>
    </p:spTree>
    <p:extLst>
      <p:ext uri="{BB962C8B-B14F-4D97-AF65-F5344CB8AC3E}">
        <p14:creationId xmlns:p14="http://schemas.microsoft.com/office/powerpoint/2010/main" val="275501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 typeface="+mj-lt"/>
              <a:buAutoNum type="arabicPeriod"/>
            </a:pPr>
            <a:r>
              <a:rPr lang="zh-CN" altLang="en-US" dirty="0"/>
              <a:t>左上图为</a:t>
            </a:r>
            <a:r>
              <a:rPr lang="en-US" altLang="zh-CN" dirty="0"/>
              <a:t>MWRI</a:t>
            </a:r>
            <a:r>
              <a:rPr lang="en-US" altLang="zh-CN" baseline="0" dirty="0"/>
              <a:t> ASI</a:t>
            </a:r>
            <a:r>
              <a:rPr lang="zh-CN" altLang="en-US" baseline="0" dirty="0"/>
              <a:t>算法海冰密集度与</a:t>
            </a:r>
            <a:r>
              <a:rPr lang="en-US" altLang="zh-CN" baseline="0" dirty="0"/>
              <a:t>SSMIS ASI</a:t>
            </a:r>
            <a:r>
              <a:rPr lang="zh-CN" altLang="en-US" baseline="0" dirty="0"/>
              <a:t>海冰密集度差异，</a:t>
            </a:r>
            <a:r>
              <a:rPr lang="en-US" altLang="zh-CN" baseline="0" dirty="0"/>
              <a:t>1-4</a:t>
            </a:r>
            <a:r>
              <a:rPr lang="zh-CN" altLang="en-US" baseline="0" dirty="0"/>
              <a:t>子图时间分别为</a:t>
            </a:r>
            <a:r>
              <a:rPr lang="en-US" altLang="zh-CN" baseline="0" dirty="0"/>
              <a:t>2018</a:t>
            </a:r>
            <a:r>
              <a:rPr lang="zh-CN" altLang="en-US" baseline="0" dirty="0"/>
              <a:t>年北极海冰范围较大的时期（</a:t>
            </a:r>
            <a:r>
              <a:rPr lang="en-US" altLang="zh-CN" baseline="0" dirty="0"/>
              <a:t>3</a:t>
            </a:r>
            <a:r>
              <a:rPr lang="zh-CN" altLang="en-US" baseline="0" dirty="0"/>
              <a:t>月</a:t>
            </a:r>
            <a:r>
              <a:rPr lang="en-US" altLang="zh-CN" baseline="0" dirty="0"/>
              <a:t>15</a:t>
            </a:r>
            <a:r>
              <a:rPr lang="zh-CN" altLang="en-US" baseline="0" dirty="0"/>
              <a:t>日），北极海冰范围较小的时期（</a:t>
            </a:r>
            <a:r>
              <a:rPr lang="en-US" altLang="zh-CN" baseline="0" dirty="0"/>
              <a:t>9</a:t>
            </a:r>
            <a:r>
              <a:rPr lang="zh-CN" altLang="en-US" baseline="0" dirty="0"/>
              <a:t>月</a:t>
            </a:r>
            <a:r>
              <a:rPr lang="en-US" altLang="zh-CN" baseline="0" dirty="0"/>
              <a:t>19</a:t>
            </a:r>
            <a:r>
              <a:rPr lang="zh-CN" altLang="en-US" baseline="0" dirty="0"/>
              <a:t>日），南极海冰范围较小时期（</a:t>
            </a:r>
            <a:r>
              <a:rPr lang="en-US" altLang="zh-CN" baseline="0" dirty="0"/>
              <a:t>2</a:t>
            </a:r>
            <a:r>
              <a:rPr lang="zh-CN" altLang="en-US" baseline="0" dirty="0"/>
              <a:t>月</a:t>
            </a:r>
            <a:r>
              <a:rPr lang="en-US" altLang="zh-CN" baseline="0" dirty="0"/>
              <a:t>17</a:t>
            </a:r>
            <a:r>
              <a:rPr lang="zh-CN" altLang="en-US" baseline="0" dirty="0"/>
              <a:t>日），南极海冰范围较大时期（</a:t>
            </a:r>
            <a:r>
              <a:rPr lang="en-US" altLang="zh-CN" baseline="0" dirty="0"/>
              <a:t>9</a:t>
            </a:r>
            <a:r>
              <a:rPr lang="zh-CN" altLang="en-US" baseline="0" dirty="0"/>
              <a:t>月</a:t>
            </a:r>
            <a:r>
              <a:rPr lang="en-US" altLang="zh-CN" baseline="0" dirty="0"/>
              <a:t>29</a:t>
            </a:r>
            <a:r>
              <a:rPr lang="zh-CN" altLang="en-US" baseline="0" dirty="0"/>
              <a:t>日）</a:t>
            </a:r>
            <a:endParaRPr lang="en-US" altLang="zh-CN" baseline="0" dirty="0"/>
          </a:p>
          <a:p>
            <a:pPr marL="228600" indent="-228600">
              <a:buFont typeface="+mj-lt"/>
              <a:buAutoNum type="arabicPeriod"/>
            </a:pPr>
            <a:r>
              <a:rPr lang="zh-CN" altLang="en-US" baseline="0" dirty="0"/>
              <a:t>左下图为</a:t>
            </a:r>
            <a:r>
              <a:rPr lang="en-US" altLang="zh-CN" baseline="0" dirty="0"/>
              <a:t>MWRI ASI</a:t>
            </a:r>
            <a:r>
              <a:rPr lang="zh-CN" altLang="en-US" baseline="0" dirty="0"/>
              <a:t>算法海冰密集度与</a:t>
            </a:r>
            <a:r>
              <a:rPr lang="en-US" altLang="zh-CN" baseline="0" dirty="0"/>
              <a:t>SSMI ASI</a:t>
            </a:r>
            <a:r>
              <a:rPr lang="zh-CN" altLang="en-US" baseline="0" dirty="0"/>
              <a:t>算法，</a:t>
            </a:r>
            <a:r>
              <a:rPr lang="en-US" altLang="zh-CN" baseline="0" dirty="0"/>
              <a:t>AMSR ASI</a:t>
            </a:r>
            <a:r>
              <a:rPr lang="zh-CN" altLang="en-US" baseline="0" dirty="0"/>
              <a:t>算法日均海冰密集度、日海冰范围比较。时间为</a:t>
            </a:r>
            <a:r>
              <a:rPr lang="en-US" altLang="zh-CN" baseline="0" dirty="0"/>
              <a:t>2010</a:t>
            </a:r>
            <a:r>
              <a:rPr lang="zh-CN" altLang="en-US" baseline="0" dirty="0"/>
              <a:t>年</a:t>
            </a:r>
            <a:r>
              <a:rPr lang="en-US" altLang="zh-CN" baseline="0" dirty="0"/>
              <a:t>11</a:t>
            </a:r>
            <a:r>
              <a:rPr lang="zh-CN" altLang="en-US" baseline="0" dirty="0"/>
              <a:t>月</a:t>
            </a:r>
            <a:r>
              <a:rPr lang="en-US" altLang="zh-CN" baseline="0" dirty="0"/>
              <a:t>-2019</a:t>
            </a:r>
            <a:r>
              <a:rPr lang="zh-CN" altLang="en-US" baseline="0" dirty="0"/>
              <a:t>年</a:t>
            </a:r>
            <a:endParaRPr lang="en-US" altLang="zh-CN" baseline="0" dirty="0"/>
          </a:p>
          <a:p>
            <a:pPr marL="228600" indent="-228600">
              <a:buFont typeface="+mj-lt"/>
              <a:buAutoNum type="arabicPeriod"/>
            </a:pPr>
            <a:r>
              <a:rPr lang="zh-CN" altLang="en-US" dirty="0"/>
              <a:t>右图为基于</a:t>
            </a:r>
            <a:r>
              <a:rPr lang="en-US" altLang="zh-CN" dirty="0"/>
              <a:t>MWRI</a:t>
            </a:r>
            <a:r>
              <a:rPr lang="en-US" altLang="zh-CN" baseline="0" dirty="0"/>
              <a:t> ASI</a:t>
            </a:r>
            <a:r>
              <a:rPr lang="zh-CN" altLang="en-US" baseline="0" dirty="0"/>
              <a:t>算法，</a:t>
            </a:r>
            <a:r>
              <a:rPr lang="en-US" altLang="zh-CN" baseline="0" dirty="0"/>
              <a:t>SSMI</a:t>
            </a:r>
            <a:r>
              <a:rPr lang="zh-CN" altLang="en-US" baseline="0" dirty="0"/>
              <a:t> </a:t>
            </a:r>
            <a:r>
              <a:rPr lang="en-US" altLang="zh-CN" baseline="0" dirty="0"/>
              <a:t>Bootstrap</a:t>
            </a:r>
            <a:r>
              <a:rPr lang="zh-CN" altLang="en-US" baseline="0" dirty="0"/>
              <a:t>算法，</a:t>
            </a:r>
            <a:r>
              <a:rPr lang="en-US" altLang="zh-CN" baseline="0" dirty="0"/>
              <a:t>SSMI Nasa Team</a:t>
            </a:r>
            <a:r>
              <a:rPr lang="zh-CN" altLang="en-US" baseline="0" dirty="0"/>
              <a:t>算法，</a:t>
            </a:r>
            <a:r>
              <a:rPr lang="en-US" altLang="zh-CN" baseline="0" dirty="0"/>
              <a:t>OSISAF</a:t>
            </a:r>
            <a:r>
              <a:rPr lang="zh-CN" altLang="en-US" baseline="0" dirty="0"/>
              <a:t>，</a:t>
            </a:r>
            <a:r>
              <a:rPr lang="en-US" altLang="zh-CN" baseline="0" dirty="0"/>
              <a:t>Sea Ice Index</a:t>
            </a:r>
            <a:r>
              <a:rPr lang="zh-CN" altLang="en-US" baseline="0" dirty="0"/>
              <a:t>算法的海冰密集度数据得到</a:t>
            </a:r>
            <a:r>
              <a:rPr lang="en-US" altLang="zh-CN" baseline="0" dirty="0"/>
              <a:t>1978-2019</a:t>
            </a:r>
            <a:r>
              <a:rPr lang="zh-CN" altLang="en-US" baseline="0" dirty="0"/>
              <a:t>年的月平均</a:t>
            </a:r>
            <a:r>
              <a:rPr lang="zh-CN" altLang="en-US" dirty="0"/>
              <a:t>海冰范围，风云系列数据的每月海冰范围从</a:t>
            </a:r>
            <a:r>
              <a:rPr lang="en-US" altLang="zh-CN" dirty="0"/>
              <a:t>2010</a:t>
            </a:r>
            <a:r>
              <a:rPr lang="zh-CN" altLang="en-US" dirty="0"/>
              <a:t>年</a:t>
            </a:r>
            <a:r>
              <a:rPr lang="en-US" altLang="zh-CN" dirty="0"/>
              <a:t>11</a:t>
            </a:r>
            <a:r>
              <a:rPr lang="zh-CN" altLang="en-US" dirty="0"/>
              <a:t>月开始。</a:t>
            </a:r>
            <a:endParaRPr lang="en-US" altLang="zh-CN" dirty="0"/>
          </a:p>
          <a:p>
            <a:pPr marL="228600" indent="-228600">
              <a:buFont typeface="+mj-lt"/>
              <a:buAutoNum type="arabicPeriod"/>
            </a:pPr>
            <a:r>
              <a:rPr lang="zh-CN" altLang="en-US" dirty="0"/>
              <a:t>表格为</a:t>
            </a:r>
            <a:r>
              <a:rPr lang="en-US" altLang="zh-CN" baseline="0" dirty="0"/>
              <a:t>MWRI ASI</a:t>
            </a:r>
            <a:r>
              <a:rPr lang="zh-CN" altLang="en-US" baseline="0" dirty="0"/>
              <a:t>算法海冰密集度与</a:t>
            </a:r>
            <a:r>
              <a:rPr lang="en-US" altLang="zh-CN" baseline="0" dirty="0"/>
              <a:t>SSMI ASI</a:t>
            </a:r>
            <a:r>
              <a:rPr lang="zh-CN" altLang="en-US" baseline="0" dirty="0"/>
              <a:t>算法，</a:t>
            </a:r>
            <a:r>
              <a:rPr lang="en-US" altLang="zh-CN" baseline="0" dirty="0"/>
              <a:t>AMSR ASI</a:t>
            </a:r>
            <a:r>
              <a:rPr lang="zh-CN" altLang="en-US" baseline="0" dirty="0"/>
              <a:t>算法日均海冰密集度比较的统计结果（偏差，绝对差异，标准差，相关系数）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655E-5823-4B19-B855-FB21FB339B3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556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中国科学技术大学的李锐教授团队专注于使用被动微波遥感对地气系统之间的碳水和能量交换进行研究。先后使用</a:t>
            </a:r>
            <a:r>
              <a:rPr lang="en-US" altLang="zh-CN" dirty="0"/>
              <a:t>AMSR-E</a:t>
            </a:r>
            <a:r>
              <a:rPr lang="zh-CN" altLang="en-US" dirty="0"/>
              <a:t>，</a:t>
            </a:r>
            <a:r>
              <a:rPr lang="en-US" altLang="zh-CN" dirty="0"/>
              <a:t>GMI</a:t>
            </a:r>
            <a:r>
              <a:rPr lang="zh-CN" altLang="en-US" dirty="0"/>
              <a:t>和风云卫星搭载的</a:t>
            </a:r>
            <a:r>
              <a:rPr lang="en-US" altLang="zh-CN" dirty="0"/>
              <a:t>MWRI</a:t>
            </a:r>
            <a:r>
              <a:rPr lang="zh-CN" altLang="en-US" dirty="0"/>
              <a:t>等仪器的观测进行微波地表比辐射率这一关键微波参数的反演，其大致的反演流程如图所示。其联合</a:t>
            </a:r>
            <a:r>
              <a:rPr lang="zh-CN" altLang="en-US" sz="1200" dirty="0">
                <a:latin typeface="微软雅黑" panose="020B0503020204020204" pitchFamily="34" charset="-122"/>
                <a:ea typeface="微软雅黑" panose="020B0503020204020204" pitchFamily="34" charset="-122"/>
              </a:rPr>
              <a:t>使用了</a:t>
            </a:r>
            <a:r>
              <a:rPr lang="en-US" altLang="zh-CN" sz="1200" dirty="0">
                <a:latin typeface="微软雅黑" panose="020B0503020204020204" pitchFamily="34" charset="-122"/>
                <a:ea typeface="微软雅黑" panose="020B0503020204020204" pitchFamily="34" charset="-122"/>
              </a:rPr>
              <a:t>MWRI L1</a:t>
            </a:r>
            <a:r>
              <a:rPr lang="zh-CN" altLang="en-US" sz="1200" dirty="0">
                <a:latin typeface="微软雅黑" panose="020B0503020204020204" pitchFamily="34" charset="-122"/>
                <a:ea typeface="微软雅黑" panose="020B0503020204020204" pitchFamily="34" charset="-122"/>
              </a:rPr>
              <a:t>级再定标微波亮温产品，葵花</a:t>
            </a:r>
            <a:r>
              <a:rPr lang="en-US" altLang="zh-CN" sz="1200" dirty="0">
                <a:latin typeface="微软雅黑" panose="020B0503020204020204" pitchFamily="34" charset="-122"/>
                <a:ea typeface="微软雅黑" panose="020B0503020204020204" pitchFamily="34" charset="-122"/>
              </a:rPr>
              <a:t>8-AHI</a:t>
            </a:r>
            <a:r>
              <a:rPr lang="zh-CN" altLang="en-US" sz="1200" dirty="0">
                <a:latin typeface="微软雅黑" panose="020B0503020204020204" pitchFamily="34" charset="-122"/>
                <a:ea typeface="微软雅黑" panose="020B0503020204020204" pitchFamily="34" charset="-122"/>
              </a:rPr>
              <a:t>静止卫星云产品，</a:t>
            </a:r>
            <a:r>
              <a:rPr lang="en-US" altLang="zh-CN" sz="1200" dirty="0">
                <a:latin typeface="微软雅黑" panose="020B0503020204020204" pitchFamily="34" charset="-122"/>
                <a:ea typeface="微软雅黑" panose="020B0503020204020204" pitchFamily="34" charset="-122"/>
              </a:rPr>
              <a:t>ERA-Interim</a:t>
            </a:r>
            <a:r>
              <a:rPr lang="zh-CN" altLang="en-US" sz="1200" dirty="0">
                <a:latin typeface="微软雅黑" panose="020B0503020204020204" pitchFamily="34" charset="-122"/>
                <a:ea typeface="微软雅黑" panose="020B0503020204020204" pitchFamily="34" charset="-122"/>
              </a:rPr>
              <a:t>再分析资料反演</a:t>
            </a:r>
            <a:r>
              <a:rPr lang="en-US" altLang="zh-CN" sz="1200" dirty="0">
                <a:latin typeface="微软雅黑" panose="020B0503020204020204" pitchFamily="34" charset="-122"/>
                <a:ea typeface="微软雅黑" panose="020B0503020204020204" pitchFamily="34" charset="-122"/>
              </a:rPr>
              <a:t>MLSE</a:t>
            </a:r>
            <a:r>
              <a:rPr lang="zh-CN" altLang="en-US" sz="1200" dirty="0">
                <a:latin typeface="微软雅黑" panose="020B0503020204020204" pitchFamily="34" charset="-122"/>
                <a:ea typeface="微软雅黑" panose="020B0503020204020204" pitchFamily="34" charset="-122"/>
              </a:rPr>
              <a:t>产品</a:t>
            </a: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经过时空匹配，降水扣除，云水匹配等过程和微波辐射传输计算来扣除大气中的云水和各种气体的辐射贡献，进而反演出地表的微波比辐射率。</a:t>
            </a:r>
            <a:endParaRPr lang="en-US" altLang="zh-CN" sz="1200" dirty="0">
              <a:latin typeface="微软雅黑" panose="020B0503020204020204" pitchFamily="34" charset="-122"/>
              <a:ea typeface="微软雅黑" panose="020B0503020204020204" pitchFamily="34" charset="-122"/>
            </a:endParaRPr>
          </a:p>
          <a:p>
            <a:r>
              <a:rPr lang="zh-CN" altLang="en-US" sz="1200" dirty="0">
                <a:latin typeface="微软雅黑" panose="020B0503020204020204" pitchFamily="34" charset="-122"/>
                <a:ea typeface="微软雅黑" panose="020B0503020204020204" pitchFamily="34" charset="-122"/>
              </a:rPr>
              <a:t>瞬时反演结果结合葵花</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的即时云水分布可以看出，云的影响得到了合理的扣除。并且在多年平均分布上，该</a:t>
            </a:r>
            <a:r>
              <a:rPr lang="en-US" altLang="zh-CN" sz="1200" dirty="0">
                <a:latin typeface="微软雅黑" panose="020B0503020204020204" pitchFamily="34" charset="-122"/>
                <a:ea typeface="微软雅黑" panose="020B0503020204020204" pitchFamily="34" charset="-122"/>
              </a:rPr>
              <a:t>MLSE</a:t>
            </a:r>
            <a:r>
              <a:rPr lang="zh-CN" altLang="en-US" sz="1200" dirty="0">
                <a:latin typeface="微软雅黑" panose="020B0503020204020204" pitchFamily="34" charset="-122"/>
                <a:ea typeface="微软雅黑" panose="020B0503020204020204" pitchFamily="34" charset="-122"/>
              </a:rPr>
              <a:t>数据集和</a:t>
            </a:r>
            <a:r>
              <a:rPr lang="en-US" altLang="zh-CN" sz="1200" dirty="0" err="1">
                <a:latin typeface="微软雅黑" panose="020B0503020204020204" pitchFamily="34" charset="-122"/>
                <a:ea typeface="微软雅黑" panose="020B0503020204020204" pitchFamily="34" charset="-122"/>
              </a:rPr>
              <a:t>Norouzi</a:t>
            </a:r>
            <a:r>
              <a:rPr lang="en-US" altLang="zh-CN" sz="1200" dirty="0">
                <a:latin typeface="微软雅黑" panose="020B0503020204020204" pitchFamily="34" charset="-122"/>
                <a:ea typeface="微软雅黑" panose="020B0503020204020204" pitchFamily="34" charset="-122"/>
              </a:rPr>
              <a:t> et al., 2011</a:t>
            </a:r>
            <a:r>
              <a:rPr lang="zh-CN" altLang="en-US" sz="1200" dirty="0">
                <a:latin typeface="微软雅黑" panose="020B0503020204020204" pitchFamily="34" charset="-122"/>
                <a:ea typeface="微软雅黑" panose="020B0503020204020204" pitchFamily="34" charset="-122"/>
              </a:rPr>
              <a:t>以及</a:t>
            </a:r>
            <a:r>
              <a:rPr lang="en-US" altLang="zh-CN" sz="1200" dirty="0" err="1">
                <a:latin typeface="微软雅黑" panose="020B0503020204020204" pitchFamily="34" charset="-122"/>
                <a:ea typeface="微软雅黑" panose="020B0503020204020204" pitchFamily="34" charset="-122"/>
              </a:rPr>
              <a:t>Moncet</a:t>
            </a:r>
            <a:r>
              <a:rPr lang="en-US" altLang="zh-CN" sz="1200" dirty="0">
                <a:latin typeface="微软雅黑" panose="020B0503020204020204" pitchFamily="34" charset="-122"/>
                <a:ea typeface="微软雅黑" panose="020B0503020204020204" pitchFamily="34" charset="-122"/>
              </a:rPr>
              <a:t> et al.,2011</a:t>
            </a:r>
            <a:r>
              <a:rPr lang="zh-CN" altLang="en-US" sz="1200" dirty="0">
                <a:latin typeface="微软雅黑" panose="020B0503020204020204" pitchFamily="34" charset="-122"/>
                <a:ea typeface="微软雅黑" panose="020B0503020204020204" pitchFamily="34" charset="-122"/>
              </a:rPr>
              <a:t>的结果在</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年尺度上具有较高的一致性。</a:t>
            </a:r>
            <a:endParaRPr lang="zh-CN" altLang="en-US" dirty="0"/>
          </a:p>
        </p:txBody>
      </p:sp>
      <p:sp>
        <p:nvSpPr>
          <p:cNvPr id="4" name="灯片编号占位符 3"/>
          <p:cNvSpPr>
            <a:spLocks noGrp="1"/>
          </p:cNvSpPr>
          <p:nvPr>
            <p:ph type="sldNum" sz="quarter" idx="5"/>
          </p:nvPr>
        </p:nvSpPr>
        <p:spPr/>
        <p:txBody>
          <a:bodyPr/>
          <a:lstStyle/>
          <a:p>
            <a:fld id="{DCE0F948-0E04-4592-8EED-B65DBEA9F91E}" type="slidenum">
              <a:rPr lang="zh-CN" altLang="en-US" smtClean="0"/>
              <a:t>13</a:t>
            </a:fld>
            <a:endParaRPr lang="zh-CN" altLang="en-US"/>
          </a:p>
        </p:txBody>
      </p:sp>
    </p:spTree>
    <p:extLst>
      <p:ext uri="{BB962C8B-B14F-4D97-AF65-F5344CB8AC3E}">
        <p14:creationId xmlns:p14="http://schemas.microsoft.com/office/powerpoint/2010/main" val="304182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idx="4294967295"/>
          </p:nvPr>
        </p:nvSpPr>
        <p:spPr>
          <a:ln/>
        </p:spPr>
      </p:sp>
      <p:sp>
        <p:nvSpPr>
          <p:cNvPr id="22531"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22532"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7100">
              <a:spcBef>
                <a:spcPct val="30000"/>
              </a:spcBef>
              <a:defRPr sz="1200">
                <a:solidFill>
                  <a:schemeClr val="tx1"/>
                </a:solidFill>
                <a:latin typeface="Times New Roman" panose="02020603050405020304" pitchFamily="18" charset="0"/>
              </a:defRPr>
            </a:lvl1pPr>
            <a:lvl2pPr marL="742950" indent="-285750" defTabSz="927100">
              <a:spcBef>
                <a:spcPct val="30000"/>
              </a:spcBef>
              <a:defRPr sz="1200">
                <a:solidFill>
                  <a:schemeClr val="tx1"/>
                </a:solidFill>
                <a:latin typeface="Times New Roman" panose="02020603050405020304" pitchFamily="18" charset="0"/>
              </a:defRPr>
            </a:lvl2pPr>
            <a:lvl3pPr marL="1143000" indent="-228600" defTabSz="927100">
              <a:spcBef>
                <a:spcPct val="30000"/>
              </a:spcBef>
              <a:defRPr sz="1200">
                <a:solidFill>
                  <a:schemeClr val="tx1"/>
                </a:solidFill>
                <a:latin typeface="Times New Roman" panose="02020603050405020304" pitchFamily="18" charset="0"/>
              </a:defRPr>
            </a:lvl3pPr>
            <a:lvl4pPr marL="1600200" indent="-228600" defTabSz="927100">
              <a:spcBef>
                <a:spcPct val="30000"/>
              </a:spcBef>
              <a:defRPr sz="1200">
                <a:solidFill>
                  <a:schemeClr val="tx1"/>
                </a:solidFill>
                <a:latin typeface="Times New Roman" panose="02020603050405020304" pitchFamily="18" charset="0"/>
              </a:defRPr>
            </a:lvl4pPr>
            <a:lvl5pPr marL="2057400" indent="-228600" defTabSz="927100">
              <a:spcBef>
                <a:spcPct val="30000"/>
              </a:spcBef>
              <a:defRPr sz="1200">
                <a:solidFill>
                  <a:schemeClr val="tx1"/>
                </a:solidFill>
                <a:latin typeface="Times New Roman" panose="02020603050405020304" pitchFamily="18" charset="0"/>
              </a:defRPr>
            </a:lvl5pPr>
            <a:lvl6pPr marL="2514600" indent="-228600" defTabSz="9271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71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71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71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7B33BB-D410-4EA3-A39A-A76A3B5DC911}" type="slidenum">
              <a:rPr lang="en-US" altLang="zh-CN" smtClean="0">
                <a:latin typeface="Arial" panose="020B0604020202020204" pitchFamily="34" charset="0"/>
              </a:rPr>
              <a:pPr>
                <a:spcBef>
                  <a:spcPct val="0"/>
                </a:spcBef>
              </a:pPr>
              <a:t>15</a:t>
            </a:fld>
            <a:endParaRPr lang="en-US" altLang="zh-CN">
              <a:latin typeface="Arial" panose="020B0604020202020204" pitchFamily="34" charset="0"/>
            </a:endParaRPr>
          </a:p>
        </p:txBody>
      </p:sp>
    </p:spTree>
    <p:extLst>
      <p:ext uri="{BB962C8B-B14F-4D97-AF65-F5344CB8AC3E}">
        <p14:creationId xmlns:p14="http://schemas.microsoft.com/office/powerpoint/2010/main" val="353909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4171165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366222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918571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57E3-7BC0-7343-BD51-EE9C5286F5CA}"/>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89EB3BAE-6F98-144C-B0F0-BE7592233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6D4B3020-9B57-F94F-AD36-9BFBDC1A84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07491BE-9604-B841-A785-8103BC49FB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59D74D5C-CB57-6B46-A81F-EB2621BEB0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4568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C17DE6E-41AD-A349-BABF-FC125CBBDF6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CE529A69-8E6B-1247-BEEA-3C0B0F116974}"/>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98DE7524-6851-274F-B2B1-76D337340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EB9053B3-24D0-8B46-A3F6-01A5F5C25F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03B069DD-E5F1-CD46-8DD3-CFD273575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2F252C-91B3-EF40-9115-3AA0203DB96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DB7D969C-E814-194B-A2C6-1B60F83418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8CD37EC-C817-BC4C-9E8D-9413FE95EA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E429A4CB-1EE5-2E43-9551-14462F0146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6B1200BB-91DC-E04D-97C1-67875D4457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39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69DD44-C8DA-494B-B8DB-5C2F1223ACE7}"/>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03EF6665-C04C-4A46-8BFC-F36B3B219851}"/>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3DD0CA7F-2F42-2143-894D-4A4F9FE92EF6}"/>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ECFFF4F5-7A30-B541-A101-6F92ADD47B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7B3AC386-2508-224D-92A8-CB8227B1FC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D6676711-B5C7-8A4B-AA53-4A9495EE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282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C87D52B-10C3-704B-B575-AC2AA5A90D40}"/>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55F20FB9-387C-0545-8EF7-DE9DC2C5A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F6239F99-C0A0-DD45-9474-23D39B84F46C}"/>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9E34D9E-D8E9-E94F-8BDF-E2FFA159C3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7F967C65-1148-C549-8D9A-7FC6DC3F906D}"/>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502BA5A7-5985-D04A-ADC9-BDCA4B207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xmlns="" id="{DF87992A-663B-4A41-8C8E-0BC5039A3DA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xmlns="" id="{163E5E7C-CD5B-424F-93D8-2AA4C4128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8935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2D6569-FF75-9242-A443-069ECDF14137}"/>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E2EEEF6C-90D3-BB41-A849-D3FED34619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xmlns="" id="{17EAB7F5-439C-D047-ABDE-94849BFA1E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xmlns="" id="{B54633D6-1EC2-494F-9FF9-24AF7A49F1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652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FC15F0A-CC0C-6143-995E-07433013E7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0637D1BF-BE8D-A24B-8C47-CA2E31F0CE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EEE706BE-64BA-2F4C-B0F6-0C4C04879B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1402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79C8D7-6B9A-A54A-B1BD-766F46E0EC05}"/>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DAEA766C-5D62-D942-8758-097FC04EB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2CCAB35A-058E-954B-B4F1-C18A633D9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9976EB45-A28A-084F-B67B-825A38508D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03B6AC6B-ACE0-4A49-8C61-2B2F65F7D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F06ABCE1-839D-EE43-B5C3-736F00ACE5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811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1466270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B313E5-75DF-EF4C-B768-52EB7DB63B9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EE0CD76-A3DF-7848-B8ED-C21F61AD0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988E4D33-1717-4348-AB61-87EEDAC1A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58C03741-5EC4-7C4F-9F98-BACD9B2021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94167D43-9FE4-A54E-AAA3-E9C96D214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A92CAF3C-B5AF-D74F-B654-B3A236DDB2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096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98F615-C3AC-1948-82E5-58A00060A24F}"/>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EF3C86FD-AA89-D147-B6B9-0175C9C53BCA}"/>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AAFB822C-A7B2-064D-81C9-7C90EB075A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D2B071FE-EC2B-C14E-B0DC-E57EABC0A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6E9F2E8E-A95D-6A40-9504-DC934ABC69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7552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EFD0C74-AA97-9145-AF33-B1CB94218F15}"/>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00B34E84-4DF9-674B-BDEC-C47688E15818}"/>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82C512D8-B4AB-EA42-BED3-678452A4A5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795489FB-0107-1449-A8AC-AB39BAE98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B8AEA5B9-968B-214E-B997-B6153224CB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83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8721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152151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1227532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193150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58717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3821935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59C54B24-D693-47B3-AC8F-4F1BFCE7B7FE}" type="datetimeFigureOut">
              <a:rPr lang="zh-CN" altLang="en-US" smtClean="0"/>
              <a:t>2021/10/28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353521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54B24-D693-47B3-AC8F-4F1BFCE7B7FE}" type="datetimeFigureOut">
              <a:rPr lang="zh-CN" altLang="en-US" smtClean="0"/>
              <a:t>2021/10/28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94012-8115-4DC7-BA07-434546018C85}" type="slidenum">
              <a:rPr lang="zh-CN" altLang="en-US" smtClean="0"/>
              <a:t>‹#›</a:t>
            </a:fld>
            <a:endParaRPr lang="zh-CN" altLang="en-US"/>
          </a:p>
        </p:txBody>
      </p:sp>
    </p:spTree>
    <p:extLst>
      <p:ext uri="{BB962C8B-B14F-4D97-AF65-F5344CB8AC3E}">
        <p14:creationId xmlns:p14="http://schemas.microsoft.com/office/powerpoint/2010/main" val="2240888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671A690E-C90E-B848-81E4-D230A90BB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0DD6A988-AC18-6D48-9F61-D634C4A3DE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700C1EFD-E6F1-514D-9FFD-1A86FEB7B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4449F46-87A9-B54D-9C7B-E51ADAD0C301}" type="datetimeFigureOut">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2021/10/28</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D3A7A826-C0CB-604C-938A-A4CE680E2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406D8A70-B409-E741-B076-8DF7222837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40A49D-4434-8D4B-9487-7D1A6E6CAE62}" type="slidenum">
              <a:rPr kumimoji="1"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7571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40.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slideLayout" Target="../slideLayouts/slideLayout13.xml"/><Relationship Id="rId7" Type="http://schemas.openxmlformats.org/officeDocument/2006/relationships/image" Target="../media/image44.tiff"/><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notesSlide" Target="../notesSlides/notesSlide4.xml"/><Relationship Id="rId4"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av"/><Relationship Id="rId7" Type="http://schemas.openxmlformats.org/officeDocument/2006/relationships/image" Target="../media/image5.jpeg"/><Relationship Id="rId12" Type="http://schemas.openxmlformats.org/officeDocument/2006/relationships/image" Target="../media/image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3.wmf"/><Relationship Id="rId5" Type="http://schemas.openxmlformats.org/officeDocument/2006/relationships/slideLayout" Target="../slideLayouts/slideLayout2.xml"/><Relationship Id="rId10" Type="http://schemas.openxmlformats.org/officeDocument/2006/relationships/oleObject" Target="../embeddings/oleObject1.bin"/><Relationship Id="rId4" Type="http://schemas.openxmlformats.org/officeDocument/2006/relationships/audio" Target="../media/media2.wav"/><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slideLayout" Target="../slideLayouts/slideLayout2.xml"/><Relationship Id="rId7" Type="http://schemas.openxmlformats.org/officeDocument/2006/relationships/image" Target="../media/image150.png"/><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30.png"/><Relationship Id="rId10" Type="http://schemas.openxmlformats.org/officeDocument/2006/relationships/image" Target="../media/image14.png"/><Relationship Id="rId4" Type="http://schemas.openxmlformats.org/officeDocument/2006/relationships/image" Target="../media/image12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8.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用户大会_01"/>
          <p:cNvPicPr>
            <a:picLocks noChangeAspect="1"/>
          </p:cNvPicPr>
          <p:nvPr/>
        </p:nvPicPr>
        <p:blipFill>
          <a:blip r:embed="rId4"/>
          <a:stretch>
            <a:fillRect/>
          </a:stretch>
        </p:blipFill>
        <p:spPr>
          <a:xfrm>
            <a:off x="0" y="0"/>
            <a:ext cx="12192000" cy="1365250"/>
          </a:xfrm>
          <a:prstGeom prst="rect">
            <a:avLst/>
          </a:prstGeom>
        </p:spPr>
      </p:pic>
      <p:sp>
        <p:nvSpPr>
          <p:cNvPr id="4" name="标题 1"/>
          <p:cNvSpPr>
            <a:spLocks noGrp="1"/>
          </p:cNvSpPr>
          <p:nvPr>
            <p:ph type="ctrTitle"/>
          </p:nvPr>
        </p:nvSpPr>
        <p:spPr>
          <a:xfrm>
            <a:off x="2106268" y="1091317"/>
            <a:ext cx="7772400" cy="1986930"/>
          </a:xfrm>
        </p:spPr>
        <p:txBody>
          <a:bodyPr>
            <a:norm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Progress on </a:t>
            </a:r>
            <a:b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b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FY-3/MWRI FCDR</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副标题 2"/>
          <p:cNvSpPr>
            <a:spLocks noGrp="1"/>
          </p:cNvSpPr>
          <p:nvPr>
            <p:ph type="subTitle" idx="1"/>
          </p:nvPr>
        </p:nvSpPr>
        <p:spPr>
          <a:xfrm>
            <a:off x="1582597" y="3322554"/>
            <a:ext cx="9144000" cy="1137764"/>
          </a:xfrm>
        </p:spPr>
        <p:txBody>
          <a:bodyPr>
            <a:normAutofit fontScale="55000" lnSpcReduction="20000"/>
          </a:bodyPr>
          <a:lstStyle/>
          <a:p>
            <a:r>
              <a:rPr lang="en-US" altLang="zh-CN" sz="2800" b="1" dirty="0" smtClean="0">
                <a:latin typeface="Times New Roman" panose="02020603050405020304" pitchFamily="18" charset="0"/>
                <a:ea typeface="楷体" panose="02010609060101010101" pitchFamily="49" charset="-122"/>
                <a:cs typeface="Times New Roman" panose="02020603050405020304" pitchFamily="18" charset="0"/>
              </a:rPr>
              <a:t>Shengli Wu, Peng Zhang, Ling Sun, </a:t>
            </a:r>
            <a:r>
              <a:rPr lang="en-US" altLang="zh-CN" sz="2800" b="1" dirty="0" err="1" smtClean="0">
                <a:latin typeface="Times New Roman" panose="02020603050405020304" pitchFamily="18" charset="0"/>
                <a:ea typeface="楷体" panose="02010609060101010101" pitchFamily="49" charset="-122"/>
                <a:cs typeface="Times New Roman" panose="02020603050405020304" pitchFamily="18" charset="0"/>
              </a:rPr>
              <a:t>Fenglin</a:t>
            </a:r>
            <a:r>
              <a:rPr lang="en-US" altLang="zh-CN" sz="2800" b="1" dirty="0" smtClean="0">
                <a:latin typeface="Times New Roman" panose="02020603050405020304" pitchFamily="18" charset="0"/>
                <a:ea typeface="楷体" panose="02010609060101010101" pitchFamily="49" charset="-122"/>
                <a:cs typeface="Times New Roman" panose="02020603050405020304" pitchFamily="18" charset="0"/>
              </a:rPr>
              <a:t> Sun, Wei Zhang</a:t>
            </a:r>
            <a:endParaRPr lang="en-US" altLang="zh-CN" sz="2800" b="1"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800" dirty="0" smtClean="0">
                <a:latin typeface="Times New Roman" panose="02020603050405020304" pitchFamily="18" charset="0"/>
                <a:ea typeface="楷体" panose="02010609060101010101" pitchFamily="49" charset="-122"/>
                <a:cs typeface="Times New Roman" panose="02020603050405020304" pitchFamily="18" charset="0"/>
              </a:rPr>
              <a:t>National Satellite Meteorological Center</a:t>
            </a:r>
          </a:p>
          <a:p>
            <a:r>
              <a:rPr lang="en-US" altLang="zh-CN" sz="2700" b="1" dirty="0" err="1" smtClean="0">
                <a:latin typeface="Times New Roman" panose="02020603050405020304" pitchFamily="18" charset="0"/>
                <a:ea typeface="楷体" panose="02010609060101010101" pitchFamily="49" charset="-122"/>
                <a:cs typeface="Times New Roman" panose="02020603050405020304" pitchFamily="18" charset="0"/>
              </a:rPr>
              <a:t>Hongxin</a:t>
            </a:r>
            <a:r>
              <a:rPr lang="en-US" altLang="zh-CN" sz="2700" b="1" dirty="0" smtClean="0">
                <a:latin typeface="Times New Roman" panose="02020603050405020304" pitchFamily="18" charset="0"/>
                <a:ea typeface="楷体" panose="02010609060101010101" pitchFamily="49" charset="-122"/>
                <a:cs typeface="Times New Roman" panose="02020603050405020304" pitchFamily="18" charset="0"/>
              </a:rPr>
              <a:t> Xu, </a:t>
            </a:r>
            <a:r>
              <a:rPr lang="en-US" altLang="zh-CN" sz="2700" b="1" dirty="0" err="1" smtClean="0">
                <a:latin typeface="Times New Roman" panose="02020603050405020304" pitchFamily="18" charset="0"/>
                <a:ea typeface="楷体" panose="02010609060101010101" pitchFamily="49" charset="-122"/>
                <a:cs typeface="Times New Roman" panose="02020603050405020304" pitchFamily="18" charset="0"/>
              </a:rPr>
              <a:t>Jiakai</a:t>
            </a:r>
            <a:r>
              <a:rPr lang="en-US" altLang="zh-CN" sz="2700" b="1" dirty="0" smtClean="0">
                <a:latin typeface="Times New Roman" panose="02020603050405020304" pitchFamily="18" charset="0"/>
                <a:ea typeface="楷体" panose="02010609060101010101" pitchFamily="49" charset="-122"/>
                <a:cs typeface="Times New Roman" panose="02020603050405020304" pitchFamily="18" charset="0"/>
              </a:rPr>
              <a:t> He</a:t>
            </a:r>
            <a:endParaRPr lang="en-US" altLang="zh-CN" sz="2700" b="1"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Shanghai Institute of Space Communication </a:t>
            </a:r>
            <a:r>
              <a:rPr lang="en-US" altLang="zh-CN" sz="2800" dirty="0" smtClean="0">
                <a:latin typeface="Times New Roman" panose="02020603050405020304" pitchFamily="18" charset="0"/>
                <a:ea typeface="楷体" panose="02010609060101010101" pitchFamily="49" charset="-122"/>
                <a:cs typeface="Times New Roman" panose="02020603050405020304" pitchFamily="18" charset="0"/>
              </a:rPr>
              <a:t>Technology</a:t>
            </a:r>
          </a:p>
        </p:txBody>
      </p:sp>
      <p:sp>
        <p:nvSpPr>
          <p:cNvPr id="2" name="文本框 1"/>
          <p:cNvSpPr txBox="1"/>
          <p:nvPr/>
        </p:nvSpPr>
        <p:spPr>
          <a:xfrm>
            <a:off x="1878989" y="4734342"/>
            <a:ext cx="8765889" cy="2123658"/>
          </a:xfrm>
          <a:prstGeom prst="rect">
            <a:avLst/>
          </a:prstGeom>
          <a:noFill/>
        </p:spPr>
        <p:txBody>
          <a:bodyPr wrap="square" numCol="2" rtlCol="0">
            <a:spAutoFit/>
          </a:bodyPr>
          <a:lstStyle/>
          <a:p>
            <a:pPr algn="ctr"/>
            <a:r>
              <a:rPr lang="en-US" altLang="zh-CN" sz="1600" b="1" dirty="0" err="1">
                <a:latin typeface="Times New Roman" panose="02020603050405020304" pitchFamily="18" charset="0"/>
                <a:ea typeface="楷体" panose="02010609060101010101" pitchFamily="49" charset="-122"/>
                <a:cs typeface="Times New Roman" panose="02020603050405020304" pitchFamily="18" charset="0"/>
              </a:rPr>
              <a:t>Rui</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 Li</a:t>
            </a:r>
          </a:p>
          <a:p>
            <a:pPr algn="ctr"/>
            <a:r>
              <a:rPr lang="en-US" altLang="zh-CN" sz="1600" dirty="0">
                <a:latin typeface="Times New Roman" panose="02020603050405020304" pitchFamily="18" charset="0"/>
                <a:cs typeface="Times New Roman" panose="02020603050405020304" pitchFamily="18" charset="0"/>
              </a:rPr>
              <a:t>University of Science and Technology of China</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sz="1600" b="1" dirty="0" err="1" smtClean="0">
                <a:latin typeface="Times New Roman" panose="02020603050405020304" pitchFamily="18" charset="0"/>
                <a:ea typeface="楷体" panose="02010609060101010101" pitchFamily="49" charset="-122"/>
                <a:cs typeface="Times New Roman" panose="02020603050405020304" pitchFamily="18" charset="0"/>
              </a:rPr>
              <a:t>Lingmei</a:t>
            </a:r>
            <a:r>
              <a:rPr lang="en-US" altLang="zh-CN" sz="1600" b="1"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Jiang</a:t>
            </a:r>
          </a:p>
          <a:p>
            <a:pPr algn="ct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Beijing Normal </a:t>
            </a: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University</a:t>
            </a:r>
          </a:p>
          <a:p>
            <a:pPr algn="ctr"/>
            <a:endPar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endPar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algn="ct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sz="1600" b="1" dirty="0" err="1">
                <a:latin typeface="Times New Roman" panose="02020603050405020304" pitchFamily="18" charset="0"/>
                <a:ea typeface="楷体" panose="02010609060101010101" pitchFamily="49" charset="-122"/>
                <a:cs typeface="Times New Roman" panose="02020603050405020304" pitchFamily="18" charset="0"/>
              </a:rPr>
              <a:t>Tianjie</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 Zhao</a:t>
            </a:r>
          </a:p>
          <a:p>
            <a:pPr algn="ctr"/>
            <a:r>
              <a:rPr lang="en-US" altLang="zh-CN" sz="1600" dirty="0">
                <a:latin typeface="Times New Roman" panose="02020603050405020304" pitchFamily="18" charset="0"/>
                <a:cs typeface="Times New Roman" panose="02020603050405020304" pitchFamily="18" charset="0"/>
              </a:rPr>
              <a:t>The Aerospace Information Research Institute</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a:p>
            <a:pPr algn="ctr"/>
            <a:r>
              <a:rPr lang="en-US" altLang="zh-CN" sz="1600" b="1" dirty="0" err="1">
                <a:latin typeface="Times New Roman" panose="02020603050405020304" pitchFamily="18" charset="0"/>
                <a:ea typeface="楷体" panose="02010609060101010101" pitchFamily="49" charset="-122"/>
                <a:cs typeface="Times New Roman" panose="02020603050405020304" pitchFamily="18" charset="0"/>
              </a:rPr>
              <a:t>Chuanwen</a:t>
            </a:r>
            <a:r>
              <a:rPr lang="en-US" altLang="zh-CN" sz="1600" b="1" dirty="0">
                <a:latin typeface="Times New Roman" panose="02020603050405020304" pitchFamily="18" charset="0"/>
                <a:ea typeface="楷体" panose="02010609060101010101" pitchFamily="49" charset="-122"/>
                <a:cs typeface="Times New Roman" panose="02020603050405020304" pitchFamily="18" charset="0"/>
              </a:rPr>
              <a:t> Wei</a:t>
            </a:r>
          </a:p>
          <a:p>
            <a:pPr algn="ct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Chinese Academy of Meteorological Sciences</a:t>
            </a:r>
          </a:p>
          <a:p>
            <a:pPr algn="ctr"/>
            <a:endParaRPr lang="zh-CN" altLang="en-US" sz="16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859399" y="5959366"/>
            <a:ext cx="4515244" cy="369332"/>
          </a:xfrm>
          <a:prstGeom prst="rect">
            <a:avLst/>
          </a:prstGeom>
          <a:noFill/>
        </p:spPr>
        <p:txBody>
          <a:bodyPr wrap="square" rtlCol="0">
            <a:spAutoFit/>
          </a:bodyPr>
          <a:lstStyle/>
          <a:p>
            <a:pPr algn="ctr"/>
            <a:r>
              <a:rPr lang="en-US" altLang="zh-CN" smtClean="0">
                <a:latin typeface="Times New Roman" panose="02020603050405020304" pitchFamily="18" charset="0"/>
                <a:cs typeface="Times New Roman" panose="02020603050405020304" pitchFamily="18" charset="0"/>
              </a:rPr>
              <a:t>2021.11.03</a:t>
            </a:r>
            <a:endParaRPr lang="zh-CN" altLang="en-US" dirty="0">
              <a:latin typeface="Times New Roman" panose="02020603050405020304" pitchFamily="18" charset="0"/>
              <a:cs typeface="Times New Roman" panose="02020603050405020304" pitchFamily="18" charset="0"/>
            </a:endParaRPr>
          </a:p>
        </p:txBody>
      </p:sp>
      <p:pic>
        <p:nvPicPr>
          <p:cNvPr id="7" name="音频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760229611"/>
      </p:ext>
    </p:extLst>
  </p:cSld>
  <p:clrMapOvr>
    <a:masterClrMapping/>
  </p:clrMapOvr>
  <mc:AlternateContent xmlns:mc="http://schemas.openxmlformats.org/markup-compatibility/2006">
    <mc:Choice xmlns:p14="http://schemas.microsoft.com/office/powerpoint/2010/main" Requires="p14">
      <p:transition spd="slow" p14:dur="2000" advTm="40681"/>
    </mc:Choice>
    <mc:Fallback>
      <p:transition spd="slow" advTm="4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1907" y="0"/>
            <a:ext cx="8329025" cy="994172"/>
          </a:xfrm>
        </p:spPr>
        <p:txBody>
          <a:bodyPr>
            <a:normAutofit/>
          </a:bodyPr>
          <a:lstStyle/>
          <a:p>
            <a:pPr algn="ct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FY-3B/C/D MWRI</a:t>
            </a:r>
            <a:endParaRPr lang="zh-CN" altLang="en-US" dirty="0">
              <a:latin typeface="Times New Roman" panose="02020603050405020304" pitchFamily="18" charset="0"/>
              <a:cs typeface="Times New Roman" panose="02020603050405020304" pitchFamily="18" charset="0"/>
            </a:endParaRPr>
          </a:p>
        </p:txBody>
      </p:sp>
      <p:graphicFrame>
        <p:nvGraphicFramePr>
          <p:cNvPr id="5" name="表格 4"/>
          <p:cNvGraphicFramePr>
            <a:graphicFrameLocks noGrp="1"/>
          </p:cNvGraphicFramePr>
          <p:nvPr>
            <p:extLst/>
          </p:nvPr>
        </p:nvGraphicFramePr>
        <p:xfrm>
          <a:off x="1524000" y="1047855"/>
          <a:ext cx="9144000" cy="5810144"/>
        </p:xfrm>
        <a:graphic>
          <a:graphicData uri="http://schemas.openxmlformats.org/drawingml/2006/table">
            <a:tbl>
              <a:tblPr firstRow="1" bandRow="1">
                <a:tableStyleId>{F5AB1C69-6EDB-4FF4-983F-18BD219EF322}</a:tableStyleId>
              </a:tblPr>
              <a:tblGrid>
                <a:gridCol w="1789043">
                  <a:extLst>
                    <a:ext uri="{9D8B030D-6E8A-4147-A177-3AD203B41FA5}">
                      <a16:colId xmlns:a16="http://schemas.microsoft.com/office/drawing/2014/main" xmlns="" val="20000"/>
                    </a:ext>
                  </a:extLst>
                </a:gridCol>
                <a:gridCol w="847594">
                  <a:extLst>
                    <a:ext uri="{9D8B030D-6E8A-4147-A177-3AD203B41FA5}">
                      <a16:colId xmlns:a16="http://schemas.microsoft.com/office/drawing/2014/main" xmlns="" val="20001"/>
                    </a:ext>
                  </a:extLst>
                </a:gridCol>
                <a:gridCol w="2169121">
                  <a:extLst>
                    <a:ext uri="{9D8B030D-6E8A-4147-A177-3AD203B41FA5}">
                      <a16:colId xmlns:a16="http://schemas.microsoft.com/office/drawing/2014/main" xmlns="" val="20002"/>
                    </a:ext>
                  </a:extLst>
                </a:gridCol>
                <a:gridCol w="2169121">
                  <a:extLst>
                    <a:ext uri="{9D8B030D-6E8A-4147-A177-3AD203B41FA5}">
                      <a16:colId xmlns:a16="http://schemas.microsoft.com/office/drawing/2014/main" xmlns="" val="20003"/>
                    </a:ext>
                  </a:extLst>
                </a:gridCol>
                <a:gridCol w="2169121">
                  <a:extLst>
                    <a:ext uri="{9D8B030D-6E8A-4147-A177-3AD203B41FA5}">
                      <a16:colId xmlns:a16="http://schemas.microsoft.com/office/drawing/2014/main" xmlns="" val="20004"/>
                    </a:ext>
                  </a:extLst>
                </a:gridCol>
              </a:tblGrid>
              <a:tr h="181567">
                <a:tc rowSpan="2">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channel</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rowSpan="2">
                  <a:txBody>
                    <a:bodyPr/>
                    <a:lstStyle/>
                    <a:p>
                      <a:pPr marL="0" marR="0" lvl="0" indent="0" algn="ctr" defTabSz="914400" rtl="0" eaLnBrk="1" fontAlgn="auto" latinLnBrk="0" hangingPunct="1">
                        <a:lnSpc>
                          <a:spcPts val="700"/>
                        </a:lnSpc>
                        <a:spcBef>
                          <a:spcPts val="0"/>
                        </a:spcBef>
                        <a:spcAft>
                          <a:spcPts val="0"/>
                        </a:spcAft>
                        <a:buClrTx/>
                        <a:buSzTx/>
                        <a:buFontTx/>
                        <a:buNone/>
                        <a:tabLst/>
                        <a:defRPr/>
                      </a:pPr>
                      <a:r>
                        <a:rPr lang="en-US" altLang="zh-CN" sz="1100" b="1" dirty="0" smtClean="0">
                          <a:solidFill>
                            <a:schemeClr val="tx1"/>
                          </a:solidFill>
                          <a:latin typeface="微软雅黑" pitchFamily="34" charset="-122"/>
                          <a:ea typeface="微软雅黑" pitchFamily="34" charset="-122"/>
                        </a:rPr>
                        <a:t>Typical</a:t>
                      </a:r>
                      <a:r>
                        <a:rPr lang="en-US" altLang="zh-CN" sz="1100" b="1" baseline="0" dirty="0" smtClean="0">
                          <a:solidFill>
                            <a:schemeClr val="tx1"/>
                          </a:solidFill>
                          <a:latin typeface="微软雅黑" pitchFamily="34" charset="-122"/>
                          <a:ea typeface="微软雅黑" pitchFamily="34" charset="-122"/>
                        </a:rPr>
                        <a:t> BT</a:t>
                      </a:r>
                      <a:endParaRPr lang="zh-CN" altLang="en-US" sz="1100" b="1" dirty="0" smtClean="0">
                        <a:solidFill>
                          <a:schemeClr val="tx1"/>
                        </a:solidFill>
                        <a:latin typeface="微软雅黑" pitchFamily="34" charset="-122"/>
                        <a:ea typeface="微软雅黑" pitchFamily="34" charset="-122"/>
                      </a:endParaRPr>
                    </a:p>
                    <a:p>
                      <a:pPr algn="ctr">
                        <a:lnSpc>
                          <a:spcPts val="700"/>
                        </a:lnSpc>
                      </a:pPr>
                      <a:r>
                        <a:rPr lang="en-US" altLang="zh-CN" sz="1100" b="1" dirty="0" smtClean="0">
                          <a:solidFill>
                            <a:schemeClr val="tx1"/>
                          </a:solidFill>
                          <a:latin typeface="微软雅黑" pitchFamily="34" charset="-122"/>
                          <a:ea typeface="微软雅黑" pitchFamily="34" charset="-122"/>
                        </a:rPr>
                        <a:t>(K)</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gridSpan="3">
                  <a:txBody>
                    <a:bodyPr/>
                    <a:lstStyle/>
                    <a:p>
                      <a:pPr algn="ctr">
                        <a:lnSpc>
                          <a:spcPts val="700"/>
                        </a:lnSpc>
                      </a:pPr>
                      <a:r>
                        <a:rPr lang="en-US" altLang="zh-CN" sz="1100" b="1" baseline="0" dirty="0" smtClean="0">
                          <a:solidFill>
                            <a:schemeClr val="tx1"/>
                          </a:solidFill>
                          <a:latin typeface="微软雅黑" pitchFamily="34" charset="-122"/>
                          <a:ea typeface="微软雅黑" pitchFamily="34" charset="-122"/>
                        </a:rPr>
                        <a:t>Mean of RMSE</a:t>
                      </a:r>
                      <a:r>
                        <a:rPr lang="zh-CN" altLang="en-US" sz="1100" b="1" baseline="0" dirty="0" smtClean="0">
                          <a:solidFill>
                            <a:schemeClr val="tx1"/>
                          </a:solidFill>
                          <a:latin typeface="微软雅黑" pitchFamily="34" charset="-122"/>
                          <a:ea typeface="微软雅黑" pitchFamily="34" charset="-122"/>
                        </a:rPr>
                        <a:t> </a:t>
                      </a:r>
                      <a:r>
                        <a:rPr lang="en-US" altLang="zh-CN" sz="1100" b="1" baseline="0" dirty="0" smtClean="0">
                          <a:solidFill>
                            <a:schemeClr val="tx1"/>
                          </a:solidFill>
                          <a:latin typeface="微软雅黑" pitchFamily="34" charset="-122"/>
                          <a:ea typeface="微软雅黑" pitchFamily="34" charset="-122"/>
                        </a:rPr>
                        <a:t>(K)</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hMerge="1">
                  <a:txBody>
                    <a:bodyPr/>
                    <a:lstStyle/>
                    <a:p>
                      <a:pPr algn="ctr"/>
                      <a:endParaRPr lang="zh-CN" altLang="en-US" sz="1400" dirty="0">
                        <a:solidFill>
                          <a:schemeClr val="tx1"/>
                        </a:solidFill>
                        <a:latin typeface="微软雅黑" pitchFamily="34" charset="-122"/>
                        <a:ea typeface="微软雅黑" pitchFamily="34" charset="-122"/>
                      </a:endParaRPr>
                    </a:p>
                  </a:txBody>
                  <a:tcPr>
                    <a:solidFill>
                      <a:schemeClr val="accent2">
                        <a:lumMod val="60000"/>
                        <a:lumOff val="40000"/>
                      </a:schemeClr>
                    </a:solidFill>
                  </a:tcPr>
                </a:tc>
                <a:tc hMerge="1">
                  <a:txBody>
                    <a:bodyPr/>
                    <a:lstStyle/>
                    <a:p>
                      <a:endParaRPr lang="zh-CN" altLang="en-US" dirty="0"/>
                    </a:p>
                  </a:txBody>
                  <a:tcPr/>
                </a:tc>
                <a:extLst>
                  <a:ext uri="{0D108BD9-81ED-4DB2-BD59-A6C34878D82A}">
                    <a16:rowId xmlns:a16="http://schemas.microsoft.com/office/drawing/2014/main" xmlns="" val="10000"/>
                  </a:ext>
                </a:extLst>
              </a:tr>
              <a:tr h="181567">
                <a:tc vMerge="1">
                  <a:txBody>
                    <a:bodyPr/>
                    <a:lstStyle/>
                    <a:p>
                      <a:endParaRPr lang="zh-CN" altLang="en-US"/>
                    </a:p>
                  </a:txBody>
                  <a:tcPr/>
                </a:tc>
                <a:tc vMerge="1">
                  <a:txBody>
                    <a:bodyPr/>
                    <a:lstStyle/>
                    <a:p>
                      <a:endParaRPr lang="zh-CN" altLang="en-US"/>
                    </a:p>
                  </a:txBody>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operational</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err="1" smtClean="0">
                          <a:solidFill>
                            <a:schemeClr val="tx1"/>
                          </a:solidFill>
                          <a:latin typeface="微软雅黑" pitchFamily="34" charset="-122"/>
                          <a:ea typeface="微软雅黑" pitchFamily="34" charset="-122"/>
                        </a:rPr>
                        <a:t>Recal</a:t>
                      </a:r>
                      <a:r>
                        <a:rPr lang="en-US" altLang="zh-CN" sz="1100" b="1" dirty="0" smtClean="0">
                          <a:solidFill>
                            <a:schemeClr val="tx1"/>
                          </a:solidFill>
                          <a:latin typeface="微软雅黑" pitchFamily="34" charset="-122"/>
                          <a:ea typeface="微软雅黑" pitchFamily="34" charset="-122"/>
                        </a:rPr>
                        <a:t> V1.0</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err="1" smtClean="0">
                          <a:solidFill>
                            <a:schemeClr val="tx1"/>
                          </a:solidFill>
                          <a:latin typeface="微软雅黑" pitchFamily="34" charset="-122"/>
                          <a:ea typeface="微软雅黑" pitchFamily="34" charset="-122"/>
                        </a:rPr>
                        <a:t>Recal</a:t>
                      </a:r>
                      <a:r>
                        <a:rPr lang="en-US" altLang="zh-CN" sz="1100" b="1" dirty="0" smtClean="0">
                          <a:solidFill>
                            <a:schemeClr val="tx1"/>
                          </a:solidFill>
                          <a:latin typeface="微软雅黑" pitchFamily="34" charset="-122"/>
                          <a:ea typeface="微软雅黑" pitchFamily="34" charset="-122"/>
                        </a:rPr>
                        <a:t> V2.0</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1"/>
                  </a:ext>
                </a:extLst>
              </a:tr>
              <a:tr h="181567">
                <a:tc gridSpan="5">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FY-3B</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3">
                        <a:lumMod val="60000"/>
                        <a:lumOff val="40000"/>
                      </a:schemeClr>
                    </a:solidFill>
                  </a:tcPr>
                </a:tc>
                <a:tc hMerge="1">
                  <a:txBody>
                    <a:bodyPr/>
                    <a:lstStyle/>
                    <a:p>
                      <a:pPr algn="ctr" fontAlgn="ctr"/>
                      <a:endParaRPr lang="en-US" altLang="zh-CN" sz="1400" kern="1200" dirty="0">
                        <a:solidFill>
                          <a:schemeClr val="tx1"/>
                        </a:solidFill>
                        <a:latin typeface="微软雅黑" pitchFamily="34" charset="-122"/>
                        <a:ea typeface="微软雅黑" pitchFamily="34" charset="-122"/>
                        <a:cs typeface="+mn-cs"/>
                      </a:endParaRPr>
                    </a:p>
                  </a:txBody>
                  <a:tcPr marL="5443" marR="5443" marT="5443" marB="0" anchor="ctr">
                    <a:solidFill>
                      <a:schemeClr val="accent2">
                        <a:lumMod val="60000"/>
                        <a:lumOff val="40000"/>
                      </a:schemeClr>
                    </a:solidFill>
                  </a:tcPr>
                </a:tc>
                <a:tc hMerge="1">
                  <a:txBody>
                    <a:bodyPr/>
                    <a:lstStyle/>
                    <a:p>
                      <a:pPr algn="ctr"/>
                      <a:endParaRPr lang="zh-CN" altLang="en-US" sz="1400" dirty="0">
                        <a:solidFill>
                          <a:schemeClr val="tx1"/>
                        </a:solidFill>
                        <a:latin typeface="微软雅黑" pitchFamily="34" charset="-122"/>
                        <a:ea typeface="微软雅黑" pitchFamily="34" charset="-122"/>
                      </a:endParaRPr>
                    </a:p>
                  </a:txBody>
                  <a:tcPr>
                    <a:solidFill>
                      <a:schemeClr val="accent4">
                        <a:lumMod val="60000"/>
                        <a:lumOff val="40000"/>
                      </a:schemeClr>
                    </a:solidFill>
                  </a:tcPr>
                </a:tc>
                <a:tc hMerge="1">
                  <a:txBody>
                    <a:bodyPr/>
                    <a:lstStyle/>
                    <a:p>
                      <a:pPr algn="ctr"/>
                      <a:endParaRPr lang="zh-CN" altLang="en-US" sz="1400" dirty="0">
                        <a:solidFill>
                          <a:schemeClr val="tx1"/>
                        </a:solidFill>
                        <a:latin typeface="微软雅黑" pitchFamily="34" charset="-122"/>
                        <a:ea typeface="微软雅黑" pitchFamily="34" charset="-122"/>
                      </a:endParaRPr>
                    </a:p>
                  </a:txBody>
                  <a:tcPr>
                    <a:solidFill>
                      <a:schemeClr val="accent6">
                        <a:lumMod val="40000"/>
                        <a:lumOff val="60000"/>
                      </a:schemeClr>
                    </a:solidFill>
                  </a:tcPr>
                </a:tc>
                <a:tc hMerge="1">
                  <a:txBody>
                    <a:bodyPr/>
                    <a:lstStyle/>
                    <a:p>
                      <a:pPr algn="ctr"/>
                      <a:endParaRPr lang="zh-CN" altLang="en-US" sz="1400" dirty="0">
                        <a:solidFill>
                          <a:schemeClr val="tx1"/>
                        </a:solidFill>
                        <a:latin typeface="微软雅黑" pitchFamily="34" charset="-122"/>
                        <a:ea typeface="微软雅黑" pitchFamily="34" charset="-122"/>
                      </a:endParaRPr>
                    </a:p>
                  </a:txBody>
                  <a:tcPr>
                    <a:solidFill>
                      <a:schemeClr val="accent6">
                        <a:lumMod val="60000"/>
                        <a:lumOff val="40000"/>
                      </a:schemeClr>
                    </a:solidFill>
                  </a:tcPr>
                </a:tc>
                <a:extLst>
                  <a:ext uri="{0D108BD9-81ED-4DB2-BD59-A6C34878D82A}">
                    <a16:rowId xmlns:a16="http://schemas.microsoft.com/office/drawing/2014/main" xmlns="" val="10002"/>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10V</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5.00</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5.00</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1.15</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3"/>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10H</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5.66</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5.68</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1.21</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4"/>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18V</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1.91</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1.87</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1.26</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5"/>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18H</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3.12</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3.15</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1.34</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6"/>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23V</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2.51</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2.46</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1.29</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7"/>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36V</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5.76</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5.59</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0.94</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8"/>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36H</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1.62</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2.03</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1.10</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09"/>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89V</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2.13</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2.19</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1.02</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10"/>
                  </a:ext>
                </a:extLst>
              </a:tr>
              <a:tr h="181567">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89H</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4.24</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FF0000"/>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3.85</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1.34</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rgbClr val="92D050"/>
                    </a:solidFill>
                  </a:tcPr>
                </a:tc>
                <a:extLst>
                  <a:ext uri="{0D108BD9-81ED-4DB2-BD59-A6C34878D82A}">
                    <a16:rowId xmlns:a16="http://schemas.microsoft.com/office/drawing/2014/main" xmlns="" val="10011"/>
                  </a:ext>
                </a:extLst>
              </a:tr>
              <a:tr h="181567">
                <a:tc gridSpan="5">
                  <a:txBody>
                    <a:bodyPr/>
                    <a:lstStyle/>
                    <a:p>
                      <a:pPr algn="ctr">
                        <a:lnSpc>
                          <a:spcPts val="700"/>
                        </a:lnSpc>
                      </a:pPr>
                      <a:r>
                        <a:rPr lang="en-US" altLang="zh-CN" sz="1100" b="1" dirty="0" smtClean="0">
                          <a:solidFill>
                            <a:schemeClr val="tx1"/>
                          </a:solidFill>
                          <a:latin typeface="微软雅黑" pitchFamily="34" charset="-122"/>
                          <a:ea typeface="微软雅黑" pitchFamily="34" charset="-122"/>
                        </a:rPr>
                        <a:t>FY-3C</a:t>
                      </a:r>
                      <a:endParaRPr lang="zh-CN" altLang="en-US" sz="1100" b="1" dirty="0">
                        <a:solidFill>
                          <a:schemeClr val="tx1"/>
                        </a:solidFill>
                        <a:latin typeface="微软雅黑" pitchFamily="34" charset="-122"/>
                        <a:ea typeface="微软雅黑" pitchFamily="34" charset="-122"/>
                      </a:endParaRPr>
                    </a:p>
                  </a:txBody>
                  <a:tcPr marL="68580" marR="68580" marT="34290" marB="34290" anchor="ctr">
                    <a:solidFill>
                      <a:schemeClr val="accent4">
                        <a:lumMod val="40000"/>
                        <a:lumOff val="60000"/>
                      </a:schemeClr>
                    </a:solidFill>
                  </a:tcPr>
                </a:tc>
                <a:tc hMerge="1">
                  <a:txBody>
                    <a:bodyPr/>
                    <a:lstStyle/>
                    <a:p>
                      <a:pPr algn="ctr" fontAlgn="ctr">
                        <a:lnSpc>
                          <a:spcPts val="800"/>
                        </a:lnSpc>
                      </a:pPr>
                      <a:endParaRPr lang="en-US" altLang="zh-CN" sz="1050" b="1" kern="1200" dirty="0">
                        <a:solidFill>
                          <a:schemeClr val="tx1"/>
                        </a:solidFill>
                        <a:latin typeface="微软雅黑" pitchFamily="34" charset="-122"/>
                        <a:ea typeface="微软雅黑" pitchFamily="34" charset="-122"/>
                        <a:cs typeface="+mn-cs"/>
                      </a:endParaRPr>
                    </a:p>
                  </a:txBody>
                  <a:tcPr marL="5443" marR="5443" marT="5443" marB="0" anchor="ctr">
                    <a:solidFill>
                      <a:schemeClr val="accent2">
                        <a:lumMod val="60000"/>
                        <a:lumOff val="4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4">
                        <a:lumMod val="60000"/>
                        <a:lumOff val="4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6">
                        <a:lumMod val="40000"/>
                        <a:lumOff val="6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6">
                        <a:lumMod val="60000"/>
                        <a:lumOff val="40000"/>
                      </a:schemeClr>
                    </a:solidFill>
                  </a:tcPr>
                </a:tc>
                <a:extLst>
                  <a:ext uri="{0D108BD9-81ED-4DB2-BD59-A6C34878D82A}">
                    <a16:rowId xmlns:a16="http://schemas.microsoft.com/office/drawing/2014/main" xmlns="" val="10012"/>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5.85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5.85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0.88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3"/>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8.12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8.15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0.91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4"/>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2.27</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2.72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1.07</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5"/>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2.13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2.13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6"/>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23V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1.95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1.95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1.10</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7"/>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3.69</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3.69</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1.04</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8"/>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2.87</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2.87</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1.26</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19"/>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89V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1.62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1.62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0.88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0"/>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89H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1.38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1.38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1.15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1"/>
                  </a:ext>
                </a:extLst>
              </a:tr>
              <a:tr h="181567">
                <a:tc gridSpan="5">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FY-3D</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5">
                        <a:lumMod val="60000"/>
                        <a:lumOff val="40000"/>
                      </a:schemeClr>
                    </a:solidFill>
                  </a:tcPr>
                </a:tc>
                <a:tc hMerge="1">
                  <a:txBody>
                    <a:bodyPr/>
                    <a:lstStyle/>
                    <a:p>
                      <a:pPr algn="ctr" fontAlgn="ctr">
                        <a:lnSpc>
                          <a:spcPts val="800"/>
                        </a:lnSpc>
                      </a:pPr>
                      <a:endParaRPr lang="en-US" altLang="zh-CN" sz="1050" b="1" kern="1200" dirty="0">
                        <a:solidFill>
                          <a:schemeClr val="tx1"/>
                        </a:solidFill>
                        <a:latin typeface="微软雅黑" pitchFamily="34" charset="-122"/>
                        <a:ea typeface="微软雅黑" pitchFamily="34" charset="-122"/>
                        <a:cs typeface="+mn-cs"/>
                      </a:endParaRPr>
                    </a:p>
                  </a:txBody>
                  <a:tcPr marL="5443" marR="5443" marT="5443" marB="0" anchor="ctr">
                    <a:solidFill>
                      <a:schemeClr val="accent1">
                        <a:lumMod val="40000"/>
                        <a:lumOff val="6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1">
                        <a:lumMod val="40000"/>
                        <a:lumOff val="6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1">
                        <a:lumMod val="40000"/>
                        <a:lumOff val="60000"/>
                      </a:schemeClr>
                    </a:solidFill>
                  </a:tcPr>
                </a:tc>
                <a:tc hMerge="1">
                  <a:txBody>
                    <a:bodyPr/>
                    <a:lstStyle/>
                    <a:p>
                      <a:pPr algn="ctr">
                        <a:lnSpc>
                          <a:spcPts val="800"/>
                        </a:lnSpc>
                      </a:pPr>
                      <a:endParaRPr lang="zh-CN" altLang="en-US" sz="1050" b="1" dirty="0">
                        <a:solidFill>
                          <a:schemeClr val="tx1"/>
                        </a:solidFill>
                        <a:latin typeface="微软雅黑" pitchFamily="34" charset="-122"/>
                        <a:ea typeface="微软雅黑" pitchFamily="34" charset="-122"/>
                      </a:endParaRPr>
                    </a:p>
                  </a:txBody>
                  <a:tcPr>
                    <a:solidFill>
                      <a:schemeClr val="accent1">
                        <a:lumMod val="40000"/>
                        <a:lumOff val="60000"/>
                      </a:schemeClr>
                    </a:solidFill>
                  </a:tcPr>
                </a:tc>
                <a:extLst>
                  <a:ext uri="{0D108BD9-81ED-4DB2-BD59-A6C34878D82A}">
                    <a16:rowId xmlns:a16="http://schemas.microsoft.com/office/drawing/2014/main" xmlns="" val="10022"/>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166.2</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5.51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5.51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0.91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3"/>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91.8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6.80</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6.87</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1.04</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4"/>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119.4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1.32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1.33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0.93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5"/>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127.5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1.79</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1.80</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6"/>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23V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224</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1.41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1.45</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7"/>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223.5</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4.28</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4.24</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0.94</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8"/>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36H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172.1</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4.41</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4.39</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1.09</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29"/>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89V</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268.8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1.64</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1.63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0.93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30"/>
                  </a:ext>
                </a:extLst>
              </a:tr>
              <a:tr h="181567">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89H</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2">
                        <a:lumMod val="60000"/>
                        <a:lumOff val="40000"/>
                      </a:schemeClr>
                    </a:solidFill>
                  </a:tcPr>
                </a:tc>
                <a:tc>
                  <a:txBody>
                    <a:bodyPr/>
                    <a:lstStyle/>
                    <a:p>
                      <a:pPr algn="ctr" fontAlgn="ctr">
                        <a:lnSpc>
                          <a:spcPts val="700"/>
                        </a:lnSpc>
                      </a:pPr>
                      <a:r>
                        <a:rPr lang="en-US" altLang="zh-CN" sz="1100" b="1" kern="1200" dirty="0">
                          <a:solidFill>
                            <a:schemeClr val="tx1"/>
                          </a:solidFill>
                          <a:latin typeface="微软雅黑" pitchFamily="34" charset="-122"/>
                          <a:ea typeface="微软雅黑" pitchFamily="34" charset="-122"/>
                          <a:cs typeface="+mn-cs"/>
                        </a:rPr>
                        <a:t>248.8</a:t>
                      </a:r>
                    </a:p>
                  </a:txBody>
                  <a:tcPr marL="4082" marR="4082" marT="4082" marB="0" anchor="ctr">
                    <a:solidFill>
                      <a:schemeClr val="accent2">
                        <a:lumMod val="60000"/>
                        <a:lumOff val="4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1.82</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FF0000"/>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1.76</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chemeClr val="accent6">
                        <a:lumMod val="40000"/>
                        <a:lumOff val="60000"/>
                      </a:schemeClr>
                    </a:solidFill>
                  </a:tcPr>
                </a:tc>
                <a:tc>
                  <a:txBody>
                    <a:bodyPr/>
                    <a:lstStyle/>
                    <a:p>
                      <a:pPr algn="ctr">
                        <a:lnSpc>
                          <a:spcPts val="700"/>
                        </a:lnSpc>
                      </a:pPr>
                      <a:r>
                        <a:rPr lang="en-US" altLang="zh-CN" sz="1100" b="1" kern="1200" dirty="0" smtClean="0">
                          <a:solidFill>
                            <a:schemeClr val="tx1"/>
                          </a:solidFill>
                          <a:latin typeface="微软雅黑" pitchFamily="34" charset="-122"/>
                          <a:ea typeface="微软雅黑" pitchFamily="34" charset="-122"/>
                          <a:cs typeface="+mn-cs"/>
                        </a:rPr>
                        <a:t>1.33</a:t>
                      </a:r>
                      <a:endParaRPr lang="zh-CN" altLang="en-US" sz="1100" b="1" kern="1200" dirty="0">
                        <a:solidFill>
                          <a:schemeClr val="tx1"/>
                        </a:solidFill>
                        <a:latin typeface="微软雅黑" pitchFamily="34" charset="-122"/>
                        <a:ea typeface="微软雅黑" pitchFamily="34" charset="-122"/>
                        <a:cs typeface="+mn-cs"/>
                      </a:endParaRPr>
                    </a:p>
                  </a:txBody>
                  <a:tcPr marL="68580" marR="68580" marT="34290" marB="34290" anchor="ctr">
                    <a:solidFill>
                      <a:srgbClr val="92D050"/>
                    </a:solidFill>
                  </a:tcPr>
                </a:tc>
                <a:extLst>
                  <a:ext uri="{0D108BD9-81ED-4DB2-BD59-A6C34878D82A}">
                    <a16:rowId xmlns:a16="http://schemas.microsoft.com/office/drawing/2014/main" xmlns="" val="10031"/>
                  </a:ext>
                </a:extLst>
              </a:tr>
            </a:tbl>
          </a:graphicData>
        </a:graphic>
      </p:graphicFrame>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048599725"/>
      </p:ext>
    </p:extLst>
  </p:cSld>
  <p:clrMapOvr>
    <a:masterClrMapping/>
  </p:clrMapOvr>
  <mc:AlternateContent xmlns:mc="http://schemas.openxmlformats.org/markup-compatibility/2006">
    <mc:Choice xmlns:p14="http://schemas.microsoft.com/office/powerpoint/2010/main" Requires="p14">
      <p:transition spd="slow" p14:dur="2000" advTm="15656"/>
    </mc:Choice>
    <mc:Fallback>
      <p:transition spd="slow" advTm="1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b="51883"/>
          <a:stretch/>
        </p:blipFill>
        <p:spPr>
          <a:xfrm>
            <a:off x="0" y="2957962"/>
            <a:ext cx="6094868" cy="3371773"/>
          </a:xfrm>
          <a:prstGeom prst="rect">
            <a:avLst/>
          </a:prstGeom>
        </p:spPr>
      </p:pic>
      <p:sp>
        <p:nvSpPr>
          <p:cNvPr id="4" name="文本框 3"/>
          <p:cNvSpPr txBox="1"/>
          <p:nvPr/>
        </p:nvSpPr>
        <p:spPr>
          <a:xfrm>
            <a:off x="111606" y="9728"/>
            <a:ext cx="4686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FY-3 MWRI ASI</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sea ice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concentration</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3554" y="70248"/>
            <a:ext cx="6168446" cy="5218701"/>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67575"/>
          <a:stretch/>
        </p:blipFill>
        <p:spPr>
          <a:xfrm>
            <a:off x="39609" y="662812"/>
            <a:ext cx="5983945" cy="2230852"/>
          </a:xfrm>
          <a:prstGeom prst="rect">
            <a:avLst/>
          </a:prstGeom>
        </p:spPr>
      </p:pic>
      <p:sp>
        <p:nvSpPr>
          <p:cNvPr id="22" name="文本框 21"/>
          <p:cNvSpPr txBox="1"/>
          <p:nvPr/>
        </p:nvSpPr>
        <p:spPr>
          <a:xfrm>
            <a:off x="1648398" y="479693"/>
            <a:ext cx="2566250" cy="332399"/>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MWRI-ASI SIC – SSMIS-ASI SIC</a:t>
            </a:r>
            <a:endParaRPr kumimoji="0" lang="zh-CN" altLang="en-US" sz="13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文本框 22"/>
          <p:cNvSpPr txBox="1"/>
          <p:nvPr/>
        </p:nvSpPr>
        <p:spPr>
          <a:xfrm>
            <a:off x="8414977" y="0"/>
            <a:ext cx="2021796" cy="38779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Monthly sea ice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extent</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p:cNvSpPr/>
          <p:nvPr/>
        </p:nvSpPr>
        <p:spPr>
          <a:xfrm>
            <a:off x="544083" y="6429202"/>
            <a:ext cx="538568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20" normalizeH="0" baseline="0" noProof="0" dirty="0">
                <a:ln>
                  <a:noFill/>
                </a:ln>
                <a:solidFill>
                  <a:srgbClr val="5B9BD5"/>
                </a:solidFill>
                <a:effectLst/>
                <a:uLnTx/>
                <a:uFillTx/>
                <a:latin typeface="Times New Roman" panose="02020603050405020304" pitchFamily="18" charset="0"/>
                <a:ea typeface="宋体" panose="02010600030101010101" pitchFamily="2" charset="-122"/>
                <a:cs typeface="+mn-cs"/>
              </a:rPr>
              <a:t>MWRI-ASI SIC has lower difference with SSMI ASI SIC</a:t>
            </a:r>
            <a:endParaRPr kumimoji="0" lang="en-US" altLang="zh-CN" sz="1800" b="0" i="0" u="none" strike="noStrike" kern="100" cap="none" spc="-20" normalizeH="0" baseline="0" noProof="0" dirty="0">
              <a:ln>
                <a:noFill/>
              </a:ln>
              <a:solidFill>
                <a:srgbClr val="5B9BD5"/>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4">
            <a:extLst>
              <a:ext uri="{FF2B5EF4-FFF2-40B4-BE49-F238E27FC236}">
                <a16:creationId xmlns:a16="http://schemas.microsoft.com/office/drawing/2014/main" xmlns="" id="{EDB8ED38-5850-4CF2-8883-0EFFA8CF3C16}"/>
              </a:ext>
            </a:extLst>
          </p:cNvPr>
          <p:cNvGrpSpPr/>
          <p:nvPr/>
        </p:nvGrpSpPr>
        <p:grpSpPr>
          <a:xfrm>
            <a:off x="6459215" y="5359197"/>
            <a:ext cx="3911523" cy="1464936"/>
            <a:chOff x="7117695" y="5359197"/>
            <a:chExt cx="3911523" cy="1464936"/>
          </a:xfrm>
        </p:grpSpPr>
        <p:pic>
          <p:nvPicPr>
            <p:cNvPr id="1026" name="Picture 2" descr="daily_sic_si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7712" r="45048" b="34391"/>
            <a:stretch/>
          </p:blipFill>
          <p:spPr bwMode="auto">
            <a:xfrm>
              <a:off x="7117695" y="5359197"/>
              <a:ext cx="3911523" cy="146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7901355" y="5802923"/>
              <a:ext cx="668215" cy="77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p:cNvSpPr/>
            <p:nvPr/>
          </p:nvSpPr>
          <p:spPr>
            <a:xfrm>
              <a:off x="9465286" y="5802922"/>
              <a:ext cx="668215" cy="77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 name="文本框 2">
            <a:extLst>
              <a:ext uri="{FF2B5EF4-FFF2-40B4-BE49-F238E27FC236}">
                <a16:creationId xmlns:a16="http://schemas.microsoft.com/office/drawing/2014/main" xmlns="" id="{B2797475-C566-454F-9E66-59C348C76D0D}"/>
              </a:ext>
            </a:extLst>
          </p:cNvPr>
          <p:cNvSpPr txBox="1"/>
          <p:nvPr/>
        </p:nvSpPr>
        <p:spPr>
          <a:xfrm>
            <a:off x="10525534" y="6133856"/>
            <a:ext cx="1697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Zhao, Chen, Wu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 prep.)</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992620147"/>
      </p:ext>
    </p:extLst>
  </p:cSld>
  <p:clrMapOvr>
    <a:masterClrMapping/>
  </p:clrMapOvr>
  <mc:AlternateContent xmlns:mc="http://schemas.openxmlformats.org/markup-compatibility/2006">
    <mc:Choice xmlns:p14="http://schemas.microsoft.com/office/powerpoint/2010/main" Requires="p14">
      <p:transition spd="slow" p14:dur="2000" advTm="82587"/>
    </mc:Choice>
    <mc:Fallback>
      <p:transition spd="slow" advTm="8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xmlns="" id="{591901A9-69A2-4B48-938D-1C1D62B35666}"/>
              </a:ext>
            </a:extLst>
          </p:cNvPr>
          <p:cNvSpPr>
            <a:spLocks noGrp="1"/>
          </p:cNvSpPr>
          <p:nvPr>
            <p:ph type="subTitle" idx="1"/>
          </p:nvPr>
        </p:nvSpPr>
        <p:spPr>
          <a:xfrm>
            <a:off x="713648" y="5407153"/>
            <a:ext cx="4596449" cy="400110"/>
          </a:xfrm>
        </p:spPr>
        <p:txBody>
          <a:bodyPr>
            <a:normAutofit/>
          </a:bodyPr>
          <a:lstStyle/>
          <a:p>
            <a:r>
              <a:rPr lang="en-US" altLang="zh-CN" sz="1000" dirty="0">
                <a:latin typeface="Times New Roman" panose="02020603050405020304" pitchFamily="18" charset="0"/>
                <a:cs typeface="Times New Roman" panose="02020603050405020304" pitchFamily="18" charset="0"/>
              </a:rPr>
              <a:t>Global soil moisture maps retrieved based on RCD on (a) January 31, (b) April 40, (c) July 31, and (d) October 31, 2019</a:t>
            </a:r>
            <a:r>
              <a:rPr lang="zh-CN" altLang="zh-CN" sz="1000" dirty="0">
                <a:effectLst/>
                <a:latin typeface="Times New Roman" panose="02020603050405020304" pitchFamily="18" charset="0"/>
                <a:cs typeface="Times New Roman" panose="02020603050405020304" pitchFamily="18" charset="0"/>
              </a:rPr>
              <a:t> </a:t>
            </a:r>
            <a:endParaRPr kumimoji="1" lang="zh-CN" altLang="en-US" sz="10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A0EA5578-AC1E-344F-901F-6A9EEFD7E07E}"/>
              </a:ext>
            </a:extLst>
          </p:cNvPr>
          <p:cNvPicPr>
            <a:picLocks noChangeAspect="1"/>
          </p:cNvPicPr>
          <p:nvPr/>
        </p:nvPicPr>
        <p:blipFill>
          <a:blip r:embed="rId4"/>
          <a:stretch>
            <a:fillRect/>
          </a:stretch>
        </p:blipFill>
        <p:spPr>
          <a:xfrm>
            <a:off x="466095" y="1595557"/>
            <a:ext cx="5752328" cy="3443102"/>
          </a:xfrm>
          <a:prstGeom prst="rect">
            <a:avLst/>
          </a:prstGeom>
        </p:spPr>
      </p:pic>
      <p:pic>
        <p:nvPicPr>
          <p:cNvPr id="7" name="图片 6">
            <a:extLst>
              <a:ext uri="{FF2B5EF4-FFF2-40B4-BE49-F238E27FC236}">
                <a16:creationId xmlns:a16="http://schemas.microsoft.com/office/drawing/2014/main" xmlns="" id="{184A71DB-C5EF-A147-81C0-C65BC746A70E}"/>
              </a:ext>
            </a:extLst>
          </p:cNvPr>
          <p:cNvPicPr>
            <a:picLocks noChangeAspect="1"/>
          </p:cNvPicPr>
          <p:nvPr/>
        </p:nvPicPr>
        <p:blipFill>
          <a:blip r:embed="rId5"/>
          <a:stretch>
            <a:fillRect/>
          </a:stretch>
        </p:blipFill>
        <p:spPr>
          <a:xfrm>
            <a:off x="6657052" y="1658405"/>
            <a:ext cx="5034655" cy="3688179"/>
          </a:xfrm>
          <a:prstGeom prst="rect">
            <a:avLst/>
          </a:prstGeom>
        </p:spPr>
      </p:pic>
      <p:sp>
        <p:nvSpPr>
          <p:cNvPr id="10" name="文本框 9">
            <a:extLst>
              <a:ext uri="{FF2B5EF4-FFF2-40B4-BE49-F238E27FC236}">
                <a16:creationId xmlns:a16="http://schemas.microsoft.com/office/drawing/2014/main" xmlns="" id="{23A3DB58-D3C0-4C4B-BE3E-35EDFF4315F7}"/>
              </a:ext>
            </a:extLst>
          </p:cNvPr>
          <p:cNvSpPr txBox="1"/>
          <p:nvPr/>
        </p:nvSpPr>
        <p:spPr>
          <a:xfrm>
            <a:off x="6963115" y="5481730"/>
            <a:ext cx="455124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Validation of soil moisture retrieved using RCD (red line) and FY-3D L2 (blue 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based on SMOPS products</a:t>
            </a:r>
            <a:r>
              <a:rPr kumimoji="0" lang="zh-CN"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4166497" y="652961"/>
            <a:ext cx="49190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FY-3 MWRI </a:t>
            </a:r>
            <a:r>
              <a:rPr kumimoji="0" lang="en-US" altLang="zh-CN"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Global Soil Moisture (NUIS)</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87269109"/>
      </p:ext>
    </p:extLst>
  </p:cSld>
  <p:clrMapOvr>
    <a:masterClrMapping/>
  </p:clrMapOvr>
  <mc:AlternateContent xmlns:mc="http://schemas.openxmlformats.org/markup-compatibility/2006">
    <mc:Choice xmlns:p14="http://schemas.microsoft.com/office/powerpoint/2010/main" Requires="p14">
      <p:transition spd="slow" p14:dur="2000" advTm="36038"/>
    </mc:Choice>
    <mc:Fallback>
      <p:transition spd="slow" advTm="3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图片 134">
            <a:extLst>
              <a:ext uri="{FF2B5EF4-FFF2-40B4-BE49-F238E27FC236}">
                <a16:creationId xmlns:a16="http://schemas.microsoft.com/office/drawing/2014/main" xmlns="" id="{4113D592-EACE-4F7C-B7C1-13A036262D5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282" y="2897121"/>
            <a:ext cx="5418382" cy="3413005"/>
          </a:xfrm>
          <a:prstGeom prst="rect">
            <a:avLst/>
          </a:prstGeom>
          <a:noFill/>
          <a:ln>
            <a:noFill/>
          </a:ln>
        </p:spPr>
      </p:pic>
      <p:pic>
        <p:nvPicPr>
          <p:cNvPr id="68" name="图片 67">
            <a:extLst>
              <a:ext uri="{FF2B5EF4-FFF2-40B4-BE49-F238E27FC236}">
                <a16:creationId xmlns:a16="http://schemas.microsoft.com/office/drawing/2014/main" xmlns="" id="{68FD8D19-3C2A-44F5-8567-272C78838298}"/>
              </a:ext>
            </a:extLst>
          </p:cNvPr>
          <p:cNvPicPr>
            <a:picLocks noChangeAspect="1"/>
          </p:cNvPicPr>
          <p:nvPr/>
        </p:nvPicPr>
        <p:blipFill>
          <a:blip r:embed="rId6"/>
          <a:stretch>
            <a:fillRect/>
          </a:stretch>
        </p:blipFill>
        <p:spPr>
          <a:xfrm>
            <a:off x="764344" y="1074205"/>
            <a:ext cx="5465320" cy="1445019"/>
          </a:xfrm>
          <a:prstGeom prst="rect">
            <a:avLst/>
          </a:prstGeom>
        </p:spPr>
      </p:pic>
      <p:sp>
        <p:nvSpPr>
          <p:cNvPr id="110" name="文本框 109">
            <a:extLst>
              <a:ext uri="{FF2B5EF4-FFF2-40B4-BE49-F238E27FC236}">
                <a16:creationId xmlns:a16="http://schemas.microsoft.com/office/drawing/2014/main" xmlns="" id="{F50E58E9-D12D-4A54-84E2-8891A2F0C6F2}"/>
              </a:ext>
            </a:extLst>
          </p:cNvPr>
          <p:cNvSpPr txBox="1"/>
          <p:nvPr/>
        </p:nvSpPr>
        <p:spPr>
          <a:xfrm>
            <a:off x="568366" y="723870"/>
            <a:ext cx="2448106" cy="369332"/>
          </a:xfrm>
          <a:prstGeom prst="rect">
            <a:avLst/>
          </a:prstGeom>
          <a:noFill/>
        </p:spPr>
        <p:txBody>
          <a:bodyPr wrap="none" rtlCol="0">
            <a:spAutoFit/>
          </a:bodyPr>
          <a:lstStyle/>
          <a:p>
            <a:r>
              <a:rPr lang="en-US" altLang="zh-CN" b="1" dirty="0" smtClean="0"/>
              <a:t>MLSE</a:t>
            </a:r>
            <a:r>
              <a:rPr lang="zh-CN" altLang="en-US" b="1" dirty="0" smtClean="0"/>
              <a:t> </a:t>
            </a:r>
            <a:r>
              <a:rPr lang="en-US" altLang="zh-CN" b="1" dirty="0" smtClean="0"/>
              <a:t>Retrieval Result</a:t>
            </a:r>
            <a:endParaRPr lang="zh-CN" altLang="en-US" b="1" dirty="0"/>
          </a:p>
        </p:txBody>
      </p:sp>
      <p:sp>
        <p:nvSpPr>
          <p:cNvPr id="111" name="矩形 110">
            <a:extLst>
              <a:ext uri="{FF2B5EF4-FFF2-40B4-BE49-F238E27FC236}">
                <a16:creationId xmlns:a16="http://schemas.microsoft.com/office/drawing/2014/main" xmlns="" id="{3BF86D47-7979-449E-95DE-A9E57A8C87BF}"/>
              </a:ext>
            </a:extLst>
          </p:cNvPr>
          <p:cNvSpPr/>
          <p:nvPr/>
        </p:nvSpPr>
        <p:spPr>
          <a:xfrm>
            <a:off x="223150" y="6443564"/>
            <a:ext cx="11209965" cy="230832"/>
          </a:xfrm>
          <a:prstGeom prst="rect">
            <a:avLst/>
          </a:prstGeom>
        </p:spPr>
        <p:txBody>
          <a:bodyPr wrap="square">
            <a:spAutoFit/>
          </a:bodyPr>
          <a:lstStyle/>
          <a:p>
            <a:r>
              <a:rPr lang="en-US" altLang="zh-CN" sz="900" b="0" i="0" dirty="0">
                <a:solidFill>
                  <a:srgbClr val="555555"/>
                </a:solidFill>
                <a:effectLst/>
                <a:latin typeface="Palatino Linotype" panose="02040502050505030304" pitchFamily="18" charset="0"/>
              </a:rPr>
              <a:t>Hu et al., 2021, Satellite Retrieval of Microwave Land Surface Emissivity under Clear and Cloudy Skies in China Using Observations from AMSR-E and MODIS. Remote Sensing. https://doi.org/10.3390/rs13193980</a:t>
            </a:r>
            <a:endParaRPr lang="zh-CN" altLang="en-US" sz="900" dirty="0">
              <a:latin typeface="Palatino Linotype" panose="02040502050505030304" pitchFamily="18" charset="0"/>
            </a:endParaRPr>
          </a:p>
        </p:txBody>
      </p:sp>
      <p:sp>
        <p:nvSpPr>
          <p:cNvPr id="113" name="矩形 112">
            <a:extLst>
              <a:ext uri="{FF2B5EF4-FFF2-40B4-BE49-F238E27FC236}">
                <a16:creationId xmlns:a16="http://schemas.microsoft.com/office/drawing/2014/main" xmlns="" id="{2F8CCD54-C4B2-4B6A-8751-E34588AC689F}"/>
              </a:ext>
            </a:extLst>
          </p:cNvPr>
          <p:cNvSpPr/>
          <p:nvPr/>
        </p:nvSpPr>
        <p:spPr>
          <a:xfrm>
            <a:off x="223149" y="6643608"/>
            <a:ext cx="10873475" cy="230832"/>
          </a:xfrm>
          <a:prstGeom prst="rect">
            <a:avLst/>
          </a:prstGeom>
        </p:spPr>
        <p:txBody>
          <a:bodyPr wrap="square">
            <a:spAutoFit/>
          </a:bodyPr>
          <a:lstStyle/>
          <a:p>
            <a:r>
              <a:rPr lang="en-US" altLang="zh-CN" sz="900" dirty="0">
                <a:solidFill>
                  <a:srgbClr val="555555"/>
                </a:solidFill>
                <a:latin typeface="Palatino Linotype" panose="02040502050505030304" pitchFamily="18" charset="0"/>
              </a:rPr>
              <a:t>Li et al., 2021, Spatiotemporal Variations of Microwave Land Surface Emissivity (MLSE) over China derived from 4-Year Recalibrated </a:t>
            </a:r>
            <a:r>
              <a:rPr lang="en-US" altLang="zh-CN" sz="900" dirty="0" err="1">
                <a:solidFill>
                  <a:srgbClr val="555555"/>
                </a:solidFill>
                <a:latin typeface="Palatino Linotype" panose="02040502050505030304" pitchFamily="18" charset="0"/>
              </a:rPr>
              <a:t>Fengyun</a:t>
            </a:r>
            <a:r>
              <a:rPr lang="en-US" altLang="zh-CN" sz="900" dirty="0">
                <a:solidFill>
                  <a:srgbClr val="555555"/>
                </a:solidFill>
                <a:latin typeface="Palatino Linotype" panose="02040502050505030304" pitchFamily="18" charset="0"/>
              </a:rPr>
              <a:t> 3B MWRI data. Advances in Atmospheric Sciences </a:t>
            </a:r>
            <a:r>
              <a:rPr lang="en-US" altLang="zh-CN" sz="900" dirty="0" smtClean="0">
                <a:solidFill>
                  <a:srgbClr val="555555"/>
                </a:solidFill>
                <a:latin typeface="Palatino Linotype" panose="02040502050505030304" pitchFamily="18" charset="0"/>
              </a:rPr>
              <a:t>(minor revision)</a:t>
            </a:r>
            <a:endParaRPr lang="zh-CN" altLang="en-US" sz="900" dirty="0">
              <a:solidFill>
                <a:srgbClr val="555555"/>
              </a:solidFill>
              <a:latin typeface="Palatino Linotype" panose="02040502050505030304" pitchFamily="18" charset="0"/>
            </a:endParaRPr>
          </a:p>
        </p:txBody>
      </p:sp>
      <p:sp>
        <p:nvSpPr>
          <p:cNvPr id="51" name="文本框 50"/>
          <p:cNvSpPr txBox="1"/>
          <p:nvPr/>
        </p:nvSpPr>
        <p:spPr>
          <a:xfrm>
            <a:off x="4998916" y="208349"/>
            <a:ext cx="23572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FY-3 MWRI </a:t>
            </a:r>
            <a:r>
              <a:rPr kumimoji="0" lang="en-US" altLang="zh-CN"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MLSE</a:t>
            </a:r>
            <a:endPar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57">
            <a:extLst>
              <a:ext uri="{FF2B5EF4-FFF2-40B4-BE49-F238E27FC236}">
                <a16:creationId xmlns:a16="http://schemas.microsoft.com/office/drawing/2014/main" xmlns="" id="{F50E58E9-D12D-4A54-84E2-8891A2F0C6F2}"/>
              </a:ext>
            </a:extLst>
          </p:cNvPr>
          <p:cNvSpPr txBox="1"/>
          <p:nvPr/>
        </p:nvSpPr>
        <p:spPr>
          <a:xfrm>
            <a:off x="568366" y="2449837"/>
            <a:ext cx="3494867" cy="369332"/>
          </a:xfrm>
          <a:prstGeom prst="rect">
            <a:avLst/>
          </a:prstGeom>
          <a:noFill/>
        </p:spPr>
        <p:txBody>
          <a:bodyPr wrap="none" rtlCol="0">
            <a:spAutoFit/>
          </a:bodyPr>
          <a:lstStyle/>
          <a:p>
            <a:r>
              <a:rPr lang="en-US" altLang="zh-CN" b="1" dirty="0" smtClean="0"/>
              <a:t>MLSE</a:t>
            </a:r>
            <a:r>
              <a:rPr lang="zh-CN" altLang="en-US" b="1" dirty="0" smtClean="0"/>
              <a:t> </a:t>
            </a:r>
            <a:r>
              <a:rPr lang="en-US" altLang="zh-CN" b="1" dirty="0" smtClean="0"/>
              <a:t>Retrieval Result (average)</a:t>
            </a:r>
            <a:endParaRPr lang="zh-CN" altLang="en-US" b="1" dirty="0"/>
          </a:p>
        </p:txBody>
      </p:sp>
      <p:pic>
        <p:nvPicPr>
          <p:cNvPr id="60" name="内容占位符 3" descr="C:\Users\Herbs\Documents\NetSarang\Xftp\Temporary\trend.8site.jja.png">
            <a:extLst>
              <a:ext uri="{FF2B5EF4-FFF2-40B4-BE49-F238E27FC236}">
                <a16:creationId xmlns:a16="http://schemas.microsoft.com/office/drawing/2014/main" xmlns="" id="{FA9035A8-0ABA-417C-8F21-0E9861A49746}"/>
              </a:ext>
            </a:extLst>
          </p:cNvPr>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513948" y="908536"/>
            <a:ext cx="5240822" cy="5277853"/>
          </a:xfrm>
          <a:prstGeom prst="rect">
            <a:avLst/>
          </a:prstGeom>
          <a:noFill/>
          <a:ln>
            <a:noFill/>
          </a:ln>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93170237"/>
      </p:ext>
    </p:extLst>
  </p:cSld>
  <p:clrMapOvr>
    <a:masterClrMapping/>
  </p:clrMapOvr>
  <mc:AlternateContent xmlns:mc="http://schemas.openxmlformats.org/markup-compatibility/2006">
    <mc:Choice xmlns:p14="http://schemas.microsoft.com/office/powerpoint/2010/main" Requires="p14">
      <p:transition spd="slow" p14:dur="2000" advTm="29249"/>
    </mc:Choice>
    <mc:Fallback>
      <p:transition spd="slow" advTm="2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C90596-BDFB-41BC-8E13-05167AC48117}"/>
              </a:ext>
            </a:extLst>
          </p:cNvPr>
          <p:cNvSpPr txBox="1">
            <a:spLocks noChangeArrowheads="1"/>
          </p:cNvSpPr>
          <p:nvPr/>
        </p:nvSpPr>
        <p:spPr bwMode="auto">
          <a:xfrm>
            <a:off x="228601" y="807510"/>
            <a:ext cx="5486400" cy="1191520"/>
          </a:xfrm>
          <a:prstGeom prst="rect">
            <a:avLst/>
          </a:prstGeom>
          <a:noFill/>
          <a:ln>
            <a:noFill/>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34939" indent="-234939" algn="just" eaLnBrk="1" fontAlgn="auto" hangingPunct="1">
              <a:spcAft>
                <a:spcPts val="0"/>
              </a:spcAft>
              <a:buSzPct val="85000"/>
              <a:buFont typeface="Wingdings" panose="05000000000000000000" pitchFamily="2" charset="2"/>
              <a:buChar char="Ø"/>
            </a:pPr>
            <a:r>
              <a:rPr lang="en-US" altLang="zh-CN" sz="1600" dirty="0">
                <a:solidFill>
                  <a:srgbClr val="292934"/>
                </a:solidFill>
                <a:latin typeface="Times New Roman" pitchFamily="18" charset="0"/>
                <a:ea typeface="华文楷体"/>
                <a:cs typeface="Times New Roman" pitchFamily="18" charset="0"/>
              </a:rPr>
              <a:t>Selected </a:t>
            </a:r>
            <a:r>
              <a:rPr lang="en-US" altLang="zh-CN" sz="1600" dirty="0" err="1">
                <a:solidFill>
                  <a:srgbClr val="292934"/>
                </a:solidFill>
                <a:latin typeface="Times New Roman" pitchFamily="18" charset="0"/>
                <a:ea typeface="华文楷体"/>
                <a:cs typeface="Times New Roman" pitchFamily="18" charset="0"/>
              </a:rPr>
              <a:t>SMAP</a:t>
            </a:r>
            <a:r>
              <a:rPr lang="en-US" altLang="zh-CN" sz="1600" dirty="0">
                <a:solidFill>
                  <a:srgbClr val="292934"/>
                </a:solidFill>
                <a:latin typeface="Times New Roman" pitchFamily="18" charset="0"/>
                <a:ea typeface="华文楷体"/>
                <a:cs typeface="Times New Roman" pitchFamily="18" charset="0"/>
              </a:rPr>
              <a:t> </a:t>
            </a:r>
            <a:r>
              <a:rPr lang="en-US" altLang="zh-CN" sz="1600" dirty="0" err="1">
                <a:solidFill>
                  <a:srgbClr val="292934"/>
                </a:solidFill>
                <a:latin typeface="Times New Roman" pitchFamily="18" charset="0"/>
                <a:ea typeface="华文楷体"/>
                <a:cs typeface="Times New Roman" pitchFamily="18" charset="0"/>
              </a:rPr>
              <a:t>SSM</a:t>
            </a:r>
            <a:r>
              <a:rPr lang="en-US" altLang="zh-CN" sz="1600" dirty="0">
                <a:solidFill>
                  <a:srgbClr val="292934"/>
                </a:solidFill>
                <a:latin typeface="Times New Roman" pitchFamily="18" charset="0"/>
                <a:ea typeface="华文楷体"/>
                <a:cs typeface="Times New Roman" pitchFamily="18" charset="0"/>
              </a:rPr>
              <a:t> as reference</a:t>
            </a:r>
            <a:r>
              <a:rPr lang="zh-CN" altLang="en-US" sz="1600" dirty="0">
                <a:solidFill>
                  <a:srgbClr val="292934"/>
                </a:solidFill>
                <a:latin typeface="Times New Roman" pitchFamily="18" charset="0"/>
                <a:ea typeface="华文楷体"/>
                <a:cs typeface="Times New Roman" pitchFamily="18" charset="0"/>
              </a:rPr>
              <a:t>，</a:t>
            </a:r>
            <a:r>
              <a:rPr lang="en-US" altLang="zh-CN" sz="1600" dirty="0">
                <a:solidFill>
                  <a:srgbClr val="292934"/>
                </a:solidFill>
                <a:latin typeface="Times New Roman" pitchFamily="18" charset="0"/>
                <a:ea typeface="华文楷体"/>
                <a:cs typeface="Times New Roman" pitchFamily="18" charset="0"/>
              </a:rPr>
              <a:t>using artificial neural networks (ANN)approach, and FY-3B MWRI TB data </a:t>
            </a:r>
            <a:r>
              <a:rPr lang="en-US" altLang="zh-CN" sz="1600" dirty="0" smtClean="0">
                <a:solidFill>
                  <a:srgbClr val="292934"/>
                </a:solidFill>
                <a:latin typeface="Times New Roman" pitchFamily="18" charset="0"/>
                <a:ea typeface="华文楷体"/>
                <a:cs typeface="Times New Roman" pitchFamily="18" charset="0"/>
              </a:rPr>
              <a:t>as </a:t>
            </a:r>
            <a:r>
              <a:rPr lang="en-US" altLang="zh-CN" sz="1600" dirty="0">
                <a:solidFill>
                  <a:srgbClr val="292934"/>
                </a:solidFill>
                <a:latin typeface="Times New Roman" pitchFamily="18" charset="0"/>
                <a:ea typeface="华文楷体"/>
                <a:cs typeface="Times New Roman" pitchFamily="18" charset="0"/>
              </a:rPr>
              <a:t>input, intend to </a:t>
            </a:r>
            <a:r>
              <a:rPr lang="en-US" altLang="zh-CN" sz="1600" dirty="0">
                <a:latin typeface="Times New Roman" pitchFamily="18" charset="0"/>
                <a:ea typeface="华文楷体"/>
                <a:cs typeface="Times New Roman" pitchFamily="18" charset="0"/>
              </a:rPr>
              <a:t>transfer high accuracy in soil moisture of L band to C/X</a:t>
            </a:r>
            <a:r>
              <a:rPr lang="zh-CN" altLang="en-US" sz="1600" dirty="0">
                <a:latin typeface="Times New Roman" pitchFamily="18" charset="0"/>
                <a:ea typeface="华文楷体"/>
                <a:cs typeface="Times New Roman" pitchFamily="18" charset="0"/>
              </a:rPr>
              <a:t> </a:t>
            </a:r>
            <a:r>
              <a:rPr lang="en-US" altLang="zh-CN" sz="1600" dirty="0">
                <a:latin typeface="Times New Roman" pitchFamily="18" charset="0"/>
                <a:ea typeface="华文楷体"/>
                <a:cs typeface="Times New Roman" pitchFamily="18" charset="0"/>
              </a:rPr>
              <a:t>band</a:t>
            </a:r>
          </a:p>
        </p:txBody>
      </p:sp>
      <p:pic>
        <p:nvPicPr>
          <p:cNvPr id="5" name="图片 4">
            <a:extLst>
              <a:ext uri="{FF2B5EF4-FFF2-40B4-BE49-F238E27FC236}">
                <a16:creationId xmlns:a16="http://schemas.microsoft.com/office/drawing/2014/main" xmlns="" id="{376CB4B2-816F-4979-AC48-7A16FEEC7B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316515"/>
            <a:ext cx="5268726" cy="3931885"/>
          </a:xfrm>
          <a:prstGeom prst="rect">
            <a:avLst/>
          </a:prstGeom>
        </p:spPr>
      </p:pic>
      <p:sp>
        <p:nvSpPr>
          <p:cNvPr id="6" name="标题 1">
            <a:extLst>
              <a:ext uri="{FF2B5EF4-FFF2-40B4-BE49-F238E27FC236}">
                <a16:creationId xmlns:a16="http://schemas.microsoft.com/office/drawing/2014/main" xmlns="" id="{358811DB-5372-4F80-891F-B94233082F55}"/>
              </a:ext>
            </a:extLst>
          </p:cNvPr>
          <p:cNvSpPr txBox="1">
            <a:spLocks/>
          </p:cNvSpPr>
          <p:nvPr/>
        </p:nvSpPr>
        <p:spPr>
          <a:xfrm>
            <a:off x="768085" y="224222"/>
            <a:ext cx="10515600" cy="348975"/>
          </a:xfr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lnSpc>
                <a:spcPct val="120000"/>
              </a:lnSpc>
            </a:pP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global daily soil moisture dataset derived from FY-3B MWRI and SMAP(2010-2019)</a:t>
            </a:r>
          </a:p>
        </p:txBody>
      </p:sp>
      <p:sp>
        <p:nvSpPr>
          <p:cNvPr id="7" name="灯片编号占位符 1">
            <a:extLst>
              <a:ext uri="{FF2B5EF4-FFF2-40B4-BE49-F238E27FC236}">
                <a16:creationId xmlns:a16="http://schemas.microsoft.com/office/drawing/2014/main" xmlns="" id="{14B405D3-9C12-4EAC-B452-168193F8B700}"/>
              </a:ext>
            </a:extLst>
          </p:cNvPr>
          <p:cNvSpPr>
            <a:spLocks noGrp="1"/>
          </p:cNvSpPr>
          <p:nvPr>
            <p:ph type="sldNum" sz="quarter" idx="12"/>
          </p:nvPr>
        </p:nvSpPr>
        <p:spPr>
          <a:xfrm>
            <a:off x="19833" y="6447644"/>
            <a:ext cx="762000" cy="390525"/>
          </a:xfrm>
        </p:spPr>
        <p:txBody>
          <a:bodyPr/>
          <a:lstStyle/>
          <a:p>
            <a:pPr>
              <a:defRPr/>
            </a:pPr>
            <a:fld id="{628F59A7-F75A-4462-9F59-0E8B8811C74A}" type="slidenum">
              <a:rPr lang="en-US" altLang="zh-CN" smtClean="0"/>
              <a:pPr>
                <a:defRPr/>
              </a:pPr>
              <a:t>14</a:t>
            </a:fld>
            <a:r>
              <a:rPr lang="en-US" altLang="zh-CN"/>
              <a:t>/32</a:t>
            </a:r>
            <a:endParaRPr lang="en-US" altLang="zh-CN" dirty="0"/>
          </a:p>
        </p:txBody>
      </p:sp>
      <p:pic>
        <p:nvPicPr>
          <p:cNvPr id="8" name="图片 7">
            <a:extLst>
              <a:ext uri="{FF2B5EF4-FFF2-40B4-BE49-F238E27FC236}">
                <a16:creationId xmlns:a16="http://schemas.microsoft.com/office/drawing/2014/main" xmlns="" id="{BA0A7002-FF34-4A76-9203-DE1F2C12DE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329" y="851579"/>
            <a:ext cx="6480000" cy="1169436"/>
          </a:xfrm>
          <a:prstGeom prst="rect">
            <a:avLst/>
          </a:prstGeom>
        </p:spPr>
      </p:pic>
      <p:pic>
        <p:nvPicPr>
          <p:cNvPr id="9" name="图片 8">
            <a:extLst>
              <a:ext uri="{FF2B5EF4-FFF2-40B4-BE49-F238E27FC236}">
                <a16:creationId xmlns:a16="http://schemas.microsoft.com/office/drawing/2014/main" xmlns="" id="{D3ED054F-421F-481D-ADD7-A96279696A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5064" y="2043099"/>
            <a:ext cx="6480000" cy="1169436"/>
          </a:xfrm>
          <a:prstGeom prst="rect">
            <a:avLst/>
          </a:prstGeom>
        </p:spPr>
      </p:pic>
      <p:pic>
        <p:nvPicPr>
          <p:cNvPr id="10" name="图片 9">
            <a:extLst>
              <a:ext uri="{FF2B5EF4-FFF2-40B4-BE49-F238E27FC236}">
                <a16:creationId xmlns:a16="http://schemas.microsoft.com/office/drawing/2014/main" xmlns="" id="{B8F122FF-47B7-4C97-B269-0FE243A95C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7554" y="3234619"/>
            <a:ext cx="6480000" cy="1169438"/>
          </a:xfrm>
          <a:prstGeom prst="rect">
            <a:avLst/>
          </a:prstGeom>
        </p:spPr>
      </p:pic>
      <p:pic>
        <p:nvPicPr>
          <p:cNvPr id="11" name="图片 10">
            <a:extLst>
              <a:ext uri="{FF2B5EF4-FFF2-40B4-BE49-F238E27FC236}">
                <a16:creationId xmlns:a16="http://schemas.microsoft.com/office/drawing/2014/main" xmlns="" id="{9EB74E11-5DB5-43CA-B25F-8D96A89839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208" y="4426141"/>
            <a:ext cx="6480000" cy="1169437"/>
          </a:xfrm>
          <a:prstGeom prst="rect">
            <a:avLst/>
          </a:prstGeom>
        </p:spPr>
      </p:pic>
      <p:sp>
        <p:nvSpPr>
          <p:cNvPr id="12" name="矩形 11">
            <a:extLst>
              <a:ext uri="{FF2B5EF4-FFF2-40B4-BE49-F238E27FC236}">
                <a16:creationId xmlns:a16="http://schemas.microsoft.com/office/drawing/2014/main" xmlns="" id="{05768108-E648-4760-85A0-D73C2DACCCB4}"/>
              </a:ext>
            </a:extLst>
          </p:cNvPr>
          <p:cNvSpPr/>
          <p:nvPr/>
        </p:nvSpPr>
        <p:spPr>
          <a:xfrm>
            <a:off x="5867400" y="5734773"/>
            <a:ext cx="6172199" cy="830997"/>
          </a:xfrm>
          <a:prstGeom prst="rect">
            <a:avLst/>
          </a:prstGeom>
        </p:spPr>
        <p:txBody>
          <a:bodyPr wrap="square">
            <a:spAutoFit/>
          </a:bodyPr>
          <a:lstStyle/>
          <a:p>
            <a:pPr marL="228589" indent="-228589" algn="just">
              <a:buFont typeface="Arial" panose="020B0604020202020204" pitchFamily="34" charset="0"/>
              <a:buChar char="•"/>
            </a:pPr>
            <a:r>
              <a:rPr lang="en-GB" altLang="zh-CN" sz="1200" dirty="0">
                <a:cs typeface="Times New Roman" panose="02020603050405020304" pitchFamily="18" charset="0"/>
              </a:rPr>
              <a:t>The trend of </a:t>
            </a:r>
            <a:r>
              <a:rPr lang="en-US" altLang="zh-CN" sz="1200" dirty="0">
                <a:solidFill>
                  <a:srgbClr val="0000FF"/>
                </a:solidFill>
                <a:cs typeface="Times New Roman" panose="02020603050405020304" pitchFamily="18" charset="0"/>
              </a:rPr>
              <a:t>FY</a:t>
            </a:r>
            <a:r>
              <a:rPr lang="en-GB" altLang="zh-CN" sz="1200" dirty="0" err="1">
                <a:solidFill>
                  <a:srgbClr val="0000FF"/>
                </a:solidFill>
                <a:cs typeface="Times New Roman" panose="02020603050405020304" pitchFamily="18" charset="0"/>
              </a:rPr>
              <a:t>NNsm</a:t>
            </a:r>
            <a:r>
              <a:rPr lang="en-US" altLang="zh-CN" sz="1200" dirty="0">
                <a:solidFill>
                  <a:srgbClr val="0000FF"/>
                </a:solidFill>
                <a:cs typeface="Times New Roman" panose="02020603050405020304" pitchFamily="18" charset="0"/>
              </a:rPr>
              <a:t>(Blue)</a:t>
            </a:r>
            <a:r>
              <a:rPr lang="en-GB" altLang="zh-CN" sz="1200" dirty="0">
                <a:solidFill>
                  <a:srgbClr val="0000FF"/>
                </a:solidFill>
                <a:cs typeface="Times New Roman" panose="02020603050405020304" pitchFamily="18" charset="0"/>
              </a:rPr>
              <a:t> </a:t>
            </a:r>
            <a:r>
              <a:rPr lang="en-GB" altLang="zh-CN" sz="1200" dirty="0">
                <a:cs typeface="Times New Roman" panose="02020603050405020304" pitchFamily="18" charset="0"/>
              </a:rPr>
              <a:t>is consistent with that of </a:t>
            </a:r>
            <a:r>
              <a:rPr lang="en-GB" altLang="zh-CN" sz="1200" dirty="0" err="1">
                <a:solidFill>
                  <a:srgbClr val="FF0000"/>
                </a:solidFill>
                <a:cs typeface="Times New Roman" panose="02020603050405020304" pitchFamily="18" charset="0"/>
              </a:rPr>
              <a:t>SMAPsm</a:t>
            </a:r>
            <a:r>
              <a:rPr lang="en-GB" altLang="zh-CN" sz="1200" dirty="0">
                <a:solidFill>
                  <a:srgbClr val="FF0000"/>
                </a:solidFill>
                <a:cs typeface="Times New Roman" panose="02020603050405020304" pitchFamily="18" charset="0"/>
              </a:rPr>
              <a:t>(red)</a:t>
            </a:r>
            <a:r>
              <a:rPr lang="en-GB" altLang="zh-CN" sz="1200" dirty="0">
                <a:cs typeface="Times New Roman" panose="02020603050405020304" pitchFamily="18" charset="0"/>
              </a:rPr>
              <a:t>and </a:t>
            </a:r>
            <a:r>
              <a:rPr lang="en-GB" altLang="zh-CN" sz="1200" dirty="0">
                <a:solidFill>
                  <a:schemeClr val="tx1">
                    <a:lumMod val="50000"/>
                    <a:lumOff val="50000"/>
                  </a:schemeClr>
                </a:solidFill>
                <a:cs typeface="Times New Roman" panose="02020603050405020304" pitchFamily="18" charset="0"/>
              </a:rPr>
              <a:t>in situ SM (</a:t>
            </a:r>
            <a:r>
              <a:rPr lang="en-GB" altLang="zh-CN" sz="1200" dirty="0" err="1">
                <a:solidFill>
                  <a:schemeClr val="tx1">
                    <a:lumMod val="50000"/>
                    <a:lumOff val="50000"/>
                  </a:schemeClr>
                </a:solidFill>
                <a:cs typeface="Times New Roman" panose="02020603050405020304" pitchFamily="18" charset="0"/>
              </a:rPr>
              <a:t>Obs-sm,grey</a:t>
            </a:r>
            <a:r>
              <a:rPr lang="en-GB" altLang="zh-CN" sz="1200" dirty="0">
                <a:solidFill>
                  <a:schemeClr val="tx1">
                    <a:lumMod val="50000"/>
                    <a:lumOff val="50000"/>
                  </a:schemeClr>
                </a:solidFill>
                <a:cs typeface="Times New Roman" panose="02020603050405020304" pitchFamily="18" charset="0"/>
              </a:rPr>
              <a:t>), </a:t>
            </a:r>
            <a:r>
              <a:rPr lang="en-GB" altLang="zh-CN" sz="1200" dirty="0">
                <a:cs typeface="Times New Roman" panose="02020603050405020304" pitchFamily="18" charset="0"/>
              </a:rPr>
              <a:t>and </a:t>
            </a:r>
            <a:r>
              <a:rPr lang="en-GB" altLang="zh-CN" sz="1200" dirty="0" err="1">
                <a:cs typeface="Times New Roman" panose="02020603050405020304" pitchFamily="18" charset="0"/>
              </a:rPr>
              <a:t>FYNNsm</a:t>
            </a:r>
            <a:r>
              <a:rPr lang="en-GB" altLang="zh-CN" sz="1200" dirty="0">
                <a:cs typeface="Times New Roman" panose="02020603050405020304" pitchFamily="18" charset="0"/>
              </a:rPr>
              <a:t> well capture the temporal dynamic and annual variation of in situ SM. </a:t>
            </a:r>
            <a:r>
              <a:rPr lang="en-US" altLang="zh-CN" sz="1200" dirty="0">
                <a:cs typeface="Times New Roman" panose="02020603050405020304" pitchFamily="18" charset="0"/>
              </a:rPr>
              <a:t>T</a:t>
            </a:r>
            <a:r>
              <a:rPr lang="en-GB" altLang="zh-CN" sz="1200" dirty="0">
                <a:cs typeface="Times New Roman" panose="02020603050405020304" pitchFamily="18" charset="0"/>
              </a:rPr>
              <a:t>he performance of </a:t>
            </a:r>
            <a:r>
              <a:rPr lang="en-GB" altLang="zh-CN" sz="1200" dirty="0" err="1">
                <a:cs typeface="Times New Roman" panose="02020603050405020304" pitchFamily="18" charset="0"/>
              </a:rPr>
              <a:t>FYNNsm</a:t>
            </a:r>
            <a:r>
              <a:rPr lang="en-GB" altLang="zh-CN" sz="1200" dirty="0">
                <a:cs typeface="Times New Roman" panose="02020603050405020304" pitchFamily="18" charset="0"/>
              </a:rPr>
              <a:t> relative to </a:t>
            </a:r>
            <a:r>
              <a:rPr lang="en-GB" altLang="zh-CN" sz="1200" dirty="0" err="1">
                <a:cs typeface="Times New Roman" panose="02020603050405020304" pitchFamily="18" charset="0"/>
              </a:rPr>
              <a:t>Obs-sm</a:t>
            </a:r>
            <a:r>
              <a:rPr lang="en-GB" altLang="zh-CN" sz="1200" dirty="0">
                <a:cs typeface="Times New Roman" panose="02020603050405020304" pitchFamily="18" charset="0"/>
              </a:rPr>
              <a:t> is similar to SMAP as shown over most sites.</a:t>
            </a:r>
            <a:endParaRPr lang="zh-CN" altLang="en-US" sz="1200" dirty="0"/>
          </a:p>
        </p:txBody>
      </p:sp>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443655559"/>
      </p:ext>
    </p:extLst>
  </p:cSld>
  <p:clrMapOvr>
    <a:masterClrMapping/>
  </p:clrMapOvr>
  <mc:AlternateContent xmlns:mc="http://schemas.openxmlformats.org/markup-compatibility/2006">
    <mc:Choice xmlns:p14="http://schemas.microsoft.com/office/powerpoint/2010/main" Requires="p14">
      <p:transition spd="slow" p14:dur="2000" advTm="31177"/>
    </mc:Choice>
    <mc:Fallback>
      <p:transition spd="slow" advTm="31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3"/>
          <p:cNvSpPr>
            <a:spLocks noGrp="1"/>
          </p:cNvSpPr>
          <p:nvPr>
            <p:ph type="title" idx="4294967295"/>
          </p:nvPr>
        </p:nvSpPr>
        <p:spPr>
          <a:xfrm>
            <a:off x="1613764" y="67857"/>
            <a:ext cx="9314234" cy="762000"/>
          </a:xfrm>
        </p:spPr>
        <p:txBody>
          <a:bodyPr>
            <a:normAutofit/>
          </a:bodyPr>
          <a:lstStyle/>
          <a:p>
            <a:pPr algn="ctr"/>
            <a:r>
              <a:rPr lang="en-US" altLang="zh-CN" sz="2000" b="1" dirty="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Freeze/Thaw (F/T) </a:t>
            </a:r>
            <a:r>
              <a:rPr lang="en-US" altLang="zh-CN"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detection Using MWRI</a:t>
            </a:r>
            <a:endParaRPr lang="zh-CN" altLang="en-US" sz="20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8"/>
          <p:cNvSpPr>
            <a:spLocks noChangeArrowheads="1"/>
          </p:cNvSpPr>
          <p:nvPr/>
        </p:nvSpPr>
        <p:spPr bwMode="auto">
          <a:xfrm>
            <a:off x="5221024" y="1022999"/>
            <a:ext cx="69709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a:buFont typeface="Wingdings" panose="05000000000000000000" pitchFamily="2" charset="2"/>
              <a:buChar char="Ø"/>
            </a:pPr>
            <a:r>
              <a:rPr lang="en-US" altLang="zh-CN" sz="2200" dirty="0" smtClean="0">
                <a:latin typeface="Times New Roman" panose="02020603050405020304" pitchFamily="18" charset="0"/>
                <a:ea typeface="黑体" panose="02010609060101010101" pitchFamily="49" charset="-122"/>
              </a:rPr>
              <a:t>Accuracy </a:t>
            </a:r>
            <a:r>
              <a:rPr lang="en-US" altLang="zh-CN" sz="2200" dirty="0">
                <a:latin typeface="Times New Roman" panose="02020603050405020304" pitchFamily="18" charset="0"/>
                <a:ea typeface="黑体" panose="02010609060101010101" pitchFamily="49" charset="-122"/>
              </a:rPr>
              <a:t>and </a:t>
            </a:r>
            <a:r>
              <a:rPr lang="en-US" altLang="zh-CN" sz="2200" dirty="0" smtClean="0">
                <a:latin typeface="Times New Roman" panose="02020603050405020304" pitchFamily="18" charset="0"/>
                <a:ea typeface="黑体" panose="02010609060101010101" pitchFamily="49" charset="-122"/>
              </a:rPr>
              <a:t>performance</a:t>
            </a:r>
            <a:r>
              <a:rPr lang="en-US" altLang="zh-CN" sz="2200" dirty="0">
                <a:latin typeface="Times New Roman" panose="02020603050405020304" pitchFamily="18" charset="0"/>
                <a:ea typeface="黑体" panose="02010609060101010101" pitchFamily="49" charset="-122"/>
              </a:rPr>
              <a:t>:</a:t>
            </a:r>
            <a:endParaRPr lang="zh-CN" altLang="en-US" sz="2200" dirty="0">
              <a:latin typeface="Times New Roman" panose="02020603050405020304" pitchFamily="18" charset="0"/>
              <a:ea typeface="黑体" panose="02010609060101010101" pitchFamily="49" charset="-122"/>
            </a:endParaRPr>
          </a:p>
        </p:txBody>
      </p:sp>
      <p:pic>
        <p:nvPicPr>
          <p:cNvPr id="18" name="图片 10"/>
          <p:cNvPicPr>
            <a:picLocks noChangeAspect="1" noChangeArrowheads="1"/>
          </p:cNvPicPr>
          <p:nvPr/>
        </p:nvPicPr>
        <p:blipFill>
          <a:blip r:embed="rId6" cstate="print">
            <a:extLst>
              <a:ext uri="{28A0092B-C50C-407E-A947-70E740481C1C}">
                <a14:useLocalDpi xmlns:a14="http://schemas.microsoft.com/office/drawing/2010/main" val="0"/>
              </a:ext>
            </a:extLst>
          </a:blip>
          <a:srcRect b="14162"/>
          <a:stretch>
            <a:fillRect/>
          </a:stretch>
        </p:blipFill>
        <p:spPr bwMode="auto">
          <a:xfrm>
            <a:off x="249360" y="1022999"/>
            <a:ext cx="5081392" cy="290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格 18"/>
          <p:cNvGraphicFramePr>
            <a:graphicFrameLocks noGrp="1"/>
          </p:cNvGraphicFramePr>
          <p:nvPr>
            <p:extLst/>
          </p:nvPr>
        </p:nvGraphicFramePr>
        <p:xfrm>
          <a:off x="74288" y="4012591"/>
          <a:ext cx="6041720" cy="2687955"/>
        </p:xfrm>
        <a:graphic>
          <a:graphicData uri="http://schemas.openxmlformats.org/drawingml/2006/table">
            <a:tbl>
              <a:tblPr/>
              <a:tblGrid>
                <a:gridCol w="934756">
                  <a:extLst>
                    <a:ext uri="{9D8B030D-6E8A-4147-A177-3AD203B41FA5}">
                      <a16:colId xmlns:a16="http://schemas.microsoft.com/office/drawing/2014/main" xmlns="" val="629720522"/>
                    </a:ext>
                  </a:extLst>
                </a:gridCol>
                <a:gridCol w="2025570">
                  <a:extLst>
                    <a:ext uri="{9D8B030D-6E8A-4147-A177-3AD203B41FA5}">
                      <a16:colId xmlns:a16="http://schemas.microsoft.com/office/drawing/2014/main" xmlns="" val="3841838197"/>
                    </a:ext>
                  </a:extLst>
                </a:gridCol>
                <a:gridCol w="1315224">
                  <a:extLst>
                    <a:ext uri="{9D8B030D-6E8A-4147-A177-3AD203B41FA5}">
                      <a16:colId xmlns:a16="http://schemas.microsoft.com/office/drawing/2014/main" xmlns="" val="2296282644"/>
                    </a:ext>
                  </a:extLst>
                </a:gridCol>
                <a:gridCol w="1766170">
                  <a:extLst>
                    <a:ext uri="{9D8B030D-6E8A-4147-A177-3AD203B41FA5}">
                      <a16:colId xmlns:a16="http://schemas.microsoft.com/office/drawing/2014/main" xmlns="" val="1701890087"/>
                    </a:ext>
                  </a:extLst>
                </a:gridCol>
              </a:tblGrid>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Study area</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Time range</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F/T products</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Time range</a:t>
                      </a:r>
                      <a:endParaRPr kumimoji="0" lang="zh-CN" altLang="en-US" sz="16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55802667"/>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Ngari</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2010.7-2019</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AMSR</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2010.1-2019.12</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extLst>
                  <a:ext uri="{0D108BD9-81ED-4DB2-BD59-A6C34878D82A}">
                    <a16:rowId xmlns:a16="http://schemas.microsoft.com/office/drawing/2014/main" xmlns="" val="1505051150"/>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Mqau</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2008.6-2019</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FY-3B(3D)</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2010.11-2019.6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3405960873"/>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Naqu</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2010.8-2016.12, 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MEaSUREs</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2010.1-2019.12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extLst>
                  <a:ext uri="{0D108BD9-81ED-4DB2-BD59-A6C34878D82A}">
                    <a16:rowId xmlns:a16="http://schemas.microsoft.com/office/drawing/2014/main" xmlns="" val="1814026091"/>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rPr>
                        <a:t>Pali</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2015.6-2016.12, 2017.12-2019.12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rPr>
                        <a:t>SMAP</a:t>
                      </a:r>
                      <a:endParaRPr kumimoji="0" lang="zh-CN" altLang="en-US" sz="1600" b="0" i="0" u="none" strike="noStrike" cap="none" normalizeH="0" baseline="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2015.4-2019.12</a:t>
                      </a:r>
                      <a:endPar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647275778"/>
                  </a:ext>
                </a:extLst>
              </a:tr>
            </a:tbl>
          </a:graphicData>
        </a:graphic>
      </p:graphicFrame>
      <p:graphicFrame>
        <p:nvGraphicFramePr>
          <p:cNvPr id="14" name="表格 13"/>
          <p:cNvGraphicFramePr>
            <a:graphicFrameLocks noGrp="1"/>
          </p:cNvGraphicFramePr>
          <p:nvPr>
            <p:extLst/>
          </p:nvPr>
        </p:nvGraphicFramePr>
        <p:xfrm>
          <a:off x="5665278" y="1536548"/>
          <a:ext cx="6082468" cy="2228850"/>
        </p:xfrm>
        <a:graphic>
          <a:graphicData uri="http://schemas.openxmlformats.org/drawingml/2006/table">
            <a:tbl>
              <a:tblPr/>
              <a:tblGrid>
                <a:gridCol w="1409946">
                  <a:extLst>
                    <a:ext uri="{9D8B030D-6E8A-4147-A177-3AD203B41FA5}">
                      <a16:colId xmlns:a16="http://schemas.microsoft.com/office/drawing/2014/main" xmlns="" val="629720522"/>
                    </a:ext>
                  </a:extLst>
                </a:gridCol>
                <a:gridCol w="806579">
                  <a:extLst>
                    <a:ext uri="{9D8B030D-6E8A-4147-A177-3AD203B41FA5}">
                      <a16:colId xmlns:a16="http://schemas.microsoft.com/office/drawing/2014/main" xmlns="" val="3841838197"/>
                    </a:ext>
                  </a:extLst>
                </a:gridCol>
                <a:gridCol w="1065971">
                  <a:extLst>
                    <a:ext uri="{9D8B030D-6E8A-4147-A177-3AD203B41FA5}">
                      <a16:colId xmlns:a16="http://schemas.microsoft.com/office/drawing/2014/main" xmlns="" val="2296282644"/>
                    </a:ext>
                  </a:extLst>
                </a:gridCol>
                <a:gridCol w="933324">
                  <a:extLst>
                    <a:ext uri="{9D8B030D-6E8A-4147-A177-3AD203B41FA5}">
                      <a16:colId xmlns:a16="http://schemas.microsoft.com/office/drawing/2014/main" xmlns="" val="2583090926"/>
                    </a:ext>
                  </a:extLst>
                </a:gridCol>
                <a:gridCol w="933324">
                  <a:extLst>
                    <a:ext uri="{9D8B030D-6E8A-4147-A177-3AD203B41FA5}">
                      <a16:colId xmlns:a16="http://schemas.microsoft.com/office/drawing/2014/main" xmlns="" val="1522097988"/>
                    </a:ext>
                  </a:extLst>
                </a:gridCol>
                <a:gridCol w="933324">
                  <a:extLst>
                    <a:ext uri="{9D8B030D-6E8A-4147-A177-3AD203B41FA5}">
                      <a16:colId xmlns:a16="http://schemas.microsoft.com/office/drawing/2014/main" xmlns="" val="3821219583"/>
                    </a:ext>
                  </a:extLst>
                </a:gridCol>
              </a:tblGrid>
              <a:tr h="371475">
                <a:tc rowSpan="2">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F/T algorithm</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gridSpan="4">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Seasons</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Overall</a:t>
                      </a:r>
                      <a:endParaRPr kumimoji="0" lang="zh-CN" altLang="en-US" sz="1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255802667"/>
                  </a:ext>
                </a:extLst>
              </a:tr>
              <a:tr h="371475">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Spring</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Summer</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Autumn</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Winter</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accent2">
                        <a:alpha val="20000"/>
                      </a:schemeClr>
                    </a:solidFill>
                  </a:tcPr>
                </a:tc>
                <a:extLst>
                  <a:ext uri="{0D108BD9-81ED-4DB2-BD59-A6C34878D82A}">
                    <a16:rowId xmlns:a16="http://schemas.microsoft.com/office/drawing/2014/main" xmlns="" val="3875766150"/>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New</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 (FY-3D)</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68%</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rPr>
                        <a:t>97%</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77%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91%</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83.49%</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extLst>
                  <a:ext uri="{0D108BD9-81ED-4DB2-BD59-A6C34878D82A}">
                    <a16:rowId xmlns:a16="http://schemas.microsoft.com/office/drawing/2014/main" xmlns="" val="1505051150"/>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AMSR2</a:t>
                      </a: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56%</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92%</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76.74%</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3405960873"/>
                  </a:ext>
                </a:extLst>
              </a:tr>
              <a:tr h="371475">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rPr>
                        <a:t>SMAP</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lvl1pPr>
                        <a:spcBef>
                          <a:spcPct val="20000"/>
                        </a:spcBef>
                        <a:buClr>
                          <a:srgbClr val="FF3300"/>
                        </a:buClr>
                        <a:defRPr sz="2000">
                          <a:solidFill>
                            <a:schemeClr val="tx1"/>
                          </a:solidFill>
                          <a:latin typeface="Times New Roman" panose="02020603050405020304" pitchFamily="18" charset="0"/>
                        </a:defRPr>
                      </a:lvl1pPr>
                      <a:lvl2pPr marL="742950" indent="-285750">
                        <a:spcBef>
                          <a:spcPct val="20000"/>
                        </a:spcBef>
                        <a:buClr>
                          <a:srgbClr val="FF3300"/>
                        </a:buClr>
                        <a:buFont typeface="Wingdings" panose="05000000000000000000" pitchFamily="2" charset="2"/>
                        <a:defRPr>
                          <a:solidFill>
                            <a:schemeClr val="tx1"/>
                          </a:solidFill>
                          <a:latin typeface="Times New Roman" panose="02020603050405020304" pitchFamily="18" charset="0"/>
                        </a:defRPr>
                      </a:lvl2pPr>
                      <a:lvl3pPr marL="1143000" indent="-228600">
                        <a:spcBef>
                          <a:spcPct val="20000"/>
                        </a:spcBef>
                        <a:defRPr>
                          <a:solidFill>
                            <a:schemeClr val="tx1"/>
                          </a:solidFill>
                          <a:latin typeface="Times New Roman" panose="02020603050405020304" pitchFamily="18" charset="0"/>
                        </a:defRPr>
                      </a:lvl3pPr>
                      <a:lvl4pPr marL="1600200" indent="-228600">
                        <a:spcBef>
                          <a:spcPct val="20000"/>
                        </a:spcBef>
                        <a:defRPr sz="1400">
                          <a:solidFill>
                            <a:schemeClr val="tx1"/>
                          </a:solidFill>
                          <a:latin typeface="Times New Roman" panose="02020603050405020304" pitchFamily="18" charset="0"/>
                        </a:defRPr>
                      </a:lvl4pPr>
                      <a:lvl5pPr marL="2057400" indent="-228600">
                        <a:spcBef>
                          <a:spcPct val="20000"/>
                        </a:spcBef>
                        <a:defRPr sz="1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1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85%</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93%</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83.03%</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accent2">
                        <a:alpha val="20000"/>
                      </a:schemeClr>
                    </a:solidFill>
                  </a:tcPr>
                </a:tc>
                <a:extLst>
                  <a:ext uri="{0D108BD9-81ED-4DB2-BD59-A6C34878D82A}">
                    <a16:rowId xmlns:a16="http://schemas.microsoft.com/office/drawing/2014/main" xmlns="" val="181402609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chemeClr val="tx1"/>
                          </a:solidFill>
                          <a:effectLst/>
                          <a:latin typeface="Times New Roman" panose="02020603050405020304" pitchFamily="18" charset="0"/>
                          <a:ea typeface="宋体" panose="02010600030101010101" pitchFamily="2" charset="-122"/>
                        </a:rPr>
                        <a:t>MEaSUREs</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37%</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85%</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45%</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rPr>
                        <a:t>94%</a:t>
                      </a:r>
                      <a:endParaRPr kumimoji="0" lang="zh-CN" altLang="en-US" sz="18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rPr>
                        <a:t>65.99%</a:t>
                      </a:r>
                      <a:endParaRPr kumimoji="0" lang="zh-CN" altLang="en-US" sz="18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a:txBody>
                  <a:tcPr horzOverflow="overflow">
                    <a:lnL>
                      <a:noFill/>
                    </a:lnL>
                    <a:lnR>
                      <a:noFill/>
                    </a:lnR>
                    <a:lnT>
                      <a:noFill/>
                    </a:lnT>
                    <a:lnB>
                      <a:noFill/>
                    </a:lnB>
                    <a:lnTlToBr>
                      <a:noFill/>
                    </a:lnTlToBr>
                    <a:lnBlToTr>
                      <a:noFill/>
                    </a:lnBlToTr>
                    <a:solidFill>
                      <a:schemeClr val="bg1">
                        <a:alpha val="20000"/>
                      </a:schemeClr>
                    </a:solidFill>
                  </a:tcPr>
                </a:tc>
                <a:extLst>
                  <a:ext uri="{0D108BD9-81ED-4DB2-BD59-A6C34878D82A}">
                    <a16:rowId xmlns:a16="http://schemas.microsoft.com/office/drawing/2014/main" xmlns="" val="1177389518"/>
                  </a:ext>
                </a:extLst>
              </a:tr>
            </a:tbl>
          </a:graphicData>
        </a:graphic>
      </p:graphicFrame>
      <p:sp>
        <p:nvSpPr>
          <p:cNvPr id="17" name="矩形 34"/>
          <p:cNvSpPr/>
          <p:nvPr/>
        </p:nvSpPr>
        <p:spPr bwMode="auto">
          <a:xfrm>
            <a:off x="6116008" y="4602329"/>
            <a:ext cx="5991111" cy="2006815"/>
          </a:xfrm>
          <a:prstGeom prst="rect">
            <a:avLst/>
          </a:prstGeom>
          <a:noFill/>
          <a:ln w="57150" cap="flat" cmpd="sng" algn="ctr">
            <a:solidFill>
              <a:srgbClr val="0070C0"/>
            </a:solidFill>
            <a:prstDash val="sysDot"/>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eaLnBrk="0" hangingPunct="0"/>
            <a:r>
              <a:rPr lang="en-US" altLang="zh-CN" sz="2200" b="1" dirty="0" smtClean="0">
                <a:latin typeface="Times New Roman" panose="02020603050405020304" pitchFamily="18" charset="0"/>
                <a:ea typeface="黑体" pitchFamily="49" charset="-122"/>
                <a:cs typeface="Times New Roman" panose="02020603050405020304" pitchFamily="18" charset="0"/>
              </a:rPr>
              <a:t>Evaluation</a:t>
            </a:r>
            <a:r>
              <a:rPr lang="zh-CN" altLang="en-US" sz="2200" b="1" dirty="0" smtClean="0">
                <a:latin typeface="Times New Roman" panose="02020603050405020304" pitchFamily="18" charset="0"/>
                <a:ea typeface="黑体" pitchFamily="49" charset="-122"/>
                <a:cs typeface="Times New Roman" panose="02020603050405020304" pitchFamily="18" charset="0"/>
              </a:rPr>
              <a:t>：</a:t>
            </a:r>
            <a:r>
              <a:rPr lang="en-US" altLang="zh-CN" sz="1600" b="1" dirty="0" smtClean="0">
                <a:latin typeface="Times New Roman" panose="02020603050405020304" pitchFamily="18" charset="0"/>
                <a:ea typeface="黑体" pitchFamily="49" charset="-122"/>
                <a:cs typeface="Times New Roman" panose="02020603050405020304" pitchFamily="18" charset="0"/>
              </a:rPr>
              <a:t>New (FY-3D)&gt;SMAP&gt;AMSR2&gt;</a:t>
            </a:r>
            <a:r>
              <a:rPr lang="en-US" altLang="zh-CN" sz="1600" b="1" dirty="0" err="1" smtClean="0">
                <a:latin typeface="Times New Roman" panose="02020603050405020304" pitchFamily="18" charset="0"/>
                <a:ea typeface="黑体" pitchFamily="49" charset="-122"/>
                <a:cs typeface="Times New Roman" panose="02020603050405020304" pitchFamily="18" charset="0"/>
              </a:rPr>
              <a:t>MEaSUREs</a:t>
            </a:r>
            <a:endParaRPr lang="en-US" altLang="zh-CN" sz="2000" b="1" dirty="0">
              <a:latin typeface="Times New Roman" panose="02020603050405020304" pitchFamily="18" charset="0"/>
              <a:ea typeface="黑体" pitchFamily="49" charset="-122"/>
              <a:cs typeface="Times New Roman" panose="02020603050405020304" pitchFamily="18" charset="0"/>
            </a:endParaRPr>
          </a:p>
          <a:p>
            <a:pPr marL="342900" indent="-342900" eaLnBrk="0" hangingPunct="0">
              <a:buFont typeface="Wingdings" panose="05000000000000000000" pitchFamily="2" charset="2"/>
              <a:buChar char="Ø"/>
            </a:pPr>
            <a:r>
              <a:rPr lang="en-US" altLang="zh-CN" sz="2200" b="1" dirty="0" smtClean="0">
                <a:latin typeface="Times New Roman" panose="02020603050405020304" pitchFamily="18" charset="0"/>
                <a:ea typeface="黑体" pitchFamily="49" charset="-122"/>
                <a:cs typeface="Times New Roman" panose="02020603050405020304" pitchFamily="18" charset="0"/>
              </a:rPr>
              <a:t>L-band </a:t>
            </a:r>
            <a:r>
              <a:rPr lang="en-US" altLang="zh-CN" sz="2200" b="1" dirty="0">
                <a:latin typeface="Times New Roman" panose="02020603050405020304" pitchFamily="18" charset="0"/>
                <a:ea typeface="黑体" pitchFamily="49" charset="-122"/>
                <a:cs typeface="Times New Roman" panose="02020603050405020304" pitchFamily="18" charset="0"/>
              </a:rPr>
              <a:t>is more sensitive to </a:t>
            </a:r>
            <a:r>
              <a:rPr lang="en-US" altLang="zh-CN" sz="2200" b="1" dirty="0" smtClean="0">
                <a:latin typeface="Times New Roman" panose="02020603050405020304" pitchFamily="18" charset="0"/>
                <a:ea typeface="黑体" pitchFamily="49" charset="-122"/>
                <a:cs typeface="Times New Roman" panose="02020603050405020304" pitchFamily="18" charset="0"/>
              </a:rPr>
              <a:t>F/T detection;</a:t>
            </a:r>
          </a:p>
          <a:p>
            <a:pPr marL="342900" indent="-342900" eaLnBrk="0" hangingPunct="0">
              <a:buFont typeface="Wingdings" panose="05000000000000000000" pitchFamily="2" charset="2"/>
              <a:buChar char="Ø"/>
            </a:pP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The new algorithm developed in this study improves the </a:t>
            </a: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F/T </a:t>
            </a:r>
            <a:r>
              <a:rPr lang="en-US" altLang="zh-CN" sz="2200" b="1" dirty="0">
                <a:latin typeface="Times New Roman" panose="02020603050405020304" pitchFamily="18" charset="0"/>
                <a:ea typeface="黑体" panose="02010609060101010101" pitchFamily="49" charset="-122"/>
                <a:cs typeface="Times New Roman" panose="02020603050405020304" pitchFamily="18" charset="0"/>
              </a:rPr>
              <a:t>monitoring capability </a:t>
            </a:r>
            <a:r>
              <a:rPr lang="en-US" altLang="zh-CN" sz="2200" b="1" dirty="0" smtClean="0">
                <a:latin typeface="Times New Roman" panose="02020603050405020304" pitchFamily="18" charset="0"/>
                <a:ea typeface="黑体" panose="02010609060101010101" pitchFamily="49" charset="-122"/>
                <a:cs typeface="Times New Roman" panose="02020603050405020304" pitchFamily="18" charset="0"/>
              </a:rPr>
              <a:t>with high frequencies.</a:t>
            </a:r>
            <a:endParaRPr lang="en-US" altLang="zh-CN" sz="2200" b="1"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72900" y="6438900"/>
            <a:ext cx="203200" cy="203200"/>
          </a:xfrm>
          <a:prstGeom prst="rect">
            <a:avLst/>
          </a:prstGeom>
        </p:spPr>
      </p:pic>
    </p:spTree>
    <p:custDataLst>
      <p:tags r:id="rId1"/>
    </p:custDataLst>
    <p:extLst>
      <p:ext uri="{BB962C8B-B14F-4D97-AF65-F5344CB8AC3E}">
        <p14:creationId xmlns:p14="http://schemas.microsoft.com/office/powerpoint/2010/main" val="4065109786"/>
      </p:ext>
    </p:extLst>
  </p:cSld>
  <p:clrMapOvr>
    <a:masterClrMapping/>
  </p:clrMapOvr>
  <p:transition spd="med" advTm="241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b="1" dirty="0" smtClean="0">
                <a:latin typeface="Times New Roman" pitchFamily="18" charset="0"/>
                <a:cs typeface="Times New Roman" pitchFamily="18" charset="0"/>
              </a:rPr>
              <a:t>Conclusion</a:t>
            </a:r>
            <a:endParaRPr lang="zh-CN" altLang="en-US" b="1" dirty="0">
              <a:latin typeface="Times New Roman" pitchFamily="18" charset="0"/>
              <a:cs typeface="Times New Roman" pitchFamily="18" charset="0"/>
            </a:endParaRPr>
          </a:p>
        </p:txBody>
      </p:sp>
      <p:sp>
        <p:nvSpPr>
          <p:cNvPr id="3" name="TextBox 2"/>
          <p:cNvSpPr txBox="1"/>
          <p:nvPr/>
        </p:nvSpPr>
        <p:spPr>
          <a:xfrm>
            <a:off x="580171" y="1456734"/>
            <a:ext cx="11035862" cy="4832092"/>
          </a:xfrm>
          <a:prstGeom prst="rect">
            <a:avLst/>
          </a:prstGeom>
          <a:noFill/>
        </p:spPr>
        <p:txBody>
          <a:bodyPr wrap="square" rtlCol="0">
            <a:spAutoFit/>
          </a:bodyPr>
          <a:lstStyle/>
          <a:p>
            <a:r>
              <a:rPr lang="en-US" altLang="zh-CN" sz="2800" dirty="0" smtClean="0">
                <a:latin typeface="Times New Roman" pitchFamily="18" charset="0"/>
                <a:cs typeface="Times New Roman" pitchFamily="18" charset="0"/>
              </a:rPr>
              <a:t>1, A 10-years time series passive microwave radiometers brightness temperature </a:t>
            </a:r>
            <a:r>
              <a:rPr lang="en-US" altLang="zh-CN" sz="2800" dirty="0">
                <a:latin typeface="Times New Roman" pitchFamily="18" charset="0"/>
                <a:cs typeface="Times New Roman" pitchFamily="18" charset="0"/>
              </a:rPr>
              <a:t>Fundamental Climate Data </a:t>
            </a:r>
            <a:r>
              <a:rPr lang="en-US" altLang="zh-CN" sz="2800" dirty="0" smtClean="0">
                <a:latin typeface="Times New Roman" pitchFamily="18" charset="0"/>
                <a:cs typeface="Times New Roman" pitchFamily="18" charset="0"/>
              </a:rPr>
              <a:t>Record(FCDR) have been built using MWRI on-board FY-3 series satellites;</a:t>
            </a:r>
          </a:p>
          <a:p>
            <a:endParaRPr lang="en-US" altLang="zh-CN" sz="2800" dirty="0" smtClean="0">
              <a:latin typeface="Times New Roman" pitchFamily="18" charset="0"/>
              <a:cs typeface="Times New Roman" pitchFamily="18" charset="0"/>
            </a:endParaRPr>
          </a:p>
          <a:p>
            <a:r>
              <a:rPr lang="en-US" altLang="zh-CN" sz="2800" dirty="0" smtClean="0">
                <a:latin typeface="Times New Roman" pitchFamily="18" charset="0"/>
                <a:cs typeface="Times New Roman" pitchFamily="18" charset="0"/>
              </a:rPr>
              <a:t>2, Most errors sources in operational L1 brightness temperature product have been corrected by using a complete re-calibration algorithm;</a:t>
            </a:r>
          </a:p>
          <a:p>
            <a:endParaRPr lang="en-US" altLang="zh-CN" sz="2800" dirty="0" smtClean="0">
              <a:latin typeface="Times New Roman" pitchFamily="18" charset="0"/>
              <a:cs typeface="Times New Roman" pitchFamily="18" charset="0"/>
            </a:endParaRPr>
          </a:p>
          <a:p>
            <a:r>
              <a:rPr lang="en-US" altLang="zh-CN" sz="2800" dirty="0" smtClean="0">
                <a:latin typeface="Times New Roman" pitchFamily="18" charset="0"/>
                <a:cs typeface="Times New Roman" pitchFamily="18" charset="0"/>
              </a:rPr>
              <a:t>3, Several climate parameters including sea ice concentration, soil moisture, freeze/thaw detection, have been investigated by different researchers, using the new FY-3/MWRI FCDR, and the results are </a:t>
            </a:r>
            <a:r>
              <a:rPr lang="en-US" altLang="zh-CN" sz="2800" dirty="0">
                <a:latin typeface="Times New Roman" pitchFamily="18" charset="0"/>
                <a:cs typeface="Times New Roman" pitchFamily="18" charset="0"/>
              </a:rPr>
              <a:t>very </a:t>
            </a:r>
            <a:r>
              <a:rPr lang="en-US" altLang="zh-CN" sz="2800" dirty="0" smtClean="0">
                <a:latin typeface="Times New Roman" pitchFamily="18" charset="0"/>
                <a:cs typeface="Times New Roman" pitchFamily="18" charset="0"/>
              </a:rPr>
              <a:t>encouraging.</a:t>
            </a:r>
          </a:p>
          <a:p>
            <a:endParaRPr lang="en-US" altLang="zh-CN" sz="2800" dirty="0" smtClean="0">
              <a:latin typeface="Times New Roman" pitchFamily="18" charset="0"/>
              <a:cs typeface="Times New Roman" pitchFamily="18" charset="0"/>
            </a:endParaRPr>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84980974"/>
      </p:ext>
    </p:extLst>
  </p:cSld>
  <p:clrMapOvr>
    <a:masterClrMapping/>
  </p:clrMapOvr>
  <mc:AlternateContent xmlns:mc="http://schemas.openxmlformats.org/markup-compatibility/2006">
    <mc:Choice xmlns:p14="http://schemas.microsoft.com/office/powerpoint/2010/main" Requires="p14">
      <p:transition spd="slow" p14:dur="2000" advTm="42376"/>
    </mc:Choice>
    <mc:Fallback>
      <p:transition spd="slow" advTm="42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r>
              <a:rPr lang="en-US" altLang="zh-CN" dirty="0" smtClean="0">
                <a:latin typeface="Times New Roman" panose="02020603050405020304" pitchFamily="18" charset="0"/>
                <a:cs typeface="Times New Roman" panose="02020603050405020304" pitchFamily="18" charset="0"/>
              </a:rPr>
              <a:t>Thanks</a:t>
            </a:r>
            <a:endParaRPr lang="zh-CN" altLang="en-US" dirty="0">
              <a:latin typeface="Times New Roman" panose="02020603050405020304" pitchFamily="18" charset="0"/>
              <a:cs typeface="Times New Roman" panose="02020603050405020304" pitchFamily="18" charset="0"/>
            </a:endParaRPr>
          </a:p>
        </p:txBody>
      </p:sp>
      <p:sp>
        <p:nvSpPr>
          <p:cNvPr id="5" name="副标题 4"/>
          <p:cNvSpPr>
            <a:spLocks noGrp="1"/>
          </p:cNvSpPr>
          <p:nvPr>
            <p:ph type="subTitle" idx="1"/>
          </p:nvPr>
        </p:nvSpPr>
        <p:spPr/>
        <p:txBody>
          <a:bodyPr/>
          <a:lstStyle/>
          <a:p>
            <a:endParaRPr lang="zh-CN" altLang="en-US"/>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774889977"/>
      </p:ext>
    </p:extLst>
  </p:cSld>
  <p:clrMapOvr>
    <a:masterClrMapping/>
  </p:clrMapOvr>
  <mc:AlternateContent xmlns:mc="http://schemas.openxmlformats.org/markup-compatibility/2006">
    <mc:Choice xmlns:p14="http://schemas.microsoft.com/office/powerpoint/2010/main" Requires="p14">
      <p:transition spd="slow" p14:dur="2000" advTm="5077"/>
    </mc:Choice>
    <mc:Fallback>
      <p:transition spd="slow" advTm="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2323" y="147054"/>
            <a:ext cx="9478229" cy="620038"/>
          </a:xfrm>
        </p:spPr>
        <p:txBody>
          <a:bodyPr>
            <a:noAutofit/>
          </a:bodyPr>
          <a:lstStyle/>
          <a:p>
            <a:pPr algn="ctr"/>
            <a:r>
              <a:rPr lang="en-US" altLang="zh-CN" sz="3600" b="1" dirty="0" smtClean="0">
                <a:latin typeface="Times New Roman" panose="02020603050405020304" pitchFamily="18" charset="0"/>
                <a:ea typeface="楷体" panose="02010609060101010101" pitchFamily="49" charset="-122"/>
                <a:cs typeface="Times New Roman" panose="02020603050405020304" pitchFamily="18" charset="0"/>
              </a:rPr>
              <a:t>Motivation</a:t>
            </a:r>
            <a:r>
              <a:rPr lang="zh-CN" altLang="en-US" sz="3600" b="1"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3600" b="1" dirty="0" smtClean="0">
                <a:latin typeface="Times New Roman" panose="02020603050405020304" pitchFamily="18" charset="0"/>
                <a:ea typeface="楷体" panose="02010609060101010101" pitchFamily="49" charset="-122"/>
                <a:cs typeface="Times New Roman" panose="02020603050405020304" pitchFamily="18" charset="0"/>
              </a:rPr>
              <a:t>Risk of global climate data record</a:t>
            </a:r>
            <a:endParaRPr lang="zh-CN" altLang="en-US" sz="36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图片 7"/>
          <p:cNvPicPr>
            <a:picLocks noChangeAspect="1"/>
          </p:cNvPicPr>
          <p:nvPr/>
        </p:nvPicPr>
        <p:blipFill>
          <a:blip r:embed="rId6" cstate="print"/>
          <a:stretch>
            <a:fillRect/>
          </a:stretch>
        </p:blipFill>
        <p:spPr>
          <a:xfrm>
            <a:off x="707550" y="885816"/>
            <a:ext cx="5050138" cy="3477527"/>
          </a:xfrm>
          <a:prstGeom prst="rect">
            <a:avLst/>
          </a:prstGeom>
        </p:spPr>
      </p:pic>
      <p:pic>
        <p:nvPicPr>
          <p:cNvPr id="5"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045" y="885816"/>
            <a:ext cx="4396154" cy="4149969"/>
          </a:xfrm>
          <a:prstGeom prst="rect">
            <a:avLst/>
          </a:prstGeom>
        </p:spPr>
      </p:pic>
      <p:pic>
        <p:nvPicPr>
          <p:cNvPr id="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706" y="4102274"/>
            <a:ext cx="2491601" cy="275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9487" y="4033381"/>
            <a:ext cx="2950042" cy="260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994347" y="5338993"/>
            <a:ext cx="3503930" cy="1077218"/>
          </a:xfrm>
          <a:prstGeom prst="rect">
            <a:avLst/>
          </a:prstGeom>
          <a:noFill/>
        </p:spPr>
        <p:txBody>
          <a:bodyPr wrap="square" rtlCol="0">
            <a:spAutoFit/>
          </a:bodyPr>
          <a:lstStyle/>
          <a:p>
            <a:r>
              <a:rPr lang="en-US" altLang="zh-CN" sz="2800" b="1" dirty="0" err="1"/>
              <a:t>Witze</a:t>
            </a:r>
            <a:r>
              <a:rPr lang="en-US" altLang="zh-CN" sz="2800" b="1" dirty="0"/>
              <a:t> 2017, Nature</a:t>
            </a:r>
          </a:p>
          <a:p>
            <a:r>
              <a:rPr lang="zh-CN" altLang="en-US" dirty="0"/>
              <a:t>Ageing satellites put crucial sea-ice climate record at risk​</a:t>
            </a:r>
          </a:p>
        </p:txBody>
      </p:sp>
      <p:graphicFrame>
        <p:nvGraphicFramePr>
          <p:cNvPr id="11" name="对象 10"/>
          <p:cNvGraphicFramePr/>
          <p:nvPr/>
        </p:nvGraphicFramePr>
        <p:xfrm>
          <a:off x="1775460" y="2037080"/>
          <a:ext cx="8665210" cy="2783840"/>
        </p:xfrm>
        <a:graphic>
          <a:graphicData uri="http://schemas.openxmlformats.org/presentationml/2006/ole">
            <mc:AlternateContent xmlns:mc="http://schemas.openxmlformats.org/markup-compatibility/2006">
              <mc:Choice xmlns:v="urn:schemas-microsoft-com:vml" Requires="v">
                <p:oleObj spid="_x0000_s1060" r:id="rId10" imgW="8658225" imgH="2781300" progId="Paint.Picture">
                  <p:embed/>
                </p:oleObj>
              </mc:Choice>
              <mc:Fallback>
                <p:oleObj r:id="rId10" imgW="8658225" imgH="2781300" progId="Paint.Picture">
                  <p:embed/>
                  <p:pic>
                    <p:nvPicPr>
                      <p:cNvPr id="11" name="对象 10"/>
                      <p:cNvPicPr/>
                      <p:nvPr/>
                    </p:nvPicPr>
                    <p:blipFill>
                      <a:blip r:embed="rId11"/>
                      <a:stretch>
                        <a:fillRect/>
                      </a:stretch>
                    </p:blipFill>
                    <p:spPr>
                      <a:xfrm>
                        <a:off x="1775460" y="2037080"/>
                        <a:ext cx="8665210" cy="2783840"/>
                      </a:xfrm>
                      <a:prstGeom prst="rect">
                        <a:avLst/>
                      </a:prstGeom>
                      <a:ln w="25400">
                        <a:solidFill>
                          <a:srgbClr val="ED7D31"/>
                        </a:solidFill>
                      </a:ln>
                    </p:spPr>
                  </p:pic>
                </p:oleObj>
              </mc:Fallback>
            </mc:AlternateContent>
          </a:graphicData>
        </a:graphic>
      </p:graphicFrame>
      <p:pic>
        <p:nvPicPr>
          <p:cNvPr id="4" name="音频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72900" y="6438900"/>
            <a:ext cx="203200" cy="203200"/>
          </a:xfrm>
          <a:prstGeom prst="rect">
            <a:avLst/>
          </a:prstGeom>
        </p:spPr>
      </p:pic>
    </p:spTree>
    <p:custDataLst>
      <p:tags r:id="rId2"/>
    </p:custDataLst>
    <p:extLst>
      <p:ext uri="{BB962C8B-B14F-4D97-AF65-F5344CB8AC3E}">
        <p14:creationId xmlns:p14="http://schemas.microsoft.com/office/powerpoint/2010/main" val="2835130730"/>
      </p:ext>
    </p:extLst>
  </p:cSld>
  <p:clrMapOvr>
    <a:masterClrMapping/>
  </p:clrMapOvr>
  <mc:AlternateContent xmlns:mc="http://schemas.openxmlformats.org/markup-compatibility/2006">
    <mc:Choice xmlns:p14="http://schemas.microsoft.com/office/powerpoint/2010/main" Requires="p14">
      <p:transition spd="slow" p14:dur="2000" advTm="205100"/>
    </mc:Choice>
    <mc:Fallback>
      <p:transition spd="slow" advTm="20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2576778" y="1"/>
            <a:ext cx="7184775" cy="882517"/>
          </a:xfrm>
        </p:spPr>
        <p:txBody>
          <a:bodyPr>
            <a:normAutofit/>
          </a:bodyPr>
          <a:lstStyle/>
          <a:p>
            <a:pPr algn="ctr"/>
            <a:r>
              <a:rPr lang="en-US" altLang="zh-CN" sz="3600" dirty="0">
                <a:latin typeface="Times New Roman" panose="02020603050405020304" pitchFamily="18" charset="0"/>
                <a:ea typeface="楷体" panose="02010609060101010101" pitchFamily="49" charset="-122"/>
                <a:cs typeface="Times New Roman" panose="02020603050405020304" pitchFamily="18" charset="0"/>
              </a:rPr>
              <a:t>FY-3/MWRI </a:t>
            </a:r>
            <a:r>
              <a:rPr lang="en-US" altLang="zh-CN" sz="3600" dirty="0" smtClean="0">
                <a:latin typeface="Times New Roman" panose="02020603050405020304" pitchFamily="18" charset="0"/>
                <a:ea typeface="楷体" panose="02010609060101010101" pitchFamily="49" charset="-122"/>
                <a:cs typeface="Times New Roman" panose="02020603050405020304" pitchFamily="18" charset="0"/>
              </a:rPr>
              <a:t>Introduction(A/B/C/D)</a:t>
            </a: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5" name="内容占位符 4"/>
          <p:cNvGraphicFramePr>
            <a:graphicFrameLocks noGrp="1"/>
          </p:cNvGraphicFramePr>
          <p:nvPr>
            <p:ph idx="1"/>
            <p:extLst/>
          </p:nvPr>
        </p:nvGraphicFramePr>
        <p:xfrm>
          <a:off x="5402321" y="1021729"/>
          <a:ext cx="4879975" cy="5060946"/>
        </p:xfrm>
        <a:graphic>
          <a:graphicData uri="http://schemas.openxmlformats.org/drawingml/2006/table">
            <a:tbl>
              <a:tblPr>
                <a:tableStyleId>{5C22544A-7EE6-4342-B048-85BDC9FD1C3A}</a:tableStyleId>
              </a:tblPr>
              <a:tblGrid>
                <a:gridCol w="1219992">
                  <a:extLst>
                    <a:ext uri="{9D8B030D-6E8A-4147-A177-3AD203B41FA5}">
                      <a16:colId xmlns:a16="http://schemas.microsoft.com/office/drawing/2014/main" xmlns="" val="20000"/>
                    </a:ext>
                  </a:extLst>
                </a:gridCol>
                <a:gridCol w="593053">
                  <a:extLst>
                    <a:ext uri="{9D8B030D-6E8A-4147-A177-3AD203B41FA5}">
                      <a16:colId xmlns:a16="http://schemas.microsoft.com/office/drawing/2014/main" xmlns="" val="20001"/>
                    </a:ext>
                  </a:extLst>
                </a:gridCol>
                <a:gridCol w="593053">
                  <a:extLst>
                    <a:ext uri="{9D8B030D-6E8A-4147-A177-3AD203B41FA5}">
                      <a16:colId xmlns:a16="http://schemas.microsoft.com/office/drawing/2014/main" xmlns="" val="20002"/>
                    </a:ext>
                  </a:extLst>
                </a:gridCol>
                <a:gridCol w="593053">
                  <a:extLst>
                    <a:ext uri="{9D8B030D-6E8A-4147-A177-3AD203B41FA5}">
                      <a16:colId xmlns:a16="http://schemas.microsoft.com/office/drawing/2014/main" xmlns="" val="20003"/>
                    </a:ext>
                  </a:extLst>
                </a:gridCol>
                <a:gridCol w="593053">
                  <a:extLst>
                    <a:ext uri="{9D8B030D-6E8A-4147-A177-3AD203B41FA5}">
                      <a16:colId xmlns:a16="http://schemas.microsoft.com/office/drawing/2014/main" xmlns="" val="20004"/>
                    </a:ext>
                  </a:extLst>
                </a:gridCol>
                <a:gridCol w="1287771">
                  <a:extLst>
                    <a:ext uri="{9D8B030D-6E8A-4147-A177-3AD203B41FA5}">
                      <a16:colId xmlns:a16="http://schemas.microsoft.com/office/drawing/2014/main" xmlns="" val="20005"/>
                    </a:ext>
                  </a:extLst>
                </a:gridCol>
              </a:tblGrid>
              <a:tr h="265136">
                <a:tc>
                  <a:txBody>
                    <a:bodyPr/>
                    <a:lstStyle/>
                    <a:p>
                      <a:pPr algn="ctr">
                        <a:lnSpc>
                          <a:spcPts val="1000"/>
                        </a:lnSpc>
                        <a:spcAft>
                          <a:spcPts val="1000"/>
                        </a:spcAft>
                      </a:pPr>
                      <a:r>
                        <a:rPr lang="en-US" altLang="zh-CN" sz="1000" kern="0" dirty="0" smtClean="0">
                          <a:effectLst/>
                          <a:latin typeface="Times New Roman" panose="02020603050405020304" pitchFamily="18" charset="0"/>
                          <a:cs typeface="Times New Roman" panose="02020603050405020304" pitchFamily="18" charset="0"/>
                        </a:rPr>
                        <a:t>Frequency</a:t>
                      </a:r>
                      <a:r>
                        <a:rPr lang="en-US" sz="1000" kern="0" dirty="0" smtClean="0">
                          <a:effectLst/>
                          <a:latin typeface="Times New Roman" panose="02020603050405020304" pitchFamily="18" charset="0"/>
                          <a:cs typeface="Times New Roman" panose="02020603050405020304" pitchFamily="18" charset="0"/>
                        </a:rPr>
                        <a:t>(GHz</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10.65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18.7</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23.8</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36.5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89</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65136">
                <a:tc>
                  <a:txBody>
                    <a:bodyPr/>
                    <a:lstStyle/>
                    <a:p>
                      <a:pPr algn="ctr">
                        <a:lnSpc>
                          <a:spcPts val="1000"/>
                        </a:lnSpc>
                        <a:spcAft>
                          <a:spcPts val="100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Polarization</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V.H</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V.H</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V.H</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V.H</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V.H</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65136">
                <a:tc>
                  <a:txBody>
                    <a:bodyPr/>
                    <a:lstStyle/>
                    <a:p>
                      <a:pPr algn="ctr">
                        <a:lnSpc>
                          <a:spcPts val="1000"/>
                        </a:lnSpc>
                        <a:spcAft>
                          <a:spcPts val="1000"/>
                        </a:spcAft>
                      </a:pPr>
                      <a:r>
                        <a:rPr lang="en-US" altLang="zh-CN" sz="1000" kern="0" dirty="0" smtClean="0">
                          <a:effectLst/>
                          <a:latin typeface="Times New Roman" panose="02020603050405020304" pitchFamily="18" charset="0"/>
                          <a:cs typeface="Times New Roman" panose="02020603050405020304" pitchFamily="18" charset="0"/>
                        </a:rPr>
                        <a:t>Band Width</a:t>
                      </a:r>
                      <a:r>
                        <a:rPr lang="en-US" sz="1000" kern="0" dirty="0" smtClean="0">
                          <a:effectLst/>
                          <a:latin typeface="Times New Roman" panose="02020603050405020304" pitchFamily="18" charset="0"/>
                          <a:cs typeface="Times New Roman" panose="02020603050405020304" pitchFamily="18" charset="0"/>
                        </a:rPr>
                        <a:t>(MHz</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180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200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400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900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2×2300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65136">
                <a:tc>
                  <a:txBody>
                    <a:bodyPr/>
                    <a:lstStyle/>
                    <a:p>
                      <a:pPr algn="ctr">
                        <a:lnSpc>
                          <a:spcPts val="1000"/>
                        </a:lnSpc>
                        <a:spcAft>
                          <a:spcPts val="1000"/>
                        </a:spcAft>
                      </a:pPr>
                      <a:r>
                        <a:rPr lang="en-US" altLang="zh-CN" sz="1000" kern="0" dirty="0" err="1" smtClean="0">
                          <a:effectLst/>
                          <a:latin typeface="Times New Roman" panose="02020603050405020304" pitchFamily="18" charset="0"/>
                          <a:cs typeface="Times New Roman" panose="02020603050405020304" pitchFamily="18" charset="0"/>
                        </a:rPr>
                        <a:t>NeDT</a:t>
                      </a:r>
                      <a:r>
                        <a:rPr lang="en-US" sz="1000" kern="0" dirty="0" smtClean="0">
                          <a:effectLst/>
                          <a:latin typeface="Times New Roman" panose="02020603050405020304" pitchFamily="18" charset="0"/>
                          <a:cs typeface="Times New Roman" panose="02020603050405020304" pitchFamily="18" charset="0"/>
                        </a:rPr>
                        <a:t>(k</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0.8</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65136">
                <a:tc>
                  <a:txBody>
                    <a:bodyPr/>
                    <a:lstStyle/>
                    <a:p>
                      <a:pPr algn="ctr">
                        <a:lnSpc>
                          <a:spcPts val="1000"/>
                        </a:lnSpc>
                        <a:spcAft>
                          <a:spcPts val="1000"/>
                        </a:spcAft>
                      </a:pPr>
                      <a:r>
                        <a:rPr lang="en-US" altLang="zh-CN" sz="1000" kern="0" dirty="0" err="1" smtClean="0">
                          <a:effectLst/>
                          <a:latin typeface="Times New Roman" panose="02020603050405020304" pitchFamily="18" charset="0"/>
                          <a:cs typeface="Times New Roman" panose="02020603050405020304" pitchFamily="18" charset="0"/>
                        </a:rPr>
                        <a:t>Accurancy</a:t>
                      </a:r>
                      <a:r>
                        <a:rPr lang="en-US" sz="1000" kern="0" dirty="0" smtClean="0">
                          <a:effectLst/>
                          <a:latin typeface="Times New Roman" panose="02020603050405020304" pitchFamily="18" charset="0"/>
                          <a:cs typeface="Times New Roman" panose="02020603050405020304" pitchFamily="18" charset="0"/>
                        </a:rPr>
                        <a:t>(k</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2.0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65136">
                <a:tc>
                  <a:txBody>
                    <a:bodyPr/>
                    <a:lstStyle/>
                    <a:p>
                      <a:pPr algn="ctr">
                        <a:lnSpc>
                          <a:spcPts val="1000"/>
                        </a:lnSpc>
                        <a:spcAft>
                          <a:spcPts val="1000"/>
                        </a:spcAft>
                      </a:pPr>
                      <a:r>
                        <a:rPr lang="en-US" altLang="zh-CN" sz="1000" kern="0" dirty="0" smtClean="0">
                          <a:effectLst/>
                          <a:latin typeface="Times New Roman" panose="02020603050405020304" pitchFamily="18" charset="0"/>
                          <a:cs typeface="Times New Roman" panose="02020603050405020304" pitchFamily="18" charset="0"/>
                        </a:rPr>
                        <a:t>BT Range</a:t>
                      </a:r>
                      <a:r>
                        <a:rPr lang="en-US" sz="1000" kern="0" dirty="0" smtClean="0">
                          <a:effectLst/>
                          <a:latin typeface="Times New Roman" panose="02020603050405020304" pitchFamily="18" charset="0"/>
                          <a:cs typeface="Times New Roman" panose="02020603050405020304" pitchFamily="18" charset="0"/>
                        </a:rPr>
                        <a:t>(k</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3～340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5"/>
                  </a:ext>
                </a:extLst>
              </a:tr>
              <a:tr h="265136">
                <a:tc>
                  <a:txBody>
                    <a:bodyPr/>
                    <a:lstStyle/>
                    <a:p>
                      <a:pPr algn="ctr">
                        <a:lnSpc>
                          <a:spcPts val="1000"/>
                        </a:lnSpc>
                        <a:spcAft>
                          <a:spcPts val="100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Scan Points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266(1.8s)</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6"/>
                  </a:ext>
                </a:extLst>
              </a:tr>
              <a:tr h="313883">
                <a:tc>
                  <a:txBody>
                    <a:bodyPr/>
                    <a:lstStyle/>
                    <a:p>
                      <a:pPr algn="ctr">
                        <a:lnSpc>
                          <a:spcPts val="1000"/>
                        </a:lnSpc>
                        <a:spcAft>
                          <a:spcPts val="100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Black Body Stability</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0.3K</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7"/>
                  </a:ext>
                </a:extLst>
              </a:tr>
              <a:tr h="265136">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Nonlinear</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&lt;1K</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8"/>
                  </a:ext>
                </a:extLst>
              </a:tr>
              <a:tr h="265136">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Main Beam</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≥90%</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09"/>
                  </a:ext>
                </a:extLst>
              </a:tr>
              <a:tr h="471846">
                <a:tc>
                  <a:txBody>
                    <a:bodyPr/>
                    <a:lstStyle/>
                    <a:p>
                      <a:pPr algn="ctr">
                        <a:lnSpc>
                          <a:spcPts val="1000"/>
                        </a:lnSpc>
                        <a:spcAft>
                          <a:spcPts val="1000"/>
                        </a:spcAft>
                      </a:pPr>
                      <a:r>
                        <a:rPr lang="en-US" altLang="zh-CN" sz="1100" kern="100" dirty="0" smtClean="0">
                          <a:effectLst/>
                          <a:latin typeface="Times New Roman" panose="02020603050405020304" pitchFamily="18" charset="0"/>
                          <a:cs typeface="Times New Roman" panose="02020603050405020304" pitchFamily="18" charset="0"/>
                        </a:rPr>
                        <a:t>Resolution</a:t>
                      </a:r>
                      <a:endParaRPr lang="zh-CN" sz="1100" kern="100" dirty="0">
                        <a:effectLst/>
                        <a:latin typeface="Times New Roman" panose="02020603050405020304" pitchFamily="18" charset="0"/>
                        <a:cs typeface="Times New Roman" panose="02020603050405020304" pitchFamily="18" charset="0"/>
                      </a:endParaRPr>
                    </a:p>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a:t>
                      </a:r>
                      <a:r>
                        <a:rPr lang="en-US" sz="1000" kern="0" dirty="0" err="1">
                          <a:effectLst/>
                          <a:latin typeface="Times New Roman" panose="02020603050405020304" pitchFamily="18" charset="0"/>
                          <a:cs typeface="Times New Roman" panose="02020603050405020304" pitchFamily="18" charset="0"/>
                        </a:rPr>
                        <a:t>km×km</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51×85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30×50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27×45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18×30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9×15</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74128">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Beam of different Channel</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&lt;</a:t>
                      </a:r>
                      <a:r>
                        <a:rPr lang="en-US" sz="1000" kern="0" dirty="0">
                          <a:effectLst/>
                          <a:latin typeface="Times New Roman" panose="02020603050405020304" pitchFamily="18" charset="0"/>
                          <a:cs typeface="Times New Roman" panose="02020603050405020304" pitchFamily="18" charset="0"/>
                        </a:rPr>
                        <a:t>0.07°</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1"/>
                  </a:ext>
                </a:extLst>
              </a:tr>
              <a:tr h="265136">
                <a:tc>
                  <a:txBody>
                    <a:bodyPr/>
                    <a:lstStyle/>
                    <a:p>
                      <a:pPr algn="ctr">
                        <a:lnSpc>
                          <a:spcPts val="1000"/>
                        </a:lnSpc>
                        <a:spcAft>
                          <a:spcPts val="1000"/>
                        </a:spcAft>
                      </a:pPr>
                      <a:r>
                        <a:rPr lang="en-US" altLang="zh-CN" sz="1100" kern="100" dirty="0" smtClean="0">
                          <a:effectLst/>
                          <a:latin typeface="Times New Roman" panose="02020603050405020304" pitchFamily="18" charset="0"/>
                          <a:ea typeface="宋体" panose="02010600030101010101" pitchFamily="2" charset="-122"/>
                          <a:cs typeface="Times New Roman" panose="02020603050405020304" pitchFamily="18" charset="0"/>
                        </a:rPr>
                        <a:t>Scan</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Conic</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2"/>
                  </a:ext>
                </a:extLst>
              </a:tr>
              <a:tr h="265136">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Orbit Width(Km</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a:effectLst/>
                          <a:latin typeface="Times New Roman" panose="02020603050405020304" pitchFamily="18" charset="0"/>
                          <a:cs typeface="Times New Roman" panose="02020603050405020304" pitchFamily="18" charset="0"/>
                        </a:rPr>
                        <a:t>≥1400</a:t>
                      </a:r>
                      <a:endParaRPr lang="zh-CN"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3"/>
                  </a:ext>
                </a:extLst>
              </a:tr>
              <a:tr h="265136">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Antenna angle(°)</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45</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4"/>
                  </a:ext>
                </a:extLst>
              </a:tr>
              <a:tr h="265136">
                <a:tc>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Scan Period(s</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1.8</a:t>
                      </a:r>
                      <a:r>
                        <a:rPr lang="en-US" sz="1000" kern="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000" kern="0" dirty="0" smtClean="0">
                          <a:effectLst/>
                          <a:latin typeface="Times New Roman" panose="02020603050405020304" pitchFamily="18" charset="0"/>
                          <a:cs typeface="Times New Roman" panose="02020603050405020304" pitchFamily="18" charset="0"/>
                        </a:rPr>
                        <a:t>0.1</a:t>
                      </a:r>
                      <a:r>
                        <a:rPr lang="zh-CN" altLang="en-US" sz="1000" kern="0" dirty="0" smtClean="0">
                          <a:effectLst/>
                          <a:latin typeface="Times New Roman" panose="02020603050405020304" pitchFamily="18" charset="0"/>
                          <a:cs typeface="Times New Roman" panose="02020603050405020304" pitchFamily="18" charset="0"/>
                        </a:rPr>
                        <a:t>（</a:t>
                      </a:r>
                      <a:r>
                        <a:rPr lang="en-US" altLang="zh-CN" sz="1000" kern="0" dirty="0" smtClean="0">
                          <a:effectLst/>
                          <a:latin typeface="Times New Roman" panose="02020603050405020304" pitchFamily="18" charset="0"/>
                          <a:cs typeface="Times New Roman" panose="02020603050405020304" pitchFamily="18" charset="0"/>
                        </a:rPr>
                        <a:t>1.7/2.0</a:t>
                      </a:r>
                      <a:r>
                        <a:rPr lang="zh-CN" altLang="en-US" sz="1000" kern="0" dirty="0" smtClean="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5"/>
                  </a:ext>
                </a:extLst>
              </a:tr>
              <a:tr h="325553">
                <a:tc rowSpan="2">
                  <a:txBody>
                    <a:bodyPr/>
                    <a:lstStyle/>
                    <a:p>
                      <a:pPr algn="ctr">
                        <a:lnSpc>
                          <a:spcPts val="1000"/>
                        </a:lnSpc>
                        <a:spcAft>
                          <a:spcPts val="1000"/>
                        </a:spcAft>
                      </a:pPr>
                      <a:r>
                        <a:rPr lang="en-US" sz="1000" kern="0" dirty="0" smtClean="0">
                          <a:effectLst/>
                          <a:latin typeface="Times New Roman" panose="02020603050405020304" pitchFamily="18" charset="0"/>
                          <a:cs typeface="Times New Roman" panose="02020603050405020304" pitchFamily="18" charset="0"/>
                        </a:rPr>
                        <a:t>Scan Period Stability(</a:t>
                      </a:r>
                      <a:r>
                        <a:rPr lang="en-US" sz="1000" kern="0" dirty="0" err="1" smtClean="0">
                          <a:effectLst/>
                          <a:latin typeface="Times New Roman" panose="02020603050405020304" pitchFamily="18" charset="0"/>
                          <a:cs typeface="Times New Roman" panose="02020603050405020304" pitchFamily="18" charset="0"/>
                        </a:rPr>
                        <a:t>ms</a:t>
                      </a:r>
                      <a:r>
                        <a:rPr lang="en-US" sz="1000" kern="0" dirty="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a:t>
                      </a:r>
                      <a:r>
                        <a:rPr lang="en-US" sz="1000" kern="0" dirty="0" smtClean="0">
                          <a:effectLst/>
                          <a:latin typeface="Times New Roman" panose="02020603050405020304" pitchFamily="18" charset="0"/>
                          <a:cs typeface="Times New Roman" panose="02020603050405020304" pitchFamily="18" charset="0"/>
                        </a:rPr>
                        <a:t>0.36ms*</a:t>
                      </a:r>
                      <a:r>
                        <a:rPr lang="zh-CN" sz="1000" kern="0" dirty="0" smtClean="0">
                          <a:effectLst/>
                          <a:latin typeface="Times New Roman" panose="02020603050405020304" pitchFamily="18" charset="0"/>
                          <a:cs typeface="Times New Roman" panose="02020603050405020304" pitchFamily="18" charset="0"/>
                        </a:rPr>
                        <a:t>（</a:t>
                      </a:r>
                      <a:r>
                        <a:rPr lang="en-US" altLang="zh-CN" sz="1000" kern="0" dirty="0" smtClean="0">
                          <a:effectLst/>
                          <a:latin typeface="Times New Roman" panose="02020603050405020304" pitchFamily="18" charset="0"/>
                          <a:cs typeface="Times New Roman" panose="02020603050405020304" pitchFamily="18" charset="0"/>
                        </a:rPr>
                        <a:t>2 Scan lines</a:t>
                      </a:r>
                      <a:r>
                        <a:rPr lang="zh-CN" sz="1000" kern="0" dirty="0" smtClean="0">
                          <a:effectLst/>
                          <a:latin typeface="Times New Roman" panose="02020603050405020304" pitchFamily="18" charset="0"/>
                          <a:cs typeface="Times New Roman" panose="02020603050405020304" pitchFamily="18" charset="0"/>
                        </a:rPr>
                        <a:t>）</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6"/>
                  </a:ext>
                </a:extLst>
              </a:tr>
              <a:tr h="228768">
                <a:tc vMerge="1">
                  <a:txBody>
                    <a:bodyPr/>
                    <a:lstStyle/>
                    <a:p>
                      <a:endParaRPr lang="zh-CN" altLang="en-US"/>
                    </a:p>
                  </a:txBody>
                  <a:tcPr/>
                </a:tc>
                <a:tc gridSpan="5">
                  <a:txBody>
                    <a:bodyPr/>
                    <a:lstStyle/>
                    <a:p>
                      <a:pPr algn="ctr">
                        <a:lnSpc>
                          <a:spcPts val="1000"/>
                        </a:lnSpc>
                        <a:spcAft>
                          <a:spcPts val="1000"/>
                        </a:spcAft>
                      </a:pPr>
                      <a:r>
                        <a:rPr lang="en-US" sz="1000" kern="0" dirty="0">
                          <a:effectLst/>
                          <a:latin typeface="Times New Roman" panose="02020603050405020304" pitchFamily="18" charset="0"/>
                          <a:cs typeface="Times New Roman" panose="02020603050405020304" pitchFamily="18" charset="0"/>
                        </a:rPr>
                        <a:t>≤</a:t>
                      </a:r>
                      <a:r>
                        <a:rPr lang="en-US" sz="1000" kern="0" dirty="0" smtClean="0">
                          <a:effectLst/>
                          <a:latin typeface="Times New Roman" panose="02020603050405020304" pitchFamily="18" charset="0"/>
                          <a:cs typeface="Times New Roman" panose="02020603050405020304" pitchFamily="18" charset="0"/>
                        </a:rPr>
                        <a:t>1ms(30 minutes)</a:t>
                      </a:r>
                      <a:endParaRPr 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51253" marR="512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xmlns="" val="10017"/>
                  </a:ext>
                </a:extLst>
              </a:tr>
            </a:tbl>
          </a:graphicData>
        </a:graphic>
      </p:graphicFrame>
      <p:pic>
        <p:nvPicPr>
          <p:cNvPr id="5213" name="Picture 10" descr="旋转%20DSC_92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118" y="983629"/>
            <a:ext cx="33512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806131085"/>
      </p:ext>
    </p:extLst>
  </p:cSld>
  <p:clrMapOvr>
    <a:masterClrMapping/>
  </p:clrMapOvr>
  <mc:AlternateContent xmlns:mc="http://schemas.openxmlformats.org/markup-compatibility/2006">
    <mc:Choice xmlns:p14="http://schemas.microsoft.com/office/powerpoint/2010/main" Requires="p14">
      <p:transition spd="slow" p14:dur="2000" advTm="32297"/>
    </mc:Choice>
    <mc:Fallback>
      <p:transition spd="slow" advTm="3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6146" name="标题 1"/>
          <p:cNvSpPr>
            <a:spLocks noGrp="1"/>
          </p:cNvSpPr>
          <p:nvPr>
            <p:ph type="title"/>
          </p:nvPr>
        </p:nvSpPr>
        <p:spPr>
          <a:xfrm>
            <a:off x="2131548" y="0"/>
            <a:ext cx="7772400" cy="864296"/>
          </a:xfrm>
        </p:spPr>
        <p:txBody>
          <a:bodyPr/>
          <a:lstStyle/>
          <a:p>
            <a:pPr algn="ctr"/>
            <a:r>
              <a:rPr lang="en-US" altLang="zh-CN" sz="4000" dirty="0">
                <a:latin typeface="Times New Roman" panose="02020603050405020304" pitchFamily="18" charset="0"/>
                <a:ea typeface="楷体" panose="02010609060101010101" pitchFamily="49" charset="-122"/>
                <a:cs typeface="Times New Roman" panose="02020603050405020304" pitchFamily="18" charset="0"/>
              </a:rPr>
              <a:t>Current Status and Future Plan</a:t>
            </a:r>
            <a:endParaRPr lang="zh-CN" altLang="en-US" sz="40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内容占位符 3"/>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479271" y="682046"/>
            <a:ext cx="3518863" cy="6163630"/>
          </a:xfrm>
        </p:spPr>
      </p:pic>
      <p:graphicFrame>
        <p:nvGraphicFramePr>
          <p:cNvPr id="7" name="表格 6"/>
          <p:cNvGraphicFramePr>
            <a:graphicFrameLocks noGrp="1"/>
          </p:cNvGraphicFramePr>
          <p:nvPr>
            <p:extLst>
              <p:ext uri="{D42A27DB-BD31-4B8C-83A1-F6EECF244321}">
                <p14:modId xmlns:p14="http://schemas.microsoft.com/office/powerpoint/2010/main" val="2900516486"/>
              </p:ext>
            </p:extLst>
          </p:nvPr>
        </p:nvGraphicFramePr>
        <p:xfrm>
          <a:off x="3998134" y="4599452"/>
          <a:ext cx="7745106" cy="2258548"/>
        </p:xfrm>
        <a:graphic>
          <a:graphicData uri="http://schemas.openxmlformats.org/drawingml/2006/table">
            <a:tbl>
              <a:tblPr firstRow="1" bandRow="1">
                <a:tableStyleId>{5C22544A-7EE6-4342-B048-85BDC9FD1C3A}</a:tableStyleId>
              </a:tblPr>
              <a:tblGrid>
                <a:gridCol w="2581702">
                  <a:extLst>
                    <a:ext uri="{9D8B030D-6E8A-4147-A177-3AD203B41FA5}">
                      <a16:colId xmlns:a16="http://schemas.microsoft.com/office/drawing/2014/main" xmlns="" val="20000"/>
                    </a:ext>
                  </a:extLst>
                </a:gridCol>
                <a:gridCol w="2581702">
                  <a:extLst>
                    <a:ext uri="{9D8B030D-6E8A-4147-A177-3AD203B41FA5}">
                      <a16:colId xmlns:a16="http://schemas.microsoft.com/office/drawing/2014/main" xmlns="" val="20001"/>
                    </a:ext>
                  </a:extLst>
                </a:gridCol>
                <a:gridCol w="2581702">
                  <a:extLst>
                    <a:ext uri="{9D8B030D-6E8A-4147-A177-3AD203B41FA5}">
                      <a16:colId xmlns:a16="http://schemas.microsoft.com/office/drawing/2014/main" xmlns="" val="20002"/>
                    </a:ext>
                  </a:extLst>
                </a:gridCol>
              </a:tblGrid>
              <a:tr h="327414">
                <a:tc>
                  <a:txBody>
                    <a:bodyPr/>
                    <a:lstStyle/>
                    <a:p>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FY-3A/B/C/D MWRI</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FY-3F/G/H MWRI</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0"/>
                  </a:ext>
                </a:extLst>
              </a:tr>
              <a:tr h="497378">
                <a:tc>
                  <a:txBody>
                    <a:bodyPr/>
                    <a:lstStyle/>
                    <a:p>
                      <a:r>
                        <a:rPr lang="en-US" altLang="zh-CN" sz="1200" dirty="0" smtClean="0">
                          <a:latin typeface="Times New Roman" panose="02020603050405020304" pitchFamily="18" charset="0"/>
                          <a:cs typeface="Times New Roman" panose="02020603050405020304" pitchFamily="18" charset="0"/>
                        </a:rPr>
                        <a:t>Frequency</a:t>
                      </a:r>
                      <a:r>
                        <a:rPr lang="zh-CN" altLang="en-US" sz="1200" dirty="0" smtClean="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GHz</a:t>
                      </a:r>
                      <a:r>
                        <a:rPr lang="zh-CN" altLang="en-US"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10/18/23/36/89</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10/18/23/36/50/89/118/166/183</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1"/>
                  </a:ext>
                </a:extLst>
              </a:tr>
              <a:tr h="288440">
                <a:tc>
                  <a:txBody>
                    <a:bodyPr/>
                    <a:lstStyle/>
                    <a:p>
                      <a:r>
                        <a:rPr lang="en-US" altLang="zh-CN" sz="1200" dirty="0" smtClean="0">
                          <a:latin typeface="Times New Roman" panose="02020603050405020304" pitchFamily="18" charset="0"/>
                          <a:cs typeface="Times New Roman" panose="02020603050405020304" pitchFamily="18" charset="0"/>
                        </a:rPr>
                        <a:t>Antenna</a:t>
                      </a:r>
                      <a:r>
                        <a:rPr lang="zh-CN" altLang="en-US" sz="1200" dirty="0" smtClean="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m</a:t>
                      </a:r>
                      <a:r>
                        <a:rPr lang="zh-CN" altLang="en-US"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1</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1.6/1.2</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2"/>
                  </a:ext>
                </a:extLst>
              </a:tr>
              <a:tr h="284218">
                <a:tc>
                  <a:txBody>
                    <a:bodyPr/>
                    <a:lstStyle/>
                    <a:p>
                      <a:r>
                        <a:rPr lang="en-US" altLang="zh-CN" sz="1200" dirty="0" err="1" smtClean="0">
                          <a:latin typeface="Times New Roman" panose="02020603050405020304" pitchFamily="18" charset="0"/>
                          <a:cs typeface="Times New Roman" panose="02020603050405020304" pitchFamily="18" charset="0"/>
                        </a:rPr>
                        <a:t>NedT</a:t>
                      </a:r>
                      <a:r>
                        <a:rPr lang="zh-CN" altLang="en-US" sz="1200" dirty="0" smtClean="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K</a:t>
                      </a:r>
                      <a:r>
                        <a:rPr lang="zh-CN" altLang="en-US"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0.8/1.0</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0.5/0.8</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3"/>
                  </a:ext>
                </a:extLst>
              </a:tr>
              <a:tr h="288440">
                <a:tc>
                  <a:txBody>
                    <a:bodyPr/>
                    <a:lstStyle/>
                    <a:p>
                      <a:r>
                        <a:rPr lang="en-US" altLang="zh-CN" sz="1200" dirty="0" smtClean="0">
                          <a:latin typeface="Times New Roman" panose="02020603050405020304" pitchFamily="18" charset="0"/>
                          <a:cs typeface="Times New Roman" panose="02020603050405020304" pitchFamily="18" charset="0"/>
                        </a:rPr>
                        <a:t>Accuracy</a:t>
                      </a:r>
                      <a:r>
                        <a:rPr lang="zh-CN" altLang="en-US" sz="1200" dirty="0" smtClean="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K</a:t>
                      </a:r>
                      <a:r>
                        <a:rPr lang="zh-CN" altLang="en-US"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2.0</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0.8/1.2</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4"/>
                  </a:ext>
                </a:extLst>
              </a:tr>
              <a:tr h="288440">
                <a:tc>
                  <a:txBody>
                    <a:bodyPr/>
                    <a:lstStyle/>
                    <a:p>
                      <a:r>
                        <a:rPr lang="en-US" altLang="zh-CN" sz="1200" dirty="0" smtClean="0">
                          <a:latin typeface="Times New Roman" panose="02020603050405020304" pitchFamily="18" charset="0"/>
                          <a:cs typeface="Times New Roman" panose="02020603050405020304" pitchFamily="18" charset="0"/>
                        </a:rPr>
                        <a:t>Co-location</a:t>
                      </a:r>
                      <a:r>
                        <a:rPr lang="zh-CN" altLang="en-US" sz="1200" dirty="0" smtClean="0">
                          <a:latin typeface="Times New Roman" panose="02020603050405020304" pitchFamily="18" charset="0"/>
                          <a:cs typeface="Times New Roman" panose="02020603050405020304" pitchFamily="18" charset="0"/>
                        </a:rPr>
                        <a:t>（</a:t>
                      </a:r>
                      <a:r>
                        <a:rPr lang="en-US" altLang="zh-CN" sz="1200" dirty="0" smtClean="0">
                          <a:latin typeface="Times New Roman" panose="02020603050405020304" pitchFamily="18" charset="0"/>
                          <a:cs typeface="Times New Roman" panose="02020603050405020304" pitchFamily="18" charset="0"/>
                        </a:rPr>
                        <a:t>Km</a:t>
                      </a:r>
                      <a:r>
                        <a:rPr lang="zh-CN" altLang="en-US"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2</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5"/>
                  </a:ext>
                </a:extLst>
              </a:tr>
              <a:tr h="284218">
                <a:tc>
                  <a:txBody>
                    <a:bodyPr/>
                    <a:lstStyle/>
                    <a:p>
                      <a:r>
                        <a:rPr lang="en-US" altLang="zh-CN" sz="1200" dirty="0" smtClean="0">
                          <a:latin typeface="Times New Roman" panose="02020603050405020304" pitchFamily="18" charset="0"/>
                          <a:cs typeface="Times New Roman" panose="02020603050405020304" pitchFamily="18" charset="0"/>
                        </a:rPr>
                        <a:t>Main</a:t>
                      </a:r>
                      <a:r>
                        <a:rPr lang="en-US" altLang="zh-CN" sz="1200" baseline="0" dirty="0" smtClean="0">
                          <a:latin typeface="Times New Roman" panose="02020603050405020304" pitchFamily="18" charset="0"/>
                          <a:cs typeface="Times New Roman" panose="02020603050405020304" pitchFamily="18" charset="0"/>
                        </a:rPr>
                        <a:t> beam</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0.9</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tc>
                  <a:txBody>
                    <a:bodyPr/>
                    <a:lstStyle/>
                    <a:p>
                      <a:r>
                        <a:rPr lang="en-US" altLang="zh-CN" sz="1200" dirty="0" smtClean="0">
                          <a:latin typeface="Times New Roman" panose="02020603050405020304" pitchFamily="18" charset="0"/>
                          <a:cs typeface="Times New Roman" panose="02020603050405020304" pitchFamily="18" charset="0"/>
                        </a:rPr>
                        <a:t>0.95</a:t>
                      </a:r>
                      <a:endParaRPr lang="zh-CN" altLang="en-US" sz="1200" dirty="0">
                        <a:latin typeface="Times New Roman" panose="02020603050405020304" pitchFamily="18" charset="0"/>
                        <a:cs typeface="Times New Roman" panose="02020603050405020304" pitchFamily="18" charset="0"/>
                      </a:endParaRPr>
                    </a:p>
                  </a:txBody>
                  <a:tcPr marL="91424" marR="91424" marT="45723" marB="45723"/>
                </a:tc>
                <a:extLst>
                  <a:ext uri="{0D108BD9-81ED-4DB2-BD59-A6C34878D82A}">
                    <a16:rowId xmlns:a16="http://schemas.microsoft.com/office/drawing/2014/main" xmlns="" val="10006"/>
                  </a:ext>
                </a:extLst>
              </a:tr>
            </a:tbl>
          </a:graphicData>
        </a:graphic>
      </p:graphicFrame>
      <p:pic>
        <p:nvPicPr>
          <p:cNvPr id="2" name="图片 1"/>
          <p:cNvPicPr>
            <a:picLocks noChangeAspect="1"/>
          </p:cNvPicPr>
          <p:nvPr/>
        </p:nvPicPr>
        <p:blipFill>
          <a:blip r:embed="rId5"/>
          <a:stretch>
            <a:fillRect/>
          </a:stretch>
        </p:blipFill>
        <p:spPr>
          <a:xfrm>
            <a:off x="4010256" y="648845"/>
            <a:ext cx="7732983" cy="3950607"/>
          </a:xfrm>
          <a:prstGeom prst="rect">
            <a:avLst/>
          </a:prstGeom>
        </p:spPr>
      </p:pic>
      <p:sp>
        <p:nvSpPr>
          <p:cNvPr id="6148" name="矩形 17"/>
          <p:cNvSpPr>
            <a:spLocks noChangeArrowheads="1"/>
          </p:cNvSpPr>
          <p:nvPr/>
        </p:nvSpPr>
        <p:spPr bwMode="auto">
          <a:xfrm>
            <a:off x="4595200" y="3337330"/>
            <a:ext cx="4042281" cy="1169551"/>
          </a:xfrm>
          <a:prstGeom prst="rect">
            <a:avLst/>
          </a:prstGeom>
          <a:solidFill>
            <a:schemeClr val="bg1"/>
          </a:solidFill>
          <a:ln w="25400">
            <a:solidFill>
              <a:schemeClr val="tx1"/>
            </a:solidFill>
          </a:ln>
        </p:spPr>
        <p:txBody>
          <a:bodyPr wrap="square">
            <a:spAutoFit/>
          </a:bodyPr>
          <a:lstStyle>
            <a:lvl1pPr marL="342900" indent="-342900">
              <a:defRPr sz="2400" b="1">
                <a:solidFill>
                  <a:schemeClr val="tx1"/>
                </a:solidFill>
                <a:latin typeface="Times New Roman" panose="02020603050405020304" pitchFamily="18" charset="0"/>
                <a:ea typeface="宋体" panose="02010600030101010101" pitchFamily="2" charset="-122"/>
              </a:defRPr>
            </a:lvl1pPr>
            <a:lvl2pPr>
              <a:defRPr sz="2400" b="1">
                <a:solidFill>
                  <a:schemeClr val="tx1"/>
                </a:solidFill>
                <a:latin typeface="Times New Roman" panose="02020603050405020304" pitchFamily="18" charset="0"/>
                <a:ea typeface="宋体" panose="02010600030101010101" pitchFamily="2" charset="-122"/>
              </a:defRPr>
            </a:lvl2pPr>
            <a:lvl3pPr marL="1143000" indent="-228600">
              <a:defRPr sz="2400" b="1">
                <a:solidFill>
                  <a:schemeClr val="tx1"/>
                </a:solidFill>
                <a:latin typeface="Times New Roman" panose="02020603050405020304" pitchFamily="18" charset="0"/>
                <a:ea typeface="宋体" panose="02010600030101010101" pitchFamily="2" charset="-122"/>
              </a:defRPr>
            </a:lvl3pPr>
            <a:lvl4pPr marL="1600200" indent="-228600">
              <a:defRPr sz="2400" b="1">
                <a:solidFill>
                  <a:schemeClr val="tx1"/>
                </a:solidFill>
                <a:latin typeface="Times New Roman" panose="02020603050405020304" pitchFamily="18" charset="0"/>
                <a:ea typeface="宋体" panose="02010600030101010101" pitchFamily="2" charset="-122"/>
              </a:defRPr>
            </a:lvl4pPr>
            <a:lvl5pPr marL="2057400" indent="-228600">
              <a:defRPr sz="2400" b="1">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宋体" panose="02010600030101010101" pitchFamily="2" charset="-122"/>
              </a:defRPr>
            </a:lvl9pPr>
          </a:lstStyle>
          <a:p>
            <a:pPr marL="0" lvl="1"/>
            <a:r>
              <a:rPr lang="en-US" altLang="zh-CN" sz="1400" dirty="0" smtClean="0">
                <a:solidFill>
                  <a:schemeClr val="accent1">
                    <a:lumMod val="40000"/>
                    <a:lumOff val="60000"/>
                  </a:schemeClr>
                </a:solidFill>
              </a:rPr>
              <a:t>2022:FY-3F(Morning </a:t>
            </a:r>
            <a:r>
              <a:rPr lang="en-US" altLang="zh-CN" sz="1400" dirty="0">
                <a:solidFill>
                  <a:schemeClr val="accent1">
                    <a:lumMod val="40000"/>
                    <a:lumOff val="60000"/>
                  </a:schemeClr>
                </a:solidFill>
              </a:rPr>
              <a:t>orbit, Antenna size: </a:t>
            </a:r>
            <a:r>
              <a:rPr lang="en-US" altLang="zh-CN" sz="1400" dirty="0" smtClean="0">
                <a:solidFill>
                  <a:schemeClr val="accent1">
                    <a:lumMod val="40000"/>
                    <a:lumOff val="60000"/>
                  </a:schemeClr>
                </a:solidFill>
              </a:rPr>
              <a:t>1.6m</a:t>
            </a:r>
            <a:r>
              <a:rPr lang="en-US" altLang="zh-CN" sz="1400" dirty="0">
                <a:solidFill>
                  <a:schemeClr val="accent1">
                    <a:lumMod val="40000"/>
                    <a:lumOff val="60000"/>
                  </a:schemeClr>
                </a:solidFill>
              </a:rPr>
              <a:t>)</a:t>
            </a:r>
            <a:r>
              <a:rPr lang="en-US" altLang="zh-CN" sz="1400" dirty="0"/>
              <a:t>;</a:t>
            </a:r>
          </a:p>
          <a:p>
            <a:pPr marL="0" lvl="1"/>
            <a:r>
              <a:rPr lang="en-US" altLang="zh-CN" sz="1400" dirty="0" smtClean="0">
                <a:solidFill>
                  <a:schemeClr val="accent6">
                    <a:lumMod val="40000"/>
                    <a:lumOff val="60000"/>
                  </a:schemeClr>
                </a:solidFill>
              </a:rPr>
              <a:t>2022:FY-3G(Drift orbit, </a:t>
            </a:r>
            <a:r>
              <a:rPr lang="en-US" altLang="zh-CN" sz="1400" dirty="0">
                <a:solidFill>
                  <a:schemeClr val="accent6">
                    <a:lumMod val="40000"/>
                    <a:lumOff val="60000"/>
                  </a:schemeClr>
                </a:solidFill>
              </a:rPr>
              <a:t>Antenna size: </a:t>
            </a:r>
            <a:r>
              <a:rPr lang="en-US" altLang="zh-CN" sz="1400" dirty="0" smtClean="0">
                <a:solidFill>
                  <a:schemeClr val="accent6">
                    <a:lumMod val="40000"/>
                    <a:lumOff val="60000"/>
                  </a:schemeClr>
                </a:solidFill>
              </a:rPr>
              <a:t>1.2m</a:t>
            </a:r>
            <a:r>
              <a:rPr lang="en-US" altLang="zh-CN" sz="1400" dirty="0">
                <a:solidFill>
                  <a:schemeClr val="accent6">
                    <a:lumMod val="40000"/>
                    <a:lumOff val="60000"/>
                  </a:schemeClr>
                </a:solidFill>
              </a:rPr>
              <a:t>);</a:t>
            </a:r>
          </a:p>
          <a:p>
            <a:pPr marL="0" lvl="1"/>
            <a:r>
              <a:rPr lang="en-US" altLang="zh-CN" sz="1400" dirty="0" smtClean="0">
                <a:solidFill>
                  <a:schemeClr val="accent2">
                    <a:lumMod val="40000"/>
                    <a:lumOff val="60000"/>
                  </a:schemeClr>
                </a:solidFill>
              </a:rPr>
              <a:t>2023:FY-3H(Afternoon </a:t>
            </a:r>
            <a:r>
              <a:rPr lang="en-US" altLang="zh-CN" sz="1400" dirty="0">
                <a:solidFill>
                  <a:schemeClr val="accent2">
                    <a:lumMod val="40000"/>
                    <a:lumOff val="60000"/>
                  </a:schemeClr>
                </a:solidFill>
              </a:rPr>
              <a:t>orbit, Antenna size: </a:t>
            </a:r>
            <a:r>
              <a:rPr lang="en-US" altLang="zh-CN" sz="1400" dirty="0" smtClean="0">
                <a:solidFill>
                  <a:schemeClr val="accent2">
                    <a:lumMod val="40000"/>
                    <a:lumOff val="60000"/>
                  </a:schemeClr>
                </a:solidFill>
              </a:rPr>
              <a:t>1.6m</a:t>
            </a:r>
            <a:r>
              <a:rPr lang="en-US" altLang="zh-CN" sz="1400" dirty="0">
                <a:solidFill>
                  <a:schemeClr val="accent2">
                    <a:lumMod val="40000"/>
                    <a:lumOff val="60000"/>
                  </a:schemeClr>
                </a:solidFill>
              </a:rPr>
              <a:t>);</a:t>
            </a:r>
          </a:p>
          <a:p>
            <a:pPr marL="0" lvl="1"/>
            <a:r>
              <a:rPr lang="en-US" altLang="zh-CN" sz="1400" dirty="0"/>
              <a:t>Antenna performance and </a:t>
            </a:r>
            <a:r>
              <a:rPr lang="en-US" altLang="zh-CN" sz="1400" dirty="0" err="1"/>
              <a:t>NedT</a:t>
            </a:r>
            <a:r>
              <a:rPr lang="en-US" altLang="zh-CN" sz="1400" dirty="0"/>
              <a:t> improved based on </a:t>
            </a:r>
            <a:r>
              <a:rPr lang="en-US" altLang="zh-CN" sz="1400" dirty="0" smtClean="0"/>
              <a:t>FY-3A/B/C/D</a:t>
            </a:r>
            <a:endParaRPr lang="en-US" altLang="zh-CN" sz="1400"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156155267"/>
      </p:ext>
    </p:extLst>
  </p:cSld>
  <p:clrMapOvr>
    <a:masterClrMapping/>
  </p:clrMapOvr>
  <mc:AlternateContent xmlns:mc="http://schemas.openxmlformats.org/markup-compatibility/2006">
    <mc:Choice xmlns:p14="http://schemas.microsoft.com/office/powerpoint/2010/main" Requires="p14">
      <p:transition spd="slow" p14:dur="2000" advTm="84320"/>
    </mc:Choice>
    <mc:Fallback>
      <p:transition spd="slow" advTm="8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2520158" y="-39757"/>
            <a:ext cx="8047634" cy="1325563"/>
          </a:xfrm>
          <a:solidFill>
            <a:schemeClr val="bg1"/>
          </a:solidFill>
        </p:spPr>
        <p:txBody>
          <a:bodyPr>
            <a:normAutofit/>
          </a:bodyPr>
          <a:lstStyle/>
          <a:p>
            <a:pPr algn="ct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Error Source of MWRI Calibration</a:t>
            </a:r>
            <a:endParaRPr lang="zh-CN" altLang="en-US" sz="2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内容占位符 2"/>
          <p:cNvSpPr>
            <a:spLocks noGrp="1"/>
          </p:cNvSpPr>
          <p:nvPr>
            <p:ph idx="1"/>
          </p:nvPr>
        </p:nvSpPr>
        <p:spPr>
          <a:xfrm>
            <a:off x="5196115" y="1186774"/>
            <a:ext cx="5442857" cy="5344657"/>
          </a:xfrm>
          <a:ln w="25400">
            <a:solidFill>
              <a:srgbClr val="FF0000"/>
            </a:solidFill>
          </a:ln>
        </p:spPr>
        <p:txBody>
          <a:bodyPr>
            <a:normAutofit/>
          </a:bodyPr>
          <a:lstStyle/>
          <a:p>
            <a:pPr>
              <a:defRPr/>
            </a:pPr>
            <a:r>
              <a:rPr lang="en-US" altLang="zh-CN"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Back lobe of hot reflector</a:t>
            </a:r>
            <a:endParaRPr lang="en-US" altLang="zh-CN"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a:defRPr/>
            </a:pPr>
            <a:r>
              <a:rPr lang="en-US" altLang="zh-CN"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Emission of hot reflector</a:t>
            </a:r>
            <a:endParaRPr lang="en-US" altLang="zh-CN"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a:defRPr/>
            </a:pPr>
            <a:r>
              <a:rPr lang="en-US" altLang="zh-CN"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Hot </a:t>
            </a:r>
            <a:r>
              <a:rPr lang="en-US" altLang="zh-CN"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load efficiency</a:t>
            </a:r>
          </a:p>
          <a:p>
            <a:pPr>
              <a:defRPr/>
            </a:pPr>
            <a:r>
              <a:rPr lang="en-US" altLang="zh-CN" b="1" dirty="0">
                <a:solidFill>
                  <a:schemeClr val="accent1"/>
                </a:solidFill>
                <a:latin typeface="Times New Roman" panose="02020603050405020304" pitchFamily="18" charset="0"/>
                <a:ea typeface="楷体" panose="02010609060101010101" pitchFamily="49" charset="-122"/>
                <a:cs typeface="Times New Roman" panose="02020603050405020304" pitchFamily="18" charset="0"/>
              </a:rPr>
              <a:t>RFI Via cold reflector</a:t>
            </a:r>
            <a:endParaRPr lang="en-US" altLang="zh-CN" dirty="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a:p>
            <a:pPr>
              <a:defRPr/>
            </a:pPr>
            <a:r>
              <a:rPr lang="en-US" altLang="zh-CN" b="1" dirty="0" smtClean="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Non-linearity </a:t>
            </a:r>
            <a:r>
              <a:rPr lang="en-US" altLang="zh-CN" b="1"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rPr>
              <a:t>of receiver</a:t>
            </a:r>
            <a:endParaRPr lang="zh-CN" altLang="en-US" b="1" dirty="0">
              <a:solidFill>
                <a:schemeClr val="accent4">
                  <a:lumMod val="7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7412" name="Picture 10" descr="旋转%20DSC_92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3538" y="1144591"/>
            <a:ext cx="3548062"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p:nvSpPr>
        <p:spPr>
          <a:xfrm>
            <a:off x="1947866" y="2319341"/>
            <a:ext cx="1144587" cy="2046287"/>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861125330"/>
      </p:ext>
    </p:extLst>
  </p:cSld>
  <p:clrMapOvr>
    <a:masterClrMapping/>
  </p:clrMapOvr>
  <mc:AlternateContent xmlns:mc="http://schemas.openxmlformats.org/markup-compatibility/2006">
    <mc:Choice xmlns:p14="http://schemas.microsoft.com/office/powerpoint/2010/main" Requires="p14">
      <p:transition spd="slow" p14:dur="2000" advTm="56352"/>
    </mc:Choice>
    <mc:Fallback>
      <p:transition spd="slow" advTm="56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1300" y="395319"/>
            <a:ext cx="7886700" cy="588764"/>
          </a:xfrm>
        </p:spPr>
        <p:txBody>
          <a:bodyPr>
            <a:normAutofit fontScale="90000"/>
          </a:bodyPr>
          <a:lstStyle/>
          <a:p>
            <a:pPr algn="ctr"/>
            <a:r>
              <a:rPr lang="en-US" altLang="zh-CN" sz="3100" b="1" dirty="0">
                <a:latin typeface="Times New Roman" panose="02020603050405020304" pitchFamily="18" charset="0"/>
                <a:ea typeface="楷体" panose="02010609060101010101" pitchFamily="49" charset="-122"/>
                <a:cs typeface="Times New Roman" panose="02020603050405020304" pitchFamily="18" charset="0"/>
              </a:rPr>
              <a:t>Calibration Equation and Parameters needs Corrected</a:t>
            </a:r>
            <a:endParaRPr lang="zh-CN" altLang="en-US" sz="3100" b="1"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7" name="组合 6"/>
          <p:cNvGrpSpPr/>
          <p:nvPr/>
        </p:nvGrpSpPr>
        <p:grpSpPr>
          <a:xfrm>
            <a:off x="1524001" y="1490105"/>
            <a:ext cx="9144000" cy="4305597"/>
            <a:chOff x="0" y="1490104"/>
            <a:chExt cx="9144000" cy="4305597"/>
          </a:xfrm>
        </p:grpSpPr>
        <mc:AlternateContent xmlns:mc="http://schemas.openxmlformats.org/markup-compatibility/2006" xmlns:a14="http://schemas.microsoft.com/office/drawing/2010/main">
          <mc:Choice Requires="a14">
            <p:sp>
              <p:nvSpPr>
                <p:cNvPr id="9" name="矩形 8"/>
                <p:cNvSpPr/>
                <p:nvPr/>
              </p:nvSpPr>
              <p:spPr>
                <a:xfrm>
                  <a:off x="5038682" y="3176996"/>
                  <a:ext cx="4045595" cy="369332"/>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zh-CN" altLang="en-US" i="1">
                                <a:latin typeface="Cambria Math"/>
                              </a:rPr>
                            </m:ctrlPr>
                          </m:dPr>
                          <m:e>
                            <m:sSub>
                              <m:sSubPr>
                                <m:ctrlPr>
                                  <a:rPr lang="zh-CN" altLang="en-US" i="1">
                                    <a:latin typeface="Cambria Math"/>
                                  </a:rPr>
                                </m:ctrlPr>
                              </m:sSubPr>
                              <m:e>
                                <m:r>
                                  <a:rPr lang="zh-CN" altLang="en-US" i="1">
                                    <a:latin typeface="Cambria Math" panose="02040503050406030204" pitchFamily="18" charset="0"/>
                                  </a:rPr>
                                  <m:t>𝐿</m:t>
                                </m:r>
                              </m:e>
                              <m:sub>
                                <m:r>
                                  <a:rPr lang="zh-CN" altLang="en-US" i="1">
                                    <a:latin typeface="Cambria Math" panose="02040503050406030204" pitchFamily="18" charset="0"/>
                                  </a:rPr>
                                  <m:t>𝑛𝑙</m:t>
                                </m:r>
                              </m:sub>
                            </m:sSub>
                            <m:r>
                              <a:rPr lang="zh-CN" altLang="en-US" i="1">
                                <a:latin typeface="Cambria Math" panose="02040503050406030204" pitchFamily="18" charset="0"/>
                              </a:rPr>
                              <m:t>=</m:t>
                            </m:r>
                            <m:r>
                              <a:rPr lang="zh-CN" altLang="en-US" i="1">
                                <a:latin typeface="Cambria Math" panose="02040503050406030204" pitchFamily="18" charset="0"/>
                              </a:rPr>
                              <m:t>𝑢</m:t>
                            </m:r>
                            <m:r>
                              <a:rPr lang="zh-CN" altLang="en-US" i="1">
                                <a:latin typeface="Cambria Math" panose="02040503050406030204" pitchFamily="18" charset="0"/>
                              </a:rPr>
                              <m:t>×</m:t>
                            </m:r>
                            <m:sSup>
                              <m:sSupPr>
                                <m:ctrlPr>
                                  <a:rPr lang="zh-CN" altLang="en-US" i="1">
                                    <a:latin typeface="Cambria Math"/>
                                  </a:rPr>
                                </m:ctrlPr>
                              </m:sSupPr>
                              <m:e>
                                <m:r>
                                  <a:rPr lang="zh-CN" altLang="en-US" i="1">
                                    <a:latin typeface="Cambria Math" panose="02040503050406030204" pitchFamily="18" charset="0"/>
                                  </a:rPr>
                                  <m:t>𝐺</m:t>
                                </m:r>
                              </m:e>
                              <m:sup>
                                <m:r>
                                  <a:rPr lang="zh-CN" altLang="en-US" i="1">
                                    <a:latin typeface="Cambria Math" panose="02040503050406030204" pitchFamily="18" charset="0"/>
                                  </a:rPr>
                                  <m:t>2</m:t>
                                </m:r>
                              </m:sup>
                            </m:sSup>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𝑂</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𝐶</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𝑂</m:t>
                                </m:r>
                              </m:sub>
                            </m:sSub>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𝐶</m:t>
                                </m:r>
                              </m:e>
                              <m:sub>
                                <m:r>
                                  <a:rPr lang="zh-CN" altLang="en-US" i="1">
                                    <a:latin typeface="Cambria Math" panose="02040503050406030204" pitchFamily="18" charset="0"/>
                                  </a:rPr>
                                  <m:t>𝑊</m:t>
                                </m:r>
                              </m:sub>
                            </m:sSub>
                          </m:e>
                        </m:d>
                      </m:oMath>
                    </m:oMathPara>
                  </a14:m>
                  <a:endParaRPr lang="zh-CN" altLang="en-US" i="1" dirty="0">
                    <a:latin typeface="Cambria Math" panose="020405030504060302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6718242" y="3092995"/>
                  <a:ext cx="5343129" cy="461665"/>
                </a:xfrm>
                <a:prstGeom prst="rect">
                  <a:avLst/>
                </a:prstGeom>
                <a:blipFill rotWithShape="0">
                  <a:blip r:embed="rId4"/>
                  <a:stretch>
                    <a:fillRect t="-127632" r="-12543" b="-197368"/>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035323" y="3536870"/>
                  <a:ext cx="1964420" cy="369332"/>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zh-CN" altLang="en-US" i="1">
                                <a:latin typeface="Cambria Math"/>
                              </a:rPr>
                            </m:ctrlPr>
                          </m:dPr>
                          <m:e>
                            <m:r>
                              <a:rPr lang="zh-CN" altLang="en-US" i="1">
                                <a:latin typeface="Cambria Math" panose="02040503050406030204" pitchFamily="18" charset="0"/>
                              </a:rPr>
                              <m:t>𝑢</m:t>
                            </m:r>
                            <m:r>
                              <a:rPr lang="zh-CN" altLang="en-US" i="1">
                                <a:latin typeface="Cambria Math" panose="02040503050406030204" pitchFamily="18" charset="0"/>
                              </a:rPr>
                              <m:t>=</m:t>
                            </m:r>
                            <m:r>
                              <a:rPr lang="zh-CN" altLang="en-US" i="1">
                                <a:latin typeface="Cambria Math" panose="02040503050406030204" pitchFamily="18" charset="0"/>
                              </a:rPr>
                              <m:t>𝑓</m:t>
                            </m:r>
                            <m:r>
                              <a:rPr lang="zh-CN" altLang="en-US" i="1">
                                <a:latin typeface="Cambria Math" panose="02040503050406030204" pitchFamily="18" charset="0"/>
                              </a:rPr>
                              <m:t>(</m:t>
                            </m:r>
                            <m:sSub>
                              <m:sSubPr>
                                <m:ctrlPr>
                                  <a:rPr lang="zh-CN" altLang="en-US" i="1">
                                    <a:latin typeface="Cambria Math"/>
                                  </a:rPr>
                                </m:ctrlPr>
                              </m:sSubPr>
                              <m:e>
                                <m:r>
                                  <a:rPr lang="zh-CN" altLang="en-US" i="1">
                                    <a:latin typeface="Cambria Math" panose="02040503050406030204" pitchFamily="18" charset="0"/>
                                  </a:rPr>
                                  <m:t>𝑇</m:t>
                                </m:r>
                              </m:e>
                              <m:sub>
                                <m:r>
                                  <a:rPr lang="zh-CN" altLang="en-US" i="1">
                                    <a:latin typeface="Cambria Math" panose="02040503050406030204" pitchFamily="18" charset="0"/>
                                  </a:rPr>
                                  <m:t>𝑟𝑒𝑐</m:t>
                                </m:r>
                              </m:sub>
                            </m:sSub>
                            <m:r>
                              <a:rPr lang="zh-CN" altLang="en-US" i="1">
                                <a:latin typeface="Cambria Math" panose="02040503050406030204" pitchFamily="18" charset="0"/>
                              </a:rPr>
                              <m:t>,</m:t>
                            </m:r>
                            <m:r>
                              <a:rPr lang="zh-CN" altLang="en-US" i="1">
                                <a:latin typeface="Cambria Math" panose="02040503050406030204" pitchFamily="18" charset="0"/>
                              </a:rPr>
                              <m:t>𝐴𝐺𝐶</m:t>
                            </m:r>
                          </m:e>
                        </m:d>
                      </m:oMath>
                    </m:oMathPara>
                  </a14:m>
                  <a:endParaRPr lang="zh-CN" altLang="en-US" i="1" dirty="0">
                    <a:latin typeface="Cambria Math" panose="020405030504060302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6713764" y="3572826"/>
                  <a:ext cx="2619226" cy="461665"/>
                </a:xfrm>
                <a:prstGeom prst="rect">
                  <a:avLst/>
                </a:prstGeom>
                <a:blipFill rotWithShape="0">
                  <a:blip r:embed="rId5"/>
                  <a:stretch>
                    <a:fillRect t="-127632" r="-23953" b="-197368"/>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1" y="1490104"/>
                  <a:ext cx="9143999" cy="940835"/>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𝑂</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f>
                          <m:fPr>
                            <m:ctrlPr>
                              <a:rPr lang="zh-CN" altLang="en-US" sz="2700" i="1">
                                <a:latin typeface="Cambria Math"/>
                              </a:rPr>
                            </m:ctrlPr>
                          </m:fPr>
                          <m:num>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𝐶</m:t>
                                </m:r>
                              </m:sub>
                            </m:sSub>
                          </m:num>
                          <m:den>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𝑊</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𝐶</m:t>
                                </m:r>
                              </m:sub>
                            </m:sSub>
                          </m:den>
                        </m:f>
                        <m:r>
                          <a:rPr lang="zh-CN" altLang="en-US" sz="2700">
                            <a:latin typeface="Cambria Math" panose="02040503050406030204" pitchFamily="18" charset="0"/>
                          </a:rPr>
                          <m:t>×</m:t>
                        </m:r>
                        <m:d>
                          <m:dPr>
                            <m:ctrlPr>
                              <a:rPr lang="zh-CN" altLang="en-US" sz="2700" i="1">
                                <a:latin typeface="Cambria Math"/>
                              </a:rPr>
                            </m:ctrlPr>
                          </m:dPr>
                          <m:e>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𝑂</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𝐶</m:t>
                                </m:r>
                              </m:e>
                              <m:sub>
                                <m:r>
                                  <a:rPr lang="zh-CN" altLang="en-US" sz="2700" i="1">
                                    <a:latin typeface="Cambria Math" panose="02040503050406030204" pitchFamily="18" charset="0"/>
                                  </a:rPr>
                                  <m:t>𝑊</m:t>
                                </m:r>
                              </m:sub>
                            </m:sSub>
                          </m:e>
                        </m:d>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en-US" altLang="zh-CN" sz="2700" i="1">
                                <a:latin typeface="Cambria Math" panose="02040503050406030204" pitchFamily="18" charset="0"/>
                              </a:rPr>
                              <m:t>𝑛𝑙</m:t>
                            </m:r>
                          </m:sub>
                        </m:sSub>
                        <m:r>
                          <a:rPr lang="zh-CN" altLang="en-US" sz="2700">
                            <a:latin typeface="Cambria Math" panose="02040503050406030204" pitchFamily="18" charset="0"/>
                          </a:rPr>
                          <m:t>+∆</m:t>
                        </m:r>
                        <m:sSub>
                          <m:sSubPr>
                            <m:ctrlPr>
                              <a:rPr lang="zh-CN" altLang="en-US" sz="2700" i="1">
                                <a:latin typeface="Cambria Math"/>
                              </a:rPr>
                            </m:ctrlPr>
                          </m:sSubPr>
                          <m:e>
                            <m:r>
                              <a:rPr lang="zh-CN" altLang="en-US" sz="2700" i="1">
                                <a:latin typeface="Cambria Math" panose="02040503050406030204" pitchFamily="18" charset="0"/>
                              </a:rPr>
                              <m:t>𝐿</m:t>
                            </m:r>
                          </m:e>
                          <m:sub>
                            <m:r>
                              <a:rPr lang="zh-CN" altLang="en-US" sz="2700" i="1">
                                <a:latin typeface="Cambria Math" panose="02040503050406030204" pitchFamily="18" charset="0"/>
                              </a:rPr>
                              <m:t>𝐴</m:t>
                            </m:r>
                          </m:sub>
                        </m:sSub>
                      </m:oMath>
                    </m:oMathPara>
                  </a14:m>
                  <a:endParaRPr lang="zh-CN" altLang="en-US" sz="2700" dirty="0"/>
                </a:p>
              </p:txBody>
            </p:sp>
          </mc:Choice>
          <mc:Fallback xmlns="">
            <p:sp>
              <p:nvSpPr>
                <p:cNvPr id="12" name="矩形 11"/>
                <p:cNvSpPr>
                  <a:spLocks noRot="1" noChangeAspect="1" noMove="1" noResize="1" noEditPoints="1" noAdjustHandles="1" noChangeArrowheads="1" noChangeShapeType="1" noTextEdit="1"/>
                </p:cNvSpPr>
                <p:nvPr/>
              </p:nvSpPr>
              <p:spPr>
                <a:xfrm>
                  <a:off x="1" y="843804"/>
                  <a:ext cx="12191999" cy="1223797"/>
                </a:xfrm>
                <a:prstGeom prst="rect">
                  <a:avLst/>
                </a:prstGeom>
                <a:blipFill rotWithShape="0">
                  <a:blip r:embed="rId7"/>
                  <a:stretch>
                    <a:fillRect/>
                  </a:stretch>
                </a:blipFill>
              </p:spPr>
              <p:txBody>
                <a:bodyPr/>
                <a:lstStyle/>
                <a:p>
                  <a:r>
                    <a:rPr lang="zh-CN" altLang="en-US">
                      <a:noFill/>
                    </a:rPr>
                    <a:t> </a:t>
                  </a:r>
                </a:p>
              </p:txBody>
            </p:sp>
          </mc:Fallback>
        </mc:AlternateContent>
        <p:sp>
          <p:nvSpPr>
            <p:cNvPr id="3" name="矩形 2"/>
            <p:cNvSpPr/>
            <p:nvPr/>
          </p:nvSpPr>
          <p:spPr>
            <a:xfrm>
              <a:off x="3158137" y="4925946"/>
              <a:ext cx="997004" cy="345782"/>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下箭头 3"/>
            <p:cNvSpPr/>
            <p:nvPr/>
          </p:nvSpPr>
          <p:spPr>
            <a:xfrm rot="4411094">
              <a:off x="2876032" y="1601834"/>
              <a:ext cx="432227" cy="238910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下箭头 12"/>
            <p:cNvSpPr/>
            <p:nvPr/>
          </p:nvSpPr>
          <p:spPr>
            <a:xfrm rot="17098174">
              <a:off x="5289779" y="1577821"/>
              <a:ext cx="432227" cy="2389102"/>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文本框 4"/>
            <p:cNvSpPr txBox="1"/>
            <p:nvPr/>
          </p:nvSpPr>
          <p:spPr>
            <a:xfrm>
              <a:off x="0" y="3069699"/>
              <a:ext cx="2993720" cy="415498"/>
            </a:xfrm>
            <a:prstGeom prst="rect">
              <a:avLst/>
            </a:prstGeom>
            <a:noFill/>
          </p:spPr>
          <p:txBody>
            <a:bodyPr wrap="square" rtlCol="0">
              <a:spAutoFit/>
            </a:bodyPr>
            <a:lstStyle/>
            <a:p>
              <a:r>
                <a:rPr lang="en-US" altLang="zh-CN" sz="2100" b="1" dirty="0"/>
                <a:t>Calibration Target</a:t>
              </a:r>
              <a:endParaRPr lang="zh-CN" altLang="en-US" sz="2100" b="1" dirty="0"/>
            </a:p>
          </p:txBody>
        </p:sp>
        <p:sp>
          <p:nvSpPr>
            <p:cNvPr id="16" name="文本框 15"/>
            <p:cNvSpPr txBox="1"/>
            <p:nvPr/>
          </p:nvSpPr>
          <p:spPr>
            <a:xfrm>
              <a:off x="6655282" y="2817217"/>
              <a:ext cx="1947902" cy="415498"/>
            </a:xfrm>
            <a:prstGeom prst="rect">
              <a:avLst/>
            </a:prstGeom>
            <a:noFill/>
          </p:spPr>
          <p:txBody>
            <a:bodyPr wrap="square" rtlCol="0">
              <a:spAutoFit/>
            </a:bodyPr>
            <a:lstStyle/>
            <a:p>
              <a:r>
                <a:rPr lang="en-US" altLang="zh-CN" sz="2100" b="1" dirty="0"/>
                <a:t>Receiver</a:t>
              </a:r>
              <a:endParaRPr lang="zh-CN" altLang="en-US" sz="2100" b="1" dirty="0"/>
            </a:p>
          </p:txBody>
        </p:sp>
        <mc:AlternateContent xmlns:mc="http://schemas.openxmlformats.org/markup-compatibility/2006" xmlns:a14="http://schemas.microsoft.com/office/drawing/2010/main">
          <mc:Choice Requires="a14">
            <p:sp>
              <p:nvSpPr>
                <p:cNvPr id="17" name="矩形 16"/>
                <p:cNvSpPr/>
                <p:nvPr/>
              </p:nvSpPr>
              <p:spPr>
                <a:xfrm>
                  <a:off x="5017936" y="3897416"/>
                  <a:ext cx="2407519" cy="690830"/>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zh-CN" altLang="en-US" sz="1350">
                            <a:latin typeface="Cambria Math" panose="02040503050406030204" pitchFamily="18" charset="0"/>
                          </a:rPr>
                          <m:t>∆</m:t>
                        </m:r>
                        <m:sSub>
                          <m:sSubPr>
                            <m:ctrlPr>
                              <a:rPr lang="zh-CN" altLang="en-US" sz="1350" i="1">
                                <a:latin typeface="Cambria Math"/>
                              </a:rPr>
                            </m:ctrlPr>
                          </m:sSubPr>
                          <m:e>
                            <m:r>
                              <a:rPr lang="en-US" altLang="zh-CN" sz="1350" i="1">
                                <a:latin typeface="Cambria Math" panose="02040503050406030204" pitchFamily="18" charset="0"/>
                              </a:rPr>
                              <m:t>𝐿</m:t>
                            </m:r>
                          </m:e>
                          <m:sub>
                            <m:r>
                              <a:rPr lang="zh-CN" altLang="en-US" sz="1350" i="1">
                                <a:latin typeface="Cambria Math" panose="02040503050406030204" pitchFamily="18" charset="0"/>
                              </a:rPr>
                              <m:t>𝐴</m:t>
                            </m:r>
                          </m:sub>
                        </m:sSub>
                        <m:r>
                          <a:rPr lang="zh-CN" altLang="en-US" sz="1350">
                            <a:latin typeface="Cambria Math" panose="02040503050406030204" pitchFamily="18" charset="0"/>
                          </a:rPr>
                          <m:t>=</m:t>
                        </m:r>
                        <m:sSub>
                          <m:sSubPr>
                            <m:ctrlPr>
                              <a:rPr lang="zh-CN" altLang="en-US" sz="1350" i="1">
                                <a:latin typeface="Cambria Math"/>
                              </a:rPr>
                            </m:ctrlPr>
                          </m:sSubPr>
                          <m:e>
                            <m:r>
                              <a:rPr lang="en-US" altLang="zh-CN" sz="1350" i="1">
                                <a:latin typeface="Cambria Math" panose="02040503050406030204" pitchFamily="18" charset="0"/>
                              </a:rPr>
                              <m:t>𝐿</m:t>
                            </m:r>
                          </m:e>
                          <m:sub>
                            <m:r>
                              <a:rPr lang="zh-CN" altLang="en-US" sz="1350" i="1">
                                <a:latin typeface="Cambria Math" panose="02040503050406030204" pitchFamily="18" charset="0"/>
                              </a:rPr>
                              <m:t>𝑠𝑦𝑠</m:t>
                            </m:r>
                          </m:sub>
                        </m:sSub>
                        <m:sSup>
                          <m:sSupPr>
                            <m:ctrlPr>
                              <a:rPr lang="zh-CN" altLang="en-US" sz="1350" i="1">
                                <a:latin typeface="Cambria Math"/>
                              </a:rPr>
                            </m:ctrlPr>
                          </m:sSupPr>
                          <m:e>
                            <m:d>
                              <m:dPr>
                                <m:begChr m:val="["/>
                                <m:endChr m:val="]"/>
                                <m:ctrlPr>
                                  <a:rPr lang="zh-CN" altLang="en-US" sz="1350" i="1">
                                    <a:latin typeface="Cambria Math"/>
                                  </a:rPr>
                                </m:ctrlPr>
                              </m:dPr>
                              <m:e>
                                <m:f>
                                  <m:fPr>
                                    <m:ctrlPr>
                                      <a:rPr lang="zh-CN" altLang="en-US" sz="1350" i="1">
                                        <a:latin typeface="Cambria Math"/>
                                      </a:rPr>
                                    </m:ctrlPr>
                                  </m:fPr>
                                  <m:num>
                                    <m:r>
                                      <a:rPr lang="zh-CN" altLang="en-US" sz="1350">
                                        <a:latin typeface="Cambria Math" panose="02040503050406030204" pitchFamily="18" charset="0"/>
                                      </a:rPr>
                                      <m:t>1</m:t>
                                    </m:r>
                                  </m:num>
                                  <m:den>
                                    <m:r>
                                      <a:rPr lang="zh-CN" altLang="en-US" sz="1350">
                                        <a:latin typeface="Cambria Math" panose="02040503050406030204" pitchFamily="18" charset="0"/>
                                      </a:rPr>
                                      <m:t>∆</m:t>
                                    </m:r>
                                    <m:r>
                                      <a:rPr lang="zh-CN" altLang="en-US" sz="1350" i="1">
                                        <a:latin typeface="Cambria Math" panose="02040503050406030204" pitchFamily="18" charset="0"/>
                                      </a:rPr>
                                      <m:t>𝑣</m:t>
                                    </m:r>
                                    <m:r>
                                      <a:rPr lang="zh-CN" altLang="en-US" sz="1350" i="1">
                                        <a:latin typeface="Cambria Math" panose="02040503050406030204" pitchFamily="18" charset="0"/>
                                      </a:rPr>
                                      <m:t>𝜏</m:t>
                                    </m:r>
                                  </m:den>
                                </m:f>
                                <m:r>
                                  <a:rPr lang="zh-CN" altLang="en-US" sz="1350">
                                    <a:latin typeface="Cambria Math" panose="02040503050406030204" pitchFamily="18" charset="0"/>
                                  </a:rPr>
                                  <m:t>+</m:t>
                                </m:r>
                                <m:sSup>
                                  <m:sSupPr>
                                    <m:ctrlPr>
                                      <a:rPr lang="zh-CN" altLang="en-US" sz="1350" i="1">
                                        <a:latin typeface="Cambria Math"/>
                                      </a:rPr>
                                    </m:ctrlPr>
                                  </m:sSupPr>
                                  <m:e>
                                    <m:d>
                                      <m:dPr>
                                        <m:ctrlPr>
                                          <a:rPr lang="zh-CN" altLang="en-US" sz="1350" i="1">
                                            <a:latin typeface="Cambria Math"/>
                                          </a:rPr>
                                        </m:ctrlPr>
                                      </m:dPr>
                                      <m:e>
                                        <m:f>
                                          <m:fPr>
                                            <m:ctrlPr>
                                              <a:rPr lang="zh-CN" altLang="en-US" sz="1350" i="1">
                                                <a:latin typeface="Cambria Math"/>
                                              </a:rPr>
                                            </m:ctrlPr>
                                          </m:fPr>
                                          <m:num>
                                            <m:r>
                                              <a:rPr lang="zh-CN" altLang="en-US" sz="1350">
                                                <a:latin typeface="Cambria Math" panose="02040503050406030204" pitchFamily="18" charset="0"/>
                                              </a:rPr>
                                              <m:t>∆</m:t>
                                            </m:r>
                                            <m:r>
                                              <a:rPr lang="zh-CN" altLang="en-US" sz="1350" i="1">
                                                <a:latin typeface="Cambria Math" panose="02040503050406030204" pitchFamily="18" charset="0"/>
                                              </a:rPr>
                                              <m:t>𝐺</m:t>
                                            </m:r>
                                          </m:num>
                                          <m:den>
                                            <m:r>
                                              <a:rPr lang="zh-CN" altLang="en-US" sz="1350" i="1">
                                                <a:latin typeface="Cambria Math" panose="02040503050406030204" pitchFamily="18" charset="0"/>
                                              </a:rPr>
                                              <m:t>𝐺</m:t>
                                            </m:r>
                                          </m:den>
                                        </m:f>
                                      </m:e>
                                    </m:d>
                                  </m:e>
                                  <m:sup>
                                    <m:r>
                                      <a:rPr lang="zh-CN" altLang="en-US" sz="1350">
                                        <a:latin typeface="Cambria Math" panose="02040503050406030204" pitchFamily="18" charset="0"/>
                                      </a:rPr>
                                      <m:t>2</m:t>
                                    </m:r>
                                  </m:sup>
                                </m:sSup>
                              </m:e>
                            </m:d>
                          </m:e>
                          <m:sup>
                            <m:f>
                              <m:fPr>
                                <m:type m:val="lin"/>
                                <m:ctrlPr>
                                  <a:rPr lang="zh-CN" altLang="en-US" sz="1350" i="1">
                                    <a:latin typeface="Cambria Math"/>
                                  </a:rPr>
                                </m:ctrlPr>
                              </m:fPr>
                              <m:num>
                                <m:r>
                                  <a:rPr lang="zh-CN" altLang="en-US" sz="1350">
                                    <a:latin typeface="Cambria Math" panose="02040503050406030204" pitchFamily="18" charset="0"/>
                                  </a:rPr>
                                  <m:t>1</m:t>
                                </m:r>
                              </m:num>
                              <m:den>
                                <m:r>
                                  <a:rPr lang="zh-CN" altLang="en-US" sz="1350">
                                    <a:latin typeface="Cambria Math" panose="02040503050406030204" pitchFamily="18" charset="0"/>
                                  </a:rPr>
                                  <m:t>2</m:t>
                                </m:r>
                              </m:den>
                            </m:f>
                          </m:sup>
                        </m:sSup>
                      </m:oMath>
                    </m:oMathPara>
                  </a14:m>
                  <a:endParaRPr lang="zh-CN" altLang="en-US" sz="1350" dirty="0"/>
                </a:p>
              </p:txBody>
            </p:sp>
          </mc:Choice>
          <mc:Fallback xmlns="">
            <p:sp>
              <p:nvSpPr>
                <p:cNvPr id="17" name="矩形 16"/>
                <p:cNvSpPr>
                  <a:spLocks noRot="1" noChangeAspect="1" noMove="1" noResize="1" noEditPoints="1" noAdjustHandles="1" noChangeArrowheads="1" noChangeShapeType="1" noTextEdit="1"/>
                </p:cNvSpPr>
                <p:nvPr/>
              </p:nvSpPr>
              <p:spPr>
                <a:xfrm>
                  <a:off x="6690582" y="4053555"/>
                  <a:ext cx="3226974" cy="890052"/>
                </a:xfrm>
                <a:prstGeom prst="rect">
                  <a:avLst/>
                </a:prstGeom>
                <a:blipFill rotWithShape="0">
                  <a:blip r:embed="rId8"/>
                  <a:stretch>
                    <a:fillRect/>
                  </a:stretch>
                </a:blipFill>
                <a:ln>
                  <a:noFill/>
                </a:ln>
              </p:spPr>
              <p:txBody>
                <a:bodyPr/>
                <a:lstStyle/>
                <a:p>
                  <a:r>
                    <a:rPr lang="zh-CN" altLang="en-US">
                      <a:noFill/>
                    </a:rPr>
                    <a:t> </a:t>
                  </a:r>
                </a:p>
              </p:txBody>
            </p:sp>
          </mc:Fallback>
        </mc:AlternateContent>
        <p:sp>
          <p:nvSpPr>
            <p:cNvPr id="6" name="文本框 5"/>
            <p:cNvSpPr txBox="1"/>
            <p:nvPr/>
          </p:nvSpPr>
          <p:spPr>
            <a:xfrm>
              <a:off x="4287690" y="4931709"/>
              <a:ext cx="1331259" cy="369332"/>
            </a:xfrm>
            <a:prstGeom prst="rect">
              <a:avLst/>
            </a:prstGeom>
            <a:noFill/>
          </p:spPr>
          <p:txBody>
            <a:bodyPr wrap="square" rtlCol="0">
              <a:spAutoFit/>
            </a:bodyPr>
            <a:lstStyle/>
            <a:p>
              <a:r>
                <a:rPr lang="en-US" altLang="zh-CN" dirty="0"/>
                <a:t>Reflector</a:t>
              </a:r>
              <a:endParaRPr lang="zh-CN" altLang="en-US" dirty="0"/>
            </a:p>
          </p:txBody>
        </p:sp>
        <p:sp>
          <p:nvSpPr>
            <p:cNvPr id="18" name="矩形 17"/>
            <p:cNvSpPr/>
            <p:nvPr/>
          </p:nvSpPr>
          <p:spPr>
            <a:xfrm>
              <a:off x="3151414" y="5420606"/>
              <a:ext cx="997004" cy="3457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18"/>
            <p:cNvSpPr txBox="1"/>
            <p:nvPr/>
          </p:nvSpPr>
          <p:spPr>
            <a:xfrm>
              <a:off x="4280966" y="5426369"/>
              <a:ext cx="1331259" cy="369332"/>
            </a:xfrm>
            <a:prstGeom prst="rect">
              <a:avLst/>
            </a:prstGeom>
            <a:noFill/>
          </p:spPr>
          <p:txBody>
            <a:bodyPr wrap="square" rtlCol="0">
              <a:spAutoFit/>
            </a:bodyPr>
            <a:lstStyle/>
            <a:p>
              <a:r>
                <a:rPr lang="en-US" altLang="zh-CN" dirty="0"/>
                <a:t>Source</a:t>
              </a:r>
              <a:endParaRPr lang="zh-CN" altLang="en-US" dirty="0"/>
            </a:p>
          </p:txBody>
        </p:sp>
        <p:sp>
          <p:nvSpPr>
            <p:cNvPr id="20" name="矩形 19"/>
            <p:cNvSpPr/>
            <p:nvPr/>
          </p:nvSpPr>
          <p:spPr>
            <a:xfrm>
              <a:off x="6262487" y="4947078"/>
              <a:ext cx="997004" cy="345782"/>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文本框 20"/>
            <p:cNvSpPr txBox="1"/>
            <p:nvPr/>
          </p:nvSpPr>
          <p:spPr>
            <a:xfrm>
              <a:off x="7392040" y="4952841"/>
              <a:ext cx="1331259" cy="369332"/>
            </a:xfrm>
            <a:prstGeom prst="rect">
              <a:avLst/>
            </a:prstGeom>
            <a:noFill/>
          </p:spPr>
          <p:txBody>
            <a:bodyPr wrap="square" rtlCol="0">
              <a:spAutoFit/>
            </a:bodyPr>
            <a:lstStyle/>
            <a:p>
              <a:r>
                <a:rPr lang="en-US" altLang="zh-CN" dirty="0"/>
                <a:t>Receiver</a:t>
              </a:r>
              <a:endParaRPr lang="zh-CN" altLang="en-US" dirty="0"/>
            </a:p>
          </p:txBody>
        </p:sp>
        <p:sp>
          <p:nvSpPr>
            <p:cNvPr id="24" name="文本框 23"/>
            <p:cNvSpPr txBox="1"/>
            <p:nvPr/>
          </p:nvSpPr>
          <p:spPr>
            <a:xfrm>
              <a:off x="517712" y="4919223"/>
              <a:ext cx="1908522" cy="830997"/>
            </a:xfrm>
            <a:prstGeom prst="rect">
              <a:avLst/>
            </a:prstGeom>
            <a:noFill/>
          </p:spPr>
          <p:txBody>
            <a:bodyPr wrap="square" rtlCol="0">
              <a:spAutoFit/>
            </a:bodyPr>
            <a:lstStyle/>
            <a:p>
              <a:pPr algn="ctr"/>
              <a:r>
                <a:rPr lang="en-US" altLang="zh-CN" sz="2400" dirty="0"/>
                <a:t>Parameters type</a:t>
              </a:r>
              <a:endParaRPr lang="zh-CN" altLang="en-US" sz="2400" dirty="0"/>
            </a:p>
          </p:txBody>
        </p:sp>
        <p:sp>
          <p:nvSpPr>
            <p:cNvPr id="32" name="矩形 31"/>
            <p:cNvSpPr/>
            <p:nvPr/>
          </p:nvSpPr>
          <p:spPr>
            <a:xfrm>
              <a:off x="5058976" y="3570675"/>
              <a:ext cx="340019" cy="292955"/>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矩形 32"/>
            <p:cNvSpPr/>
            <p:nvPr/>
          </p:nvSpPr>
          <p:spPr>
            <a:xfrm>
              <a:off x="5571885" y="3570674"/>
              <a:ext cx="1280353" cy="292955"/>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4" name="图片 13"/>
          <p:cNvPicPr>
            <a:picLocks noChangeAspect="1"/>
          </p:cNvPicPr>
          <p:nvPr/>
        </p:nvPicPr>
        <p:blipFill>
          <a:blip r:embed="rId9"/>
          <a:stretch>
            <a:fillRect/>
          </a:stretch>
        </p:blipFill>
        <p:spPr>
          <a:xfrm>
            <a:off x="1724965" y="3536871"/>
            <a:ext cx="3401760" cy="1301451"/>
          </a:xfrm>
          <a:prstGeom prst="rect">
            <a:avLst/>
          </a:prstGeom>
        </p:spPr>
      </p:pic>
      <p:pic>
        <p:nvPicPr>
          <p:cNvPr id="11" name="音频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696553165"/>
      </p:ext>
    </p:extLst>
  </p:cSld>
  <p:clrMapOvr>
    <a:masterClrMapping/>
  </p:clrMapOvr>
  <mc:AlternateContent xmlns:mc="http://schemas.openxmlformats.org/markup-compatibility/2006">
    <mc:Choice xmlns:p14="http://schemas.microsoft.com/office/powerpoint/2010/main" Requires="p14">
      <p:transition spd="slow" p14:dur="2000" advTm="76489"/>
    </mc:Choice>
    <mc:Fallback>
      <p:transition spd="slow" advTm="7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650" y="49595"/>
            <a:ext cx="7886700" cy="710261"/>
          </a:xfrm>
        </p:spPr>
        <p:txBody>
          <a:bodyPr>
            <a:normAutofit/>
          </a:bodyPr>
          <a:lstStyle/>
          <a:p>
            <a:pPr algn="ctr"/>
            <a:r>
              <a:rPr lang="en-US" altLang="zh-CN" sz="4000" dirty="0">
                <a:latin typeface="Times New Roman" panose="02020603050405020304" pitchFamily="18" charset="0"/>
                <a:ea typeface="楷体" panose="02010609060101010101" pitchFamily="49" charset="-122"/>
                <a:cs typeface="Times New Roman" panose="02020603050405020304" pitchFamily="18" charset="0"/>
              </a:rPr>
              <a:t>MWRI</a:t>
            </a:r>
            <a:r>
              <a:rPr lang="zh-CN" altLang="en-US" sz="4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4000" dirty="0">
                <a:latin typeface="Times New Roman" panose="02020603050405020304" pitchFamily="18" charset="0"/>
                <a:ea typeface="楷体" panose="02010609060101010101" pitchFamily="49" charset="-122"/>
                <a:cs typeface="Times New Roman" panose="02020603050405020304" pitchFamily="18" charset="0"/>
              </a:rPr>
              <a:t>Recalibration Algorithm</a:t>
            </a:r>
            <a:endParaRPr lang="zh-CN" altLang="en-US" sz="4000" dirty="0">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4" name="内容占位符 3"/>
          <p:cNvGraphicFramePr>
            <a:graphicFrameLocks noGrp="1"/>
          </p:cNvGraphicFramePr>
          <p:nvPr>
            <p:ph idx="1"/>
            <p:extLst/>
          </p:nvPr>
        </p:nvGraphicFramePr>
        <p:xfrm>
          <a:off x="1488219" y="725644"/>
          <a:ext cx="9187732" cy="4647105"/>
        </p:xfrm>
        <a:graphic>
          <a:graphicData uri="http://schemas.openxmlformats.org/drawingml/2006/table">
            <a:tbl>
              <a:tblPr firstRow="1" bandRow="1">
                <a:tableStyleId>{C4B1156A-380E-4F78-BDF5-A606A8083BF9}</a:tableStyleId>
              </a:tblPr>
              <a:tblGrid>
                <a:gridCol w="1522097">
                  <a:extLst>
                    <a:ext uri="{9D8B030D-6E8A-4147-A177-3AD203B41FA5}">
                      <a16:colId xmlns:a16="http://schemas.microsoft.com/office/drawing/2014/main" xmlns="" val="20000"/>
                    </a:ext>
                  </a:extLst>
                </a:gridCol>
                <a:gridCol w="1413729">
                  <a:extLst>
                    <a:ext uri="{9D8B030D-6E8A-4147-A177-3AD203B41FA5}">
                      <a16:colId xmlns:a16="http://schemas.microsoft.com/office/drawing/2014/main" xmlns="" val="20001"/>
                    </a:ext>
                  </a:extLst>
                </a:gridCol>
                <a:gridCol w="4137742">
                  <a:extLst>
                    <a:ext uri="{9D8B030D-6E8A-4147-A177-3AD203B41FA5}">
                      <a16:colId xmlns:a16="http://schemas.microsoft.com/office/drawing/2014/main" xmlns="" val="20002"/>
                    </a:ext>
                  </a:extLst>
                </a:gridCol>
                <a:gridCol w="2114164">
                  <a:extLst>
                    <a:ext uri="{9D8B030D-6E8A-4147-A177-3AD203B41FA5}">
                      <a16:colId xmlns:a16="http://schemas.microsoft.com/office/drawing/2014/main" xmlns="" val="20003"/>
                    </a:ext>
                  </a:extLst>
                </a:gridCol>
              </a:tblGrid>
              <a:tr h="547301">
                <a:tc row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Algorithm</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row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V1.0</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gridSpan="2">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V2.0</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hMerge="1">
                  <a:txBody>
                    <a:bodyPr/>
                    <a:lstStyle/>
                    <a:p>
                      <a:endParaRPr lang="zh-CN" altLang="en-US"/>
                    </a:p>
                  </a:txBody>
                  <a:tcPr/>
                </a:tc>
                <a:extLst>
                  <a:ext uri="{0D108BD9-81ED-4DB2-BD59-A6C34878D82A}">
                    <a16:rowId xmlns:a16="http://schemas.microsoft.com/office/drawing/2014/main" xmlns="" val="10000"/>
                  </a:ext>
                </a:extLst>
              </a:tr>
              <a:tr h="488476">
                <a:tc vMerge="1">
                  <a:txBody>
                    <a:bodyPr/>
                    <a:lstStyle/>
                    <a:p>
                      <a:endParaRPr lang="zh-CN" altLang="en-US"/>
                    </a:p>
                  </a:txBody>
                  <a:tcPr/>
                </a:tc>
                <a:tc vMerge="1">
                  <a:txBody>
                    <a:bodyPr/>
                    <a:lstStyle/>
                    <a:p>
                      <a:endParaRPr lang="zh-CN" altLang="en-US"/>
                    </a:p>
                  </a:txBody>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V1.1</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V1.2</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solidFill>
                  </a:tcPr>
                </a:tc>
                <a:extLst>
                  <a:ext uri="{0D108BD9-81ED-4DB2-BD59-A6C34878D82A}">
                    <a16:rowId xmlns:a16="http://schemas.microsoft.com/office/drawing/2014/main" xmlns="" val="10001"/>
                  </a:ext>
                </a:extLst>
              </a:tr>
              <a:tr h="976951">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Back lobe</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single</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orbit get back lobe factor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Global data</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Improve data quality</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control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2">
                        <a:lumMod val="60000"/>
                        <a:lumOff val="40000"/>
                      </a:schemeClr>
                    </a:solidFill>
                  </a:tcPr>
                </a:tc>
                <a:extLst>
                  <a:ext uri="{0D108BD9-81ED-4DB2-BD59-A6C34878D82A}">
                    <a16:rowId xmlns:a16="http://schemas.microsoft.com/office/drawing/2014/main" xmlns="" val="10002"/>
                  </a:ext>
                </a:extLst>
              </a:tr>
              <a:tr h="808408">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Hot reflector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Correction based on A/D Bias</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Correction based on difference of physical temperature of </a:t>
                      </a:r>
                      <a:r>
                        <a:rPr lang="en-US" altLang="zh-CN" sz="1600" dirty="0" err="1" smtClean="0">
                          <a:latin typeface="Times New Roman" panose="02020603050405020304" pitchFamily="18" charset="0"/>
                          <a:ea typeface="楷体" panose="02010609060101010101" pitchFamily="49" charset="-122"/>
                          <a:cs typeface="Times New Roman" panose="02020603050405020304" pitchFamily="18" charset="0"/>
                        </a:rPr>
                        <a:t>hotload</a:t>
                      </a: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 and hot reflector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Improve data quality</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control </a:t>
                      </a:r>
                      <a:endParaRPr lang="zh-CN" altLang="en-US" sz="1600" dirty="0" smtClean="0">
                        <a:latin typeface="Times New Roman" panose="02020603050405020304" pitchFamily="18" charset="0"/>
                        <a:ea typeface="楷体" panose="02010609060101010101" pitchFamily="49" charset="-122"/>
                        <a:cs typeface="Times New Roman" panose="02020603050405020304" pitchFamily="18" charset="0"/>
                      </a:endParaRPr>
                    </a:p>
                    <a:p>
                      <a:pPr algn="l"/>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1">
                        <a:lumMod val="75000"/>
                      </a:schemeClr>
                    </a:solidFill>
                  </a:tcPr>
                </a:tc>
                <a:extLst>
                  <a:ext uri="{0D108BD9-81ED-4DB2-BD59-A6C34878D82A}">
                    <a16:rowId xmlns:a16="http://schemas.microsoft.com/office/drawing/2014/main" xmlns="" val="10003"/>
                  </a:ext>
                </a:extLst>
              </a:tr>
              <a:tr h="744617">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Hot load</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rain forest data to get better hot load parameter</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data near the </a:t>
                      </a:r>
                      <a:r>
                        <a:rPr lang="en-US" altLang="zh-CN" sz="1600" dirty="0" err="1" smtClean="0">
                          <a:latin typeface="Times New Roman" panose="02020603050405020304" pitchFamily="18" charset="0"/>
                          <a:ea typeface="楷体" panose="02010609060101010101" pitchFamily="49" charset="-122"/>
                          <a:cs typeface="Times New Roman" panose="02020603050405020304" pitchFamily="18" charset="0"/>
                        </a:rPr>
                        <a:t>hotload</a:t>
                      </a:r>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 temperature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rgbClr val="92D050"/>
                    </a:solidFill>
                  </a:tcPr>
                </a:tc>
                <a:extLst>
                  <a:ext uri="{0D108BD9-81ED-4DB2-BD59-A6C34878D82A}">
                    <a16:rowId xmlns:a16="http://schemas.microsoft.com/office/drawing/2014/main" xmlns="" val="10004"/>
                  </a:ext>
                </a:extLst>
              </a:tr>
              <a:tr h="1038430">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Nonlinear</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kern="120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Using new</a:t>
                      </a:r>
                      <a:r>
                        <a:rPr lang="en-US" altLang="zh-CN" sz="1600" kern="1200" baseline="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 back lobe, hot reflector and hot load parameters, and double difference data of ocean surface, do the correction of u, and the </a:t>
                      </a:r>
                      <a:r>
                        <a:rPr lang="en-US" altLang="zh-CN" sz="1600" kern="1200" baseline="0" dirty="0" err="1"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releation</a:t>
                      </a:r>
                      <a:r>
                        <a:rPr lang="en-US" altLang="zh-CN" sz="1600" kern="1200" baseline="0" dirty="0" smtClean="0">
                          <a:solidFill>
                            <a:schemeClr val="dk1"/>
                          </a:solidFill>
                          <a:effectLst/>
                          <a:latin typeface="Times New Roman" panose="02020603050405020304" pitchFamily="18" charset="0"/>
                          <a:ea typeface="楷体" panose="02010609060101010101" pitchFamily="49" charset="-122"/>
                          <a:cs typeface="Times New Roman" panose="02020603050405020304" pitchFamily="18" charset="0"/>
                        </a:rPr>
                        <a:t> ship between u and receiver temperature.</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tc>
                  <a:txBody>
                    <a:bodyPr/>
                    <a:lstStyle/>
                    <a:p>
                      <a:pPr algn="l"/>
                      <a:r>
                        <a:rPr lang="en-US" altLang="zh-CN" sz="1600" dirty="0" smtClean="0">
                          <a:latin typeface="Times New Roman" panose="02020603050405020304" pitchFamily="18" charset="0"/>
                          <a:ea typeface="楷体" panose="02010609060101010101" pitchFamily="49" charset="-122"/>
                          <a:cs typeface="Times New Roman" panose="02020603050405020304" pitchFamily="18" charset="0"/>
                        </a:rPr>
                        <a:t>Using different</a:t>
                      </a:r>
                      <a:r>
                        <a:rPr lang="en-US" altLang="zh-CN" sz="1600" baseline="0" dirty="0" smtClean="0">
                          <a:latin typeface="Times New Roman" panose="02020603050405020304" pitchFamily="18" charset="0"/>
                          <a:ea typeface="楷体" panose="02010609060101010101" pitchFamily="49" charset="-122"/>
                          <a:cs typeface="Times New Roman" panose="02020603050405020304" pitchFamily="18" charset="0"/>
                        </a:rPr>
                        <a:t> AGC</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a:solidFill>
                      <a:schemeClr val="accent4">
                        <a:lumMod val="60000"/>
                        <a:lumOff val="40000"/>
                      </a:schemeClr>
                    </a:solidFill>
                  </a:tcPr>
                </a:tc>
                <a:extLst>
                  <a:ext uri="{0D108BD9-81ED-4DB2-BD59-A6C34878D82A}">
                    <a16:rowId xmlns:a16="http://schemas.microsoft.com/office/drawing/2014/main" xmlns="" val="10005"/>
                  </a:ext>
                </a:extLst>
              </a:tr>
            </a:tbl>
          </a:graphicData>
        </a:graphic>
      </p:graphicFrame>
      <p:graphicFrame>
        <p:nvGraphicFramePr>
          <p:cNvPr id="5" name="内容占位符 3"/>
          <p:cNvGraphicFramePr>
            <a:graphicFrameLocks/>
          </p:cNvGraphicFramePr>
          <p:nvPr>
            <p:extLst>
              <p:ext uri="{D42A27DB-BD31-4B8C-83A1-F6EECF244321}">
                <p14:modId xmlns:p14="http://schemas.microsoft.com/office/powerpoint/2010/main" val="1154645840"/>
              </p:ext>
            </p:extLst>
          </p:nvPr>
        </p:nvGraphicFramePr>
        <p:xfrm>
          <a:off x="1524000" y="5374640"/>
          <a:ext cx="9144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370840">
                <a:tc>
                  <a:txBody>
                    <a:bodyPr/>
                    <a:lstStyle/>
                    <a:p>
                      <a:endParaRPr lang="zh-CN" altLang="en-US" dirty="0"/>
                    </a:p>
                  </a:txBody>
                  <a:tcPr/>
                </a:tc>
                <a:tc>
                  <a:txBody>
                    <a:bodyPr/>
                    <a:lstStyle/>
                    <a:p>
                      <a:r>
                        <a:rPr lang="en-US" altLang="zh-CN" dirty="0" smtClean="0"/>
                        <a:t>Re-</a:t>
                      </a:r>
                      <a:r>
                        <a:rPr lang="en-US" altLang="zh-CN" dirty="0" err="1" smtClean="0"/>
                        <a:t>cal</a:t>
                      </a:r>
                      <a:r>
                        <a:rPr lang="en-US" altLang="zh-CN" dirty="0" smtClean="0"/>
                        <a:t> Parameters</a:t>
                      </a:r>
                      <a:endParaRPr lang="zh-CN" altLang="en-US" dirty="0"/>
                    </a:p>
                  </a:txBody>
                  <a:tcPr/>
                </a:tc>
                <a:tc>
                  <a:txBody>
                    <a:bodyPr/>
                    <a:lstStyle/>
                    <a:p>
                      <a:r>
                        <a:rPr lang="en-US" altLang="zh-CN" dirty="0" smtClean="0"/>
                        <a:t>Re-</a:t>
                      </a:r>
                      <a:r>
                        <a:rPr lang="en-US" altLang="zh-CN" dirty="0" err="1" smtClean="0"/>
                        <a:t>cal</a:t>
                      </a:r>
                      <a:r>
                        <a:rPr lang="en-US" altLang="zh-CN" dirty="0" smtClean="0"/>
                        <a:t> time series</a:t>
                      </a:r>
                      <a:endParaRPr lang="zh-CN" altLang="en-US" dirty="0"/>
                    </a:p>
                  </a:txBody>
                  <a:tcPr/>
                </a:tc>
                <a:extLst>
                  <a:ext uri="{0D108BD9-81ED-4DB2-BD59-A6C34878D82A}">
                    <a16:rowId xmlns:a16="http://schemas.microsoft.com/office/drawing/2014/main" xmlns="" val="10000"/>
                  </a:ext>
                </a:extLst>
              </a:tr>
              <a:tr h="370840">
                <a:tc>
                  <a:txBody>
                    <a:bodyPr/>
                    <a:lstStyle/>
                    <a:p>
                      <a:r>
                        <a:rPr lang="en-US" altLang="zh-CN" dirty="0" smtClean="0"/>
                        <a:t>FY-3B/MWRI</a:t>
                      </a:r>
                      <a:endParaRPr lang="zh-CN" altLang="en-US" dirty="0"/>
                    </a:p>
                  </a:txBody>
                  <a:tcPr/>
                </a:tc>
                <a:tc>
                  <a:txBody>
                    <a:bodyPr/>
                    <a:lstStyle/>
                    <a:p>
                      <a:r>
                        <a:rPr lang="en-US" altLang="zh-CN" dirty="0" smtClean="0"/>
                        <a:t>2014</a:t>
                      </a:r>
                      <a:endParaRPr lang="zh-CN" altLang="en-US" dirty="0"/>
                    </a:p>
                  </a:txBody>
                  <a:tcPr/>
                </a:tc>
                <a:tc>
                  <a:txBody>
                    <a:bodyPr/>
                    <a:lstStyle/>
                    <a:p>
                      <a:r>
                        <a:rPr lang="en-US" altLang="zh-CN" dirty="0" smtClean="0"/>
                        <a:t>2010-2019</a:t>
                      </a:r>
                      <a:endParaRPr lang="zh-CN" altLang="en-US" dirty="0"/>
                    </a:p>
                  </a:txBody>
                  <a:tcPr/>
                </a:tc>
                <a:extLst>
                  <a:ext uri="{0D108BD9-81ED-4DB2-BD59-A6C34878D82A}">
                    <a16:rowId xmlns:a16="http://schemas.microsoft.com/office/drawing/2014/main" xmlns=""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FY-3C/MWRI</a:t>
                      </a:r>
                      <a:endParaRPr lang="zh-CN" altLang="en-US" dirty="0" smtClean="0"/>
                    </a:p>
                  </a:txBody>
                  <a:tcPr/>
                </a:tc>
                <a:tc>
                  <a:txBody>
                    <a:bodyPr/>
                    <a:lstStyle/>
                    <a:p>
                      <a:r>
                        <a:rPr lang="en-US" altLang="zh-CN" dirty="0" smtClean="0"/>
                        <a:t>2014</a:t>
                      </a:r>
                      <a:endParaRPr lang="zh-CN" altLang="en-US" dirty="0"/>
                    </a:p>
                  </a:txBody>
                  <a:tcPr/>
                </a:tc>
                <a:tc>
                  <a:txBody>
                    <a:bodyPr/>
                    <a:lstStyle/>
                    <a:p>
                      <a:r>
                        <a:rPr lang="en-US" altLang="zh-CN" dirty="0" smtClean="0"/>
                        <a:t>2013-2019</a:t>
                      </a:r>
                      <a:endParaRPr lang="zh-CN" altLang="en-US" dirty="0"/>
                    </a:p>
                  </a:txBody>
                  <a:tcPr/>
                </a:tc>
                <a:extLst>
                  <a:ext uri="{0D108BD9-81ED-4DB2-BD59-A6C34878D82A}">
                    <a16:rowId xmlns:a16="http://schemas.microsoft.com/office/drawing/2014/main" xmlns=""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FY-3D/MWRI</a:t>
                      </a:r>
                      <a:endParaRPr lang="zh-CN" altLang="en-US" dirty="0" smtClean="0"/>
                    </a:p>
                  </a:txBody>
                  <a:tcPr/>
                </a:tc>
                <a:tc>
                  <a:txBody>
                    <a:bodyPr/>
                    <a:lstStyle/>
                    <a:p>
                      <a:r>
                        <a:rPr lang="en-US" altLang="zh-CN" dirty="0" smtClean="0"/>
                        <a:t>2018</a:t>
                      </a:r>
                      <a:endParaRPr lang="zh-CN" altLang="en-US" dirty="0"/>
                    </a:p>
                  </a:txBody>
                  <a:tcPr/>
                </a:tc>
                <a:tc>
                  <a:txBody>
                    <a:bodyPr/>
                    <a:lstStyle/>
                    <a:p>
                      <a:r>
                        <a:rPr lang="en-US" altLang="zh-CN" dirty="0" smtClean="0"/>
                        <a:t>2017-2019</a:t>
                      </a:r>
                      <a:endParaRPr lang="zh-CN" altLang="en-US" dirty="0"/>
                    </a:p>
                  </a:txBody>
                  <a:tcPr/>
                </a:tc>
                <a:extLst>
                  <a:ext uri="{0D108BD9-81ED-4DB2-BD59-A6C34878D82A}">
                    <a16:rowId xmlns:a16="http://schemas.microsoft.com/office/drawing/2014/main" xmlns="" val="10003"/>
                  </a:ext>
                </a:extLst>
              </a:tr>
            </a:tbl>
          </a:graphicData>
        </a:graphic>
      </p:graphicFrame>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985380015"/>
      </p:ext>
    </p:extLst>
  </p:cSld>
  <p:clrMapOvr>
    <a:masterClrMapping/>
  </p:clrMapOvr>
  <mc:AlternateContent xmlns:mc="http://schemas.openxmlformats.org/markup-compatibility/2006">
    <mc:Choice xmlns:p14="http://schemas.microsoft.com/office/powerpoint/2010/main" Requires="p14">
      <p:transition spd="slow" p14:dur="2000" advTm="107770"/>
    </mc:Choice>
    <mc:Fallback>
      <p:transition spd="slow" advTm="107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lob:http://10.25.16.2:7000/35f92fcd-5de5-467e-888b-4b20fa626ae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901" y="1318334"/>
            <a:ext cx="3324034" cy="1620000"/>
          </a:xfrm>
          <a:prstGeom prst="rect">
            <a:avLst/>
          </a:prstGeom>
          <a:noFill/>
          <a:ln>
            <a:noFill/>
          </a:ln>
        </p:spPr>
      </p:pic>
      <p:pic>
        <p:nvPicPr>
          <p:cNvPr id="6" name="图片 5" descr="blob:http://10.25.16.2:7000/bd9b4c90-db45-41ba-95c8-f80892d2093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3061" y="1335081"/>
            <a:ext cx="3324034" cy="1620000"/>
          </a:xfrm>
          <a:prstGeom prst="rect">
            <a:avLst/>
          </a:prstGeom>
          <a:noFill/>
          <a:ln>
            <a:noFill/>
          </a:ln>
        </p:spPr>
      </p:pic>
      <p:pic>
        <p:nvPicPr>
          <p:cNvPr id="7" name="图片 6" descr="blob:http://10.25.16.2:7000/c2a7f8e9-e7dc-470f-821c-d1f8dcf54aba"/>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0102" y="3058373"/>
            <a:ext cx="3324034" cy="1620000"/>
          </a:xfrm>
          <a:prstGeom prst="rect">
            <a:avLst/>
          </a:prstGeom>
          <a:noFill/>
          <a:ln>
            <a:noFill/>
          </a:ln>
        </p:spPr>
      </p:pic>
      <p:pic>
        <p:nvPicPr>
          <p:cNvPr id="8" name="图片 7" descr="blob:http://10.25.16.2:7000/990be474-6679-4f24-a4a0-e1d9c00284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05154" y="3097448"/>
            <a:ext cx="3324034" cy="1620000"/>
          </a:xfrm>
          <a:prstGeom prst="rect">
            <a:avLst/>
          </a:prstGeom>
          <a:noFill/>
          <a:ln>
            <a:noFill/>
          </a:ln>
        </p:spPr>
      </p:pic>
      <p:sp>
        <p:nvSpPr>
          <p:cNvPr id="9" name="矩形 8"/>
          <p:cNvSpPr/>
          <p:nvPr/>
        </p:nvSpPr>
        <p:spPr>
          <a:xfrm>
            <a:off x="2086704" y="306681"/>
            <a:ext cx="8194198" cy="757130"/>
          </a:xfrm>
          <a:prstGeom prst="rect">
            <a:avLst/>
          </a:prstGeom>
        </p:spPr>
        <p:txBody>
          <a:bodyPr/>
          <a:lstStyle/>
          <a:p>
            <a:pPr algn="ctr">
              <a:lnSpc>
                <a:spcPct val="90000"/>
              </a:lnSpc>
              <a:spcBef>
                <a:spcPct val="0"/>
              </a:spcBef>
            </a:pPr>
            <a:r>
              <a:rPr lang="en-US" altLang="zh-CN" sz="2400" b="1" dirty="0">
                <a:solidFill>
                  <a:prstClr val="black"/>
                </a:solidFill>
                <a:latin typeface="Times New Roman" panose="02020603050405020304" pitchFamily="18" charset="0"/>
                <a:ea typeface="微软雅黑" pitchFamily="34" charset="-122"/>
                <a:cs typeface="Times New Roman" panose="02020603050405020304" pitchFamily="18" charset="0"/>
              </a:rPr>
              <a:t>FY-3B/C/D</a:t>
            </a:r>
            <a:r>
              <a:rPr lang="zh-CN" altLang="en-US" sz="2400" b="1" dirty="0">
                <a:solidFill>
                  <a:prstClr val="black"/>
                </a:solidFill>
                <a:latin typeface="Times New Roman" panose="02020603050405020304" pitchFamily="18" charset="0"/>
                <a:ea typeface="微软雅黑" pitchFamily="34" charset="-122"/>
                <a:cs typeface="Times New Roman" panose="02020603050405020304" pitchFamily="18" charset="0"/>
              </a:rPr>
              <a:t> </a:t>
            </a:r>
            <a:r>
              <a:rPr lang="en-US" altLang="zh-CN" sz="2400" b="1" dirty="0">
                <a:solidFill>
                  <a:prstClr val="black"/>
                </a:solidFill>
                <a:latin typeface="Times New Roman" panose="02020603050405020304" pitchFamily="18" charset="0"/>
                <a:ea typeface="微软雅黑" pitchFamily="34" charset="-122"/>
                <a:cs typeface="Times New Roman" panose="02020603050405020304" pitchFamily="18" charset="0"/>
              </a:rPr>
              <a:t>MWRI time series</a:t>
            </a:r>
            <a:endParaRPr lang="zh-CN" altLang="en-US" sz="2400" b="1" dirty="0">
              <a:solidFill>
                <a:srgbClr val="3366CC"/>
              </a:solidFill>
              <a:latin typeface="Times New Roman" panose="02020603050405020304" pitchFamily="18" charset="0"/>
              <a:ea typeface="微软雅黑" pitchFamily="34" charset="-122"/>
              <a:cs typeface="Times New Roman" panose="02020603050405020304" pitchFamily="18" charset="0"/>
            </a:endParaRPr>
          </a:p>
        </p:txBody>
      </p:sp>
      <p:pic>
        <p:nvPicPr>
          <p:cNvPr id="10" name="图片 9" descr="blob:http://10.25.16.2:7000/7ad01208-1f4d-41fc-8e97-88e480d76e0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1290978"/>
            <a:ext cx="3322826" cy="1620000"/>
          </a:xfrm>
          <a:prstGeom prst="rect">
            <a:avLst/>
          </a:prstGeom>
          <a:noFill/>
          <a:ln>
            <a:noFill/>
          </a:ln>
        </p:spPr>
      </p:pic>
      <p:pic>
        <p:nvPicPr>
          <p:cNvPr id="11" name="图片 10" descr="blob:http://10.25.16.2:7000/e87bcd15-338e-4eef-bfa6-4d87fc27a70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3049440"/>
            <a:ext cx="3322826" cy="1620000"/>
          </a:xfrm>
          <a:prstGeom prst="rect">
            <a:avLst/>
          </a:prstGeom>
          <a:noFill/>
          <a:ln>
            <a:noFill/>
          </a:ln>
        </p:spPr>
      </p:pic>
      <p:pic>
        <p:nvPicPr>
          <p:cNvPr id="12" name="图片 11" descr="blob:http://10.25.16.2:7000/eb818e72-9bea-4659-9f0a-04faf29ac48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4862609"/>
            <a:ext cx="3322826" cy="1620000"/>
          </a:xfrm>
          <a:prstGeom prst="rect">
            <a:avLst/>
          </a:prstGeom>
          <a:noFill/>
          <a:ln>
            <a:noFill/>
          </a:ln>
        </p:spPr>
      </p:pic>
      <p:pic>
        <p:nvPicPr>
          <p:cNvPr id="13" name="图片 12" descr="blob:http://10.25.16.2:7000/188ca859-7645-450c-8a17-6c90b039cd0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22886" y="4862610"/>
            <a:ext cx="3324034" cy="1620000"/>
          </a:xfrm>
          <a:prstGeom prst="rect">
            <a:avLst/>
          </a:prstGeom>
          <a:noFill/>
          <a:ln>
            <a:noFill/>
          </a:ln>
        </p:spPr>
      </p:pic>
      <p:pic>
        <p:nvPicPr>
          <p:cNvPr id="14" name="图片 13" descr="blob:http://10.25.16.2:7000/e6700189-3a71-47ec-98eb-dc437e30cfd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88825" y="4893870"/>
            <a:ext cx="3324034" cy="1620000"/>
          </a:xfrm>
          <a:prstGeom prst="rect">
            <a:avLst/>
          </a:prstGeom>
          <a:noFill/>
          <a:ln>
            <a:noFill/>
          </a:ln>
        </p:spPr>
      </p:pic>
      <p:sp>
        <p:nvSpPr>
          <p:cNvPr id="15" name="TextBox 14"/>
          <p:cNvSpPr txBox="1"/>
          <p:nvPr/>
        </p:nvSpPr>
        <p:spPr>
          <a:xfrm>
            <a:off x="2570383" y="798865"/>
            <a:ext cx="1533979"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itchFamily="49" charset="-122"/>
                <a:cs typeface="Times New Roman" panose="02020603050405020304" pitchFamily="18" charset="0"/>
              </a:rPr>
              <a:t>Operational</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16" name="TextBox 14"/>
          <p:cNvSpPr txBox="1"/>
          <p:nvPr/>
        </p:nvSpPr>
        <p:spPr>
          <a:xfrm>
            <a:off x="5855776" y="810589"/>
            <a:ext cx="1430197"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itchFamily="49" charset="-122"/>
                <a:cs typeface="Times New Roman" panose="02020603050405020304" pitchFamily="18" charset="0"/>
              </a:rPr>
              <a:t>Recal</a:t>
            </a:r>
            <a:r>
              <a:rPr lang="en-US" altLang="zh-CN" b="1" dirty="0">
                <a:latin typeface="Times New Roman" panose="02020603050405020304" pitchFamily="18" charset="0"/>
                <a:ea typeface="黑体" pitchFamily="49" charset="-122"/>
                <a:cs typeface="Times New Roman" panose="02020603050405020304" pitchFamily="18" charset="0"/>
              </a:rPr>
              <a:t> V1.0</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17" name="TextBox 14"/>
          <p:cNvSpPr txBox="1"/>
          <p:nvPr/>
        </p:nvSpPr>
        <p:spPr>
          <a:xfrm>
            <a:off x="8763099" y="810588"/>
            <a:ext cx="1284863"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itchFamily="49" charset="-122"/>
                <a:cs typeface="Times New Roman" panose="02020603050405020304" pitchFamily="18" charset="0"/>
              </a:rPr>
              <a:t>Recal</a:t>
            </a:r>
            <a:r>
              <a:rPr lang="en-US" altLang="zh-CN" b="1" dirty="0">
                <a:latin typeface="Times New Roman" panose="02020603050405020304" pitchFamily="18" charset="0"/>
                <a:ea typeface="黑体" pitchFamily="49" charset="-122"/>
                <a:cs typeface="Times New Roman" panose="02020603050405020304" pitchFamily="18" charset="0"/>
              </a:rPr>
              <a:t> V2.0</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3" name="矩形 2"/>
          <p:cNvSpPr/>
          <p:nvPr/>
        </p:nvSpPr>
        <p:spPr>
          <a:xfrm>
            <a:off x="2570383" y="170315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581865" y="170315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706383" y="1729915"/>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717865" y="1729915"/>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8642401" y="178691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9653883" y="1786917"/>
            <a:ext cx="326380" cy="4502199"/>
          </a:xfrm>
          <a:prstGeom prst="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音频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55139799"/>
      </p:ext>
    </p:extLst>
  </p:cSld>
  <p:clrMapOvr>
    <a:masterClrMapping/>
  </p:clrMapOvr>
  <mc:AlternateContent xmlns:mc="http://schemas.openxmlformats.org/markup-compatibility/2006">
    <mc:Choice xmlns:p14="http://schemas.microsoft.com/office/powerpoint/2010/main" Requires="p14">
      <p:transition spd="slow" p14:dur="2000" advTm="68378"/>
    </mc:Choice>
    <mc:Fallback>
      <p:transition spd="slow" advTm="6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blob:http://10.25.16.2:7000/242510b4-437f-4c68-bc82-71e7308f7bc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1321" y="2990825"/>
            <a:ext cx="3324034" cy="1620000"/>
          </a:xfrm>
          <a:prstGeom prst="rect">
            <a:avLst/>
          </a:prstGeom>
          <a:noFill/>
          <a:ln>
            <a:noFill/>
          </a:ln>
        </p:spPr>
      </p:pic>
      <p:pic>
        <p:nvPicPr>
          <p:cNvPr id="6" name="图片 5" descr="blob:http://10.25.16.2:7000/54fecb73-2528-4aa8-8d85-5257d4f7c7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6591" y="2986360"/>
            <a:ext cx="3324034" cy="1620000"/>
          </a:xfrm>
          <a:prstGeom prst="rect">
            <a:avLst/>
          </a:prstGeom>
          <a:noFill/>
          <a:ln>
            <a:noFill/>
          </a:ln>
        </p:spPr>
      </p:pic>
      <p:pic>
        <p:nvPicPr>
          <p:cNvPr id="7" name="图片 6" descr="blob:http://10.25.16.2:7000/d96c3ed6-020a-4b99-8e20-60f13266b0e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1937" y="4724724"/>
            <a:ext cx="3324034" cy="1620000"/>
          </a:xfrm>
          <a:prstGeom prst="rect">
            <a:avLst/>
          </a:prstGeom>
          <a:noFill/>
          <a:ln>
            <a:noFill/>
          </a:ln>
        </p:spPr>
      </p:pic>
      <p:pic>
        <p:nvPicPr>
          <p:cNvPr id="8" name="图片 7" descr="blob:http://10.25.16.2:7000/8b2246e7-e45a-4a6d-aa17-ee161176740d"/>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5186" y="4746495"/>
            <a:ext cx="3324034" cy="1620000"/>
          </a:xfrm>
          <a:prstGeom prst="rect">
            <a:avLst/>
          </a:prstGeom>
          <a:noFill/>
          <a:ln>
            <a:noFill/>
          </a:ln>
        </p:spPr>
      </p:pic>
      <p:pic>
        <p:nvPicPr>
          <p:cNvPr id="9" name="图片 8" descr="blob:http://10.25.16.2:7000/b7d0b420-c094-4ebb-81bb-29427439d86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7601" y="1282046"/>
            <a:ext cx="3324034" cy="1620000"/>
          </a:xfrm>
          <a:prstGeom prst="rect">
            <a:avLst/>
          </a:prstGeom>
          <a:noFill/>
          <a:ln>
            <a:noFill/>
          </a:ln>
        </p:spPr>
      </p:pic>
      <p:pic>
        <p:nvPicPr>
          <p:cNvPr id="10" name="图片 9" descr="blob:http://10.25.16.2:7000/7edd5bc2-8fa4-4304-9135-0a5a44f1a75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9006" y="1275348"/>
            <a:ext cx="3324034" cy="1620000"/>
          </a:xfrm>
          <a:prstGeom prst="rect">
            <a:avLst/>
          </a:prstGeom>
          <a:noFill/>
          <a:ln>
            <a:noFill/>
          </a:ln>
        </p:spPr>
      </p:pic>
      <p:pic>
        <p:nvPicPr>
          <p:cNvPr id="11" name="图片 10" descr="blob:http://10.25.16.2:7000/7f0a1fbc-16fe-44dd-9de3-4d82b70d67da"/>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0" y="1244087"/>
            <a:ext cx="3322826" cy="1620000"/>
          </a:xfrm>
          <a:prstGeom prst="rect">
            <a:avLst/>
          </a:prstGeom>
          <a:noFill/>
          <a:ln>
            <a:noFill/>
          </a:ln>
        </p:spPr>
      </p:pic>
      <p:pic>
        <p:nvPicPr>
          <p:cNvPr id="12" name="图片 11" descr="blob:http://10.25.16.2:7000/26faa5b4-4ec6-4d6a-ad54-120fac56ab7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4000" y="2971286"/>
            <a:ext cx="3322826" cy="1620000"/>
          </a:xfrm>
          <a:prstGeom prst="rect">
            <a:avLst/>
          </a:prstGeom>
          <a:noFill/>
          <a:ln>
            <a:noFill/>
          </a:ln>
        </p:spPr>
      </p:pic>
      <p:pic>
        <p:nvPicPr>
          <p:cNvPr id="13" name="图片 12" descr="blob:http://10.25.16.2:7000/10ae85cc-a723-402e-9096-ceb0ab2c8f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24000" y="4753195"/>
            <a:ext cx="3322826" cy="1620000"/>
          </a:xfrm>
          <a:prstGeom prst="rect">
            <a:avLst/>
          </a:prstGeom>
          <a:noFill/>
          <a:ln>
            <a:noFill/>
          </a:ln>
        </p:spPr>
      </p:pic>
      <p:sp>
        <p:nvSpPr>
          <p:cNvPr id="20" name="TextBox 14"/>
          <p:cNvSpPr txBox="1"/>
          <p:nvPr/>
        </p:nvSpPr>
        <p:spPr>
          <a:xfrm>
            <a:off x="2570383" y="798865"/>
            <a:ext cx="1533979" cy="369332"/>
          </a:xfrm>
          <a:prstGeom prst="rect">
            <a:avLst/>
          </a:prstGeom>
          <a:solidFill>
            <a:schemeClr val="bg1"/>
          </a:solidFill>
        </p:spPr>
        <p:txBody>
          <a:bodyPr wrap="square" rtlCol="0">
            <a:spAutoFit/>
          </a:bodyPr>
          <a:lstStyle/>
          <a:p>
            <a:pPr algn="ctr"/>
            <a:r>
              <a:rPr lang="en-US" altLang="zh-CN" b="1" dirty="0">
                <a:latin typeface="Times New Roman" panose="02020603050405020304" pitchFamily="18" charset="0"/>
                <a:ea typeface="黑体" pitchFamily="49" charset="-122"/>
                <a:cs typeface="Times New Roman" panose="02020603050405020304" pitchFamily="18" charset="0"/>
              </a:rPr>
              <a:t>Operational</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21" name="TextBox 14"/>
          <p:cNvSpPr txBox="1"/>
          <p:nvPr/>
        </p:nvSpPr>
        <p:spPr>
          <a:xfrm>
            <a:off x="5855776" y="810589"/>
            <a:ext cx="1430197"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itchFamily="49" charset="-122"/>
                <a:cs typeface="Times New Roman" panose="02020603050405020304" pitchFamily="18" charset="0"/>
              </a:rPr>
              <a:t>Recal</a:t>
            </a:r>
            <a:r>
              <a:rPr lang="en-US" altLang="zh-CN" b="1" dirty="0">
                <a:latin typeface="Times New Roman" panose="02020603050405020304" pitchFamily="18" charset="0"/>
                <a:ea typeface="黑体" pitchFamily="49" charset="-122"/>
                <a:cs typeface="Times New Roman" panose="02020603050405020304" pitchFamily="18" charset="0"/>
              </a:rPr>
              <a:t> V1.0</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22" name="TextBox 14"/>
          <p:cNvSpPr txBox="1"/>
          <p:nvPr/>
        </p:nvSpPr>
        <p:spPr>
          <a:xfrm>
            <a:off x="8763099" y="810588"/>
            <a:ext cx="1284863" cy="369332"/>
          </a:xfrm>
          <a:prstGeom prst="rect">
            <a:avLst/>
          </a:prstGeom>
          <a:solidFill>
            <a:schemeClr val="bg1"/>
          </a:solidFill>
        </p:spPr>
        <p:txBody>
          <a:bodyPr wrap="square" rtlCol="0">
            <a:spAutoFit/>
          </a:bodyPr>
          <a:lstStyle/>
          <a:p>
            <a:pPr algn="ctr"/>
            <a:r>
              <a:rPr lang="en-US" altLang="zh-CN" b="1" dirty="0" err="1">
                <a:latin typeface="Times New Roman" panose="02020603050405020304" pitchFamily="18" charset="0"/>
                <a:ea typeface="黑体" pitchFamily="49" charset="-122"/>
                <a:cs typeface="Times New Roman" panose="02020603050405020304" pitchFamily="18" charset="0"/>
              </a:rPr>
              <a:t>Recal</a:t>
            </a:r>
            <a:r>
              <a:rPr lang="en-US" altLang="zh-CN" b="1" dirty="0">
                <a:latin typeface="Times New Roman" panose="02020603050405020304" pitchFamily="18" charset="0"/>
                <a:ea typeface="黑体" pitchFamily="49" charset="-122"/>
                <a:cs typeface="Times New Roman" panose="02020603050405020304" pitchFamily="18" charset="0"/>
              </a:rPr>
              <a:t> V2.0</a:t>
            </a:r>
            <a:endParaRPr lang="zh-CN" altLang="en-US" b="1" dirty="0">
              <a:latin typeface="Times New Roman" panose="02020603050405020304" pitchFamily="18" charset="0"/>
              <a:ea typeface="黑体" pitchFamily="49" charset="-122"/>
              <a:cs typeface="Times New Roman" panose="02020603050405020304" pitchFamily="18" charset="0"/>
            </a:endParaRPr>
          </a:p>
        </p:txBody>
      </p:sp>
      <p:sp>
        <p:nvSpPr>
          <p:cNvPr id="2" name="矩形 1"/>
          <p:cNvSpPr/>
          <p:nvPr/>
        </p:nvSpPr>
        <p:spPr>
          <a:xfrm>
            <a:off x="2198748" y="2254589"/>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197343" y="2268550"/>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198747" y="5806324"/>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163493" y="5743502"/>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183557" y="2055336"/>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176742" y="5499196"/>
            <a:ext cx="1710137" cy="244306"/>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591745940"/>
      </p:ext>
    </p:extLst>
  </p:cSld>
  <p:clrMapOvr>
    <a:masterClrMapping/>
  </p:clrMapOvr>
  <mc:AlternateContent xmlns:mc="http://schemas.openxmlformats.org/markup-compatibility/2006">
    <mc:Choice xmlns:p14="http://schemas.microsoft.com/office/powerpoint/2010/main" Requires="p14">
      <p:transition spd="slow" p14:dur="2000" advTm="35161"/>
    </mc:Choice>
    <mc:Fallback>
      <p:transition spd="slow" advTm="3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4"/>
</p:tagLst>
</file>

<file path=ppt/tags/tag2.xml><?xml version="1.0" encoding="utf-8"?>
<p:tagLst xmlns:a="http://schemas.openxmlformats.org/drawingml/2006/main" xmlns:r="http://schemas.openxmlformats.org/officeDocument/2006/relationships" xmlns:p="http://schemas.openxmlformats.org/presentationml/2006/main">
  <p:tag name="TIMING" val="|5.9|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1589</Words>
  <Application>Microsoft Office PowerPoint</Application>
  <PresentationFormat>自定义</PresentationFormat>
  <Paragraphs>404</Paragraphs>
  <Slides>17</Slides>
  <Notes>4</Notes>
  <HiddenSlides>0</HiddenSlides>
  <MMClips>17</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17</vt:i4>
      </vt:variant>
    </vt:vector>
  </HeadingPairs>
  <TitlesOfParts>
    <vt:vector size="20" baseType="lpstr">
      <vt:lpstr>Office 主题​​</vt:lpstr>
      <vt:lpstr>1_Office 主题​​</vt:lpstr>
      <vt:lpstr>Bitmap Image</vt:lpstr>
      <vt:lpstr>Progress on  FY-3/MWRI FCDR</vt:lpstr>
      <vt:lpstr>Motivation：Risk of global climate data record</vt:lpstr>
      <vt:lpstr>FY-3/MWRI Introduction(A/B/C/D)</vt:lpstr>
      <vt:lpstr>Current Status and Future Plan</vt:lpstr>
      <vt:lpstr>Error Source of MWRI Calibration</vt:lpstr>
      <vt:lpstr>Calibration Equation and Parameters needs Corrected</vt:lpstr>
      <vt:lpstr>MWRI Recalibration Algorithm</vt:lpstr>
      <vt:lpstr>PowerPoint 演示文稿</vt:lpstr>
      <vt:lpstr>PowerPoint 演示文稿</vt:lpstr>
      <vt:lpstr>FY-3B/C/D MWRI</vt:lpstr>
      <vt:lpstr>PowerPoint 演示文稿</vt:lpstr>
      <vt:lpstr>PowerPoint 演示文稿</vt:lpstr>
      <vt:lpstr>PowerPoint 演示文稿</vt:lpstr>
      <vt:lpstr>PowerPoint 演示文稿</vt:lpstr>
      <vt:lpstr>Freeze/Thaw (F/T) detection Using MWRI</vt:lpstr>
      <vt:lpstr>Conclusion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on  FY-3/MWRI FCDR</dc:title>
  <dc:creator>Shengli</dc:creator>
  <cp:lastModifiedBy>Shengli Wu</cp:lastModifiedBy>
  <cp:revision>34</cp:revision>
  <dcterms:created xsi:type="dcterms:W3CDTF">2021-10-27T02:08:19Z</dcterms:created>
  <dcterms:modified xsi:type="dcterms:W3CDTF">2021-10-28T10:27:58Z</dcterms:modified>
</cp:coreProperties>
</file>