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761" r:id="rId2"/>
    <p:sldId id="3762" r:id="rId3"/>
    <p:sldId id="3767" r:id="rId4"/>
    <p:sldId id="3769" r:id="rId5"/>
    <p:sldId id="3768" r:id="rId6"/>
    <p:sldId id="3766" r:id="rId7"/>
    <p:sldId id="3770" r:id="rId8"/>
    <p:sldId id="3751" r:id="rId9"/>
    <p:sldId id="3771" r:id="rId10"/>
    <p:sldId id="3763" r:id="rId11"/>
    <p:sldId id="3765" r:id="rId12"/>
    <p:sldId id="3730" r:id="rId13"/>
    <p:sldId id="37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1" autoAdjust="0"/>
    <p:restoredTop sz="86481" autoAdjust="0"/>
  </p:normalViewPr>
  <p:slideViewPr>
    <p:cSldViewPr snapToGrid="0">
      <p:cViewPr varScale="1">
        <p:scale>
          <a:sx n="62" d="100"/>
          <a:sy n="62" d="100"/>
        </p:scale>
        <p:origin x="258" y="54"/>
      </p:cViewPr>
      <p:guideLst/>
    </p:cSldViewPr>
  </p:slideViewPr>
  <p:outlineViewPr>
    <p:cViewPr>
      <p:scale>
        <a:sx n="33" d="100"/>
        <a:sy n="33" d="100"/>
      </p:scale>
      <p:origin x="0" y="-9282"/>
    </p:cViewPr>
    <p:sldLst>
      <p:sld r:id="rId1" collapse="1"/>
      <p:sld r:id="rId2" collapse="1"/>
    </p:sldLst>
  </p:outlin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BB67C-6175-4F34-A488-F3AB4E010A27}" type="datetimeFigureOut">
              <a:rPr lang="en-US" smtClean="0"/>
              <a:t>10/30/2021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8DBF5-0E40-4891-B5D1-C96EED8B10F1}" type="slidenum">
              <a:rPr lang="en-US" smtClean="0"/>
              <a:t>‹#›</a:t>
            </a:fld>
            <a:endParaRPr lang="en-US"/>
          </a:p>
        </p:txBody>
      </p:sp>
    </p:spTree>
    <p:extLst>
      <p:ext uri="{BB962C8B-B14F-4D97-AF65-F5344CB8AC3E}">
        <p14:creationId xmlns:p14="http://schemas.microsoft.com/office/powerpoint/2010/main" val="4237290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8DBF5-0E40-4891-B5D1-C96EED8B10F1}" type="slidenum">
              <a:rPr lang="en-US" smtClean="0"/>
              <a:t>5</a:t>
            </a:fld>
            <a:endParaRPr lang="en-US"/>
          </a:p>
        </p:txBody>
      </p:sp>
    </p:spTree>
    <p:extLst>
      <p:ext uri="{BB962C8B-B14F-4D97-AF65-F5344CB8AC3E}">
        <p14:creationId xmlns:p14="http://schemas.microsoft.com/office/powerpoint/2010/main" val="260919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1CE5E76-FCB1-4836-A315-059DA12CBE72}"/>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39A511D-4332-43EA-9A8C-6E8B5C5F35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8" name="Slide Number Placeholder 3">
            <a:extLst>
              <a:ext uri="{FF2B5EF4-FFF2-40B4-BE49-F238E27FC236}">
                <a16:creationId xmlns:a16="http://schemas.microsoft.com/office/drawing/2014/main" id="{168561A3-CE84-4A19-A83E-7CDFD6C59E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48668527-01AD-41FA-AD6D-27EBEA69676E}" type="slidenum">
              <a:rPr lang="en-US" altLang="en-US" sz="1200" smtClean="0"/>
              <a:pPr/>
              <a:t>11</a:t>
            </a:fld>
            <a:endParaRPr lang="en-US" altLang="en-US" sz="1200"/>
          </a:p>
        </p:txBody>
      </p:sp>
    </p:spTree>
    <p:extLst>
      <p:ext uri="{BB962C8B-B14F-4D97-AF65-F5344CB8AC3E}">
        <p14:creationId xmlns:p14="http://schemas.microsoft.com/office/powerpoint/2010/main" val="21956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2C694A48-978F-4486-973F-D03B939563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D84C8D-D2F5-4C70-A88E-592ABC8A3710}" type="slidenum">
              <a:rPr lang="en-US" altLang="en-US"/>
              <a:pPr/>
              <a:t>12</a:t>
            </a:fld>
            <a:endParaRPr lang="en-US" altLang="en-US"/>
          </a:p>
        </p:txBody>
      </p:sp>
      <p:sp>
        <p:nvSpPr>
          <p:cNvPr id="11267" name="Rectangle 2">
            <a:extLst>
              <a:ext uri="{FF2B5EF4-FFF2-40B4-BE49-F238E27FC236}">
                <a16:creationId xmlns:a16="http://schemas.microsoft.com/office/drawing/2014/main" id="{FFA32958-2155-40EC-9528-0E252CBC6057}"/>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A5085A4C-A6E0-4601-8534-BF6FDF5681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Basic notes are on this slide.  The images are Sea Surface temperature (upper left), Hurricane (upper right), an artist rendition of the space based GOS (middle), the Ozone Hole (lower left) and a severe storm (lower right).  </a:t>
            </a:r>
          </a:p>
        </p:txBody>
      </p:sp>
    </p:spTree>
    <p:extLst>
      <p:ext uri="{BB962C8B-B14F-4D97-AF65-F5344CB8AC3E}">
        <p14:creationId xmlns:p14="http://schemas.microsoft.com/office/powerpoint/2010/main" val="287001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8DBF5-0E40-4891-B5D1-C96EED8B10F1}" type="slidenum">
              <a:rPr lang="en-US" smtClean="0"/>
              <a:t>13</a:t>
            </a:fld>
            <a:endParaRPr lang="en-US"/>
          </a:p>
        </p:txBody>
      </p:sp>
    </p:spTree>
    <p:extLst>
      <p:ext uri="{BB962C8B-B14F-4D97-AF65-F5344CB8AC3E}">
        <p14:creationId xmlns:p14="http://schemas.microsoft.com/office/powerpoint/2010/main" val="3416445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D300-7AE2-4D92-8646-5FAEC8C33B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B130DE-404D-4F78-AD70-ECE4B4315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8710D-DD1D-4CA4-8204-3021A8ECA528}"/>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5" name="Footer Placeholder 4">
            <a:extLst>
              <a:ext uri="{FF2B5EF4-FFF2-40B4-BE49-F238E27FC236}">
                <a16:creationId xmlns:a16="http://schemas.microsoft.com/office/drawing/2014/main" id="{BDAE72AF-EE9B-4BE0-93E5-B8B1301B4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F4F47-E780-43BD-816D-03D8DC0BC958}"/>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162846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6011-DEB1-48D6-87AF-5B71FA620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4F372E-189B-41D0-9766-F942470AE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3D421-15D4-4207-92AD-E85400343439}"/>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5" name="Footer Placeholder 4">
            <a:extLst>
              <a:ext uri="{FF2B5EF4-FFF2-40B4-BE49-F238E27FC236}">
                <a16:creationId xmlns:a16="http://schemas.microsoft.com/office/drawing/2014/main" id="{FF5B063D-7083-404C-8D4F-1F285A612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ACE52-1AC0-480D-A849-93404D26256E}"/>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330697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E5C04-8E69-4C4F-A04E-D4EF3B83B9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DF692-9955-4240-A334-331BDC618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1E0A2-B18F-474A-8498-F664FFADBA64}"/>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5" name="Footer Placeholder 4">
            <a:extLst>
              <a:ext uri="{FF2B5EF4-FFF2-40B4-BE49-F238E27FC236}">
                <a16:creationId xmlns:a16="http://schemas.microsoft.com/office/drawing/2014/main" id="{FB833EC6-F56E-4B27-9A02-059D4E21F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DDB4-42AE-407F-80DD-82DFCD664C71}"/>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211434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708C-E9F6-478E-B520-34E64D06C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0CC82-8A59-456A-8470-6999A18A0D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E76DB-4B44-4265-87FD-46D0F5B876FE}"/>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5" name="Footer Placeholder 4">
            <a:extLst>
              <a:ext uri="{FF2B5EF4-FFF2-40B4-BE49-F238E27FC236}">
                <a16:creationId xmlns:a16="http://schemas.microsoft.com/office/drawing/2014/main" id="{CBBBCD05-5DB8-4786-B83A-06327BC72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10575-5FDC-4DCF-9AED-6B5D44F57621}"/>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176757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5A79-87B3-44B6-A4E5-1BE93A8AAF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4F3B15-DD49-434E-9994-F2A805BDB9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AD957B-F6C8-4F80-AE92-BA9208CE9C31}"/>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5" name="Footer Placeholder 4">
            <a:extLst>
              <a:ext uri="{FF2B5EF4-FFF2-40B4-BE49-F238E27FC236}">
                <a16:creationId xmlns:a16="http://schemas.microsoft.com/office/drawing/2014/main" id="{15C5052C-5CCF-4692-871E-3CCFC25D8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98109-FE15-4446-8A22-B3025FA8D46C}"/>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386370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DA4C-F7A4-416B-86BB-7720528225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66D70-4B01-4ED5-AD84-6EA36774F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FEE944-E81B-4996-9901-ACCBA7E870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FD3480-6726-4C3C-B152-73C5588F5A21}"/>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6" name="Footer Placeholder 5">
            <a:extLst>
              <a:ext uri="{FF2B5EF4-FFF2-40B4-BE49-F238E27FC236}">
                <a16:creationId xmlns:a16="http://schemas.microsoft.com/office/drawing/2014/main" id="{C7A664DE-2B3E-478D-9D4B-8E9869DEB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A36DE-578A-4C71-A4ED-343FF5F101A0}"/>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231525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6603-A3A6-4785-8E91-197D820015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19FAE-C661-4FD1-B26F-632A6380A0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45009-E83D-401C-B6DD-7F67368F7C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61381D-887D-4211-9E81-517719CB3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DA2E5-510C-420C-A0CD-B1D2348EFF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D1970-C816-4E87-A1E9-1E2D4C5AADEE}"/>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8" name="Footer Placeholder 7">
            <a:extLst>
              <a:ext uri="{FF2B5EF4-FFF2-40B4-BE49-F238E27FC236}">
                <a16:creationId xmlns:a16="http://schemas.microsoft.com/office/drawing/2014/main" id="{682DE069-F2C3-4EF5-8916-279F791314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D30009-5C21-4C05-9D69-2761D55FC2A4}"/>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242696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9377-8EEC-4378-8FC6-71AA21F789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B90DFA-135C-437F-A0A8-C6B370930C3D}"/>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4" name="Footer Placeholder 3">
            <a:extLst>
              <a:ext uri="{FF2B5EF4-FFF2-40B4-BE49-F238E27FC236}">
                <a16:creationId xmlns:a16="http://schemas.microsoft.com/office/drawing/2014/main" id="{3C0DE1BA-230B-4B7F-8D91-EAC70F96FE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B1504D-0640-4F79-A925-D3794404961A}"/>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318487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AE46B6-C524-49B4-B1F8-238821DC1AB3}"/>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3" name="Footer Placeholder 2">
            <a:extLst>
              <a:ext uri="{FF2B5EF4-FFF2-40B4-BE49-F238E27FC236}">
                <a16:creationId xmlns:a16="http://schemas.microsoft.com/office/drawing/2014/main" id="{E0AD98CF-8625-49E4-A41A-F537D51538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D2CD34-3206-4C99-B350-CCD98262B73E}"/>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3604984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0242-245F-4294-96C3-513D27A55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3F9A40-F515-4B16-9778-8B0D49659A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90EE2D-0870-4961-9379-41CC4D2C7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68D9C-3E4A-44BC-BCC6-1CE05FE11ECB}"/>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6" name="Footer Placeholder 5">
            <a:extLst>
              <a:ext uri="{FF2B5EF4-FFF2-40B4-BE49-F238E27FC236}">
                <a16:creationId xmlns:a16="http://schemas.microsoft.com/office/drawing/2014/main" id="{351DF7FE-52BE-4767-AAFD-ED3ABA78F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E7D91-FF99-4D9F-856E-5F00180233E2}"/>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281342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82D7-0279-4027-9813-D9FA89435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BCFD55-4989-4A75-A148-9E25B2706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F9BF1A-78A8-4812-ADAA-353E4F08E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14141-54A6-49B3-929A-8DAC01A44626}"/>
              </a:ext>
            </a:extLst>
          </p:cNvPr>
          <p:cNvSpPr>
            <a:spLocks noGrp="1"/>
          </p:cNvSpPr>
          <p:nvPr>
            <p:ph type="dt" sz="half" idx="10"/>
          </p:nvPr>
        </p:nvSpPr>
        <p:spPr/>
        <p:txBody>
          <a:bodyPr/>
          <a:lstStyle/>
          <a:p>
            <a:fld id="{668417D4-4B80-4A5B-AC83-B9423EEC559E}" type="datetimeFigureOut">
              <a:rPr lang="en-US" smtClean="0"/>
              <a:t>10/30/2021</a:t>
            </a:fld>
            <a:endParaRPr lang="en-US"/>
          </a:p>
        </p:txBody>
      </p:sp>
      <p:sp>
        <p:nvSpPr>
          <p:cNvPr id="6" name="Footer Placeholder 5">
            <a:extLst>
              <a:ext uri="{FF2B5EF4-FFF2-40B4-BE49-F238E27FC236}">
                <a16:creationId xmlns:a16="http://schemas.microsoft.com/office/drawing/2014/main" id="{DE07D589-E531-4480-8193-8F5A279B8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4BE18F-A116-4145-8DFD-A2C0B144CA95}"/>
              </a:ext>
            </a:extLst>
          </p:cNvPr>
          <p:cNvSpPr>
            <a:spLocks noGrp="1"/>
          </p:cNvSpPr>
          <p:nvPr>
            <p:ph type="sldNum" sz="quarter" idx="12"/>
          </p:nvPr>
        </p:nvSpPr>
        <p:spPr/>
        <p:txBody>
          <a:bodyPr/>
          <a:lstStyle/>
          <a:p>
            <a:fld id="{D74E56AC-3F38-409B-A90F-12203BCBD20D}" type="slidenum">
              <a:rPr lang="en-US" smtClean="0"/>
              <a:t>‹#›</a:t>
            </a:fld>
            <a:endParaRPr lang="en-US"/>
          </a:p>
        </p:txBody>
      </p:sp>
    </p:spTree>
    <p:extLst>
      <p:ext uri="{BB962C8B-B14F-4D97-AF65-F5344CB8AC3E}">
        <p14:creationId xmlns:p14="http://schemas.microsoft.com/office/powerpoint/2010/main" val="69855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216B4C-67FC-4290-9E96-4411074DD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2B018F-6CE4-4CD1-9289-1C381F5D0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A8B72-43C4-4884-A49B-351CDDC188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417D4-4B80-4A5B-AC83-B9423EEC559E}" type="datetimeFigureOut">
              <a:rPr lang="en-US" smtClean="0"/>
              <a:t>10/30/2021</a:t>
            </a:fld>
            <a:endParaRPr lang="en-US"/>
          </a:p>
        </p:txBody>
      </p:sp>
      <p:sp>
        <p:nvSpPr>
          <p:cNvPr id="5" name="Footer Placeholder 4">
            <a:extLst>
              <a:ext uri="{FF2B5EF4-FFF2-40B4-BE49-F238E27FC236}">
                <a16:creationId xmlns:a16="http://schemas.microsoft.com/office/drawing/2014/main" id="{562A3780-8995-442E-B24E-98409C4F6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177E4-D830-4B0E-A4EF-8BEF85F74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E56AC-3F38-409B-A90F-12203BCBD20D}" type="slidenum">
              <a:rPr lang="en-US" smtClean="0"/>
              <a:t>‹#›</a:t>
            </a:fld>
            <a:endParaRPr lang="en-US"/>
          </a:p>
        </p:txBody>
      </p:sp>
    </p:spTree>
    <p:extLst>
      <p:ext uri="{BB962C8B-B14F-4D97-AF65-F5344CB8AC3E}">
        <p14:creationId xmlns:p14="http://schemas.microsoft.com/office/powerpoint/2010/main" val="2629183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2" descr="用户大会_01">
            <a:extLst>
              <a:ext uri="{FF2B5EF4-FFF2-40B4-BE49-F238E27FC236}">
                <a16:creationId xmlns:a16="http://schemas.microsoft.com/office/drawing/2014/main" id="{35127CC0-B722-427D-8692-57E6AA530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a:extLst>
              <a:ext uri="{FF2B5EF4-FFF2-40B4-BE49-F238E27FC236}">
                <a16:creationId xmlns:a16="http://schemas.microsoft.com/office/drawing/2014/main" id="{75F070C4-DD1B-49E1-9858-5AD8E887AD9F}"/>
              </a:ext>
            </a:extLst>
          </p:cNvPr>
          <p:cNvSpPr txBox="1">
            <a:spLocks noChangeArrowheads="1"/>
          </p:cNvSpPr>
          <p:nvPr/>
        </p:nvSpPr>
        <p:spPr bwMode="auto">
          <a:xfrm>
            <a:off x="1549851" y="2468221"/>
            <a:ext cx="9184374"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2800" b="1" dirty="0"/>
              <a:t>AOMSUC-11 and FY User Conference</a:t>
            </a:r>
          </a:p>
          <a:p>
            <a:pPr algn="ctr"/>
            <a:r>
              <a:rPr lang="en-US" altLang="en-US" sz="2800" b="1" dirty="0"/>
              <a:t>Welcoming Remarks</a:t>
            </a:r>
          </a:p>
          <a:p>
            <a:pPr algn="ctr"/>
            <a:endParaRPr lang="en-US" altLang="en-US" sz="2400" b="1" dirty="0"/>
          </a:p>
          <a:p>
            <a:pPr algn="ctr"/>
            <a:r>
              <a:rPr lang="en-US" altLang="en-US" sz="2400" b="1" dirty="0"/>
              <a:t>James F.W. Purdom, PhD</a:t>
            </a:r>
          </a:p>
          <a:p>
            <a:pPr algn="ctr"/>
            <a:endParaRPr lang="en-US" altLang="en-US" sz="2400" b="1" dirty="0"/>
          </a:p>
          <a:p>
            <a:pPr algn="ctr"/>
            <a:r>
              <a:rPr lang="en-US" altLang="en-US" sz="2400" b="1" dirty="0"/>
              <a:t>Chair, AOMSUC International Conference Steering Committee</a:t>
            </a:r>
          </a:p>
        </p:txBody>
      </p:sp>
      <p:pic>
        <p:nvPicPr>
          <p:cNvPr id="7" name="Video 6">
            <a:hlinkClick r:id="" action="ppaction://media"/>
            <a:extLst>
              <a:ext uri="{FF2B5EF4-FFF2-40B4-BE49-F238E27FC236}">
                <a16:creationId xmlns:a16="http://schemas.microsoft.com/office/drawing/2014/main" id="{51F41ED0-C6B5-4D4A-B76D-3439E1EABC6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slow" advTm="382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4EDE5141-9915-4B11-A6E8-29E7DA521A32}"/>
              </a:ext>
            </a:extLst>
          </p:cNvPr>
          <p:cNvSpPr>
            <a:spLocks noGrp="1" noChangeArrowheads="1"/>
          </p:cNvSpPr>
          <p:nvPr>
            <p:ph type="body" idx="1"/>
          </p:nvPr>
        </p:nvSpPr>
        <p:spPr>
          <a:xfrm>
            <a:off x="1979614" y="-12700"/>
            <a:ext cx="8193087" cy="6731000"/>
          </a:xfrm>
        </p:spPr>
        <p:txBody>
          <a:bodyPr/>
          <a:lstStyle/>
          <a:p>
            <a:pPr marL="274638" indent="-274638" algn="ctr" defTabSz="585788">
              <a:lnSpc>
                <a:spcPct val="80000"/>
              </a:lnSpc>
              <a:buNone/>
            </a:pPr>
            <a:endParaRPr lang="en-US" altLang="en-US" b="1" dirty="0"/>
          </a:p>
          <a:p>
            <a:pPr marL="274638" indent="-274638" algn="ctr" defTabSz="585788">
              <a:lnSpc>
                <a:spcPct val="80000"/>
              </a:lnSpc>
              <a:buNone/>
            </a:pPr>
            <a:r>
              <a:rPr lang="en-US" altLang="en-US" b="1" dirty="0"/>
              <a:t>The science portion is </a:t>
            </a:r>
          </a:p>
          <a:p>
            <a:pPr marL="274638" indent="-274638" algn="ctr" defTabSz="585788">
              <a:lnSpc>
                <a:spcPct val="80000"/>
              </a:lnSpc>
              <a:buNone/>
            </a:pPr>
            <a:r>
              <a:rPr lang="en-US" altLang="en-US" b="1" dirty="0"/>
              <a:t>about to start</a:t>
            </a:r>
          </a:p>
          <a:p>
            <a:pPr marL="274638" indent="-274638" algn="ctr" defTabSz="585788">
              <a:lnSpc>
                <a:spcPct val="80000"/>
              </a:lnSpc>
              <a:buNone/>
            </a:pPr>
            <a:endParaRPr lang="en-US" altLang="en-US" b="1" dirty="0"/>
          </a:p>
          <a:p>
            <a:pPr marL="274638" indent="-274638" algn="ctr" defTabSz="585788">
              <a:lnSpc>
                <a:spcPct val="80000"/>
              </a:lnSpc>
              <a:buNone/>
            </a:pPr>
            <a:r>
              <a:rPr lang="en-US" altLang="en-US" b="1" dirty="0"/>
              <a:t>You have a very well-planned conference over the next four days.  Relax, enjoy and learn.</a:t>
            </a:r>
          </a:p>
          <a:p>
            <a:pPr marL="274638" indent="-274638" algn="ctr" defTabSz="585788">
              <a:lnSpc>
                <a:spcPct val="80000"/>
              </a:lnSpc>
              <a:buNone/>
            </a:pPr>
            <a:endParaRPr lang="en-US" altLang="en-US" b="1" dirty="0"/>
          </a:p>
          <a:p>
            <a:pPr marL="274638" indent="-274638" algn="ctr" defTabSz="585788">
              <a:lnSpc>
                <a:spcPct val="80000"/>
              </a:lnSpc>
              <a:buNone/>
            </a:pPr>
            <a:r>
              <a:rPr lang="en-US" altLang="en-US" b="1" dirty="0"/>
              <a:t> </a:t>
            </a:r>
          </a:p>
          <a:p>
            <a:pPr marL="274638" indent="-274638" algn="ctr" defTabSz="585788">
              <a:lnSpc>
                <a:spcPct val="80000"/>
              </a:lnSpc>
              <a:buNone/>
            </a:pPr>
            <a:endParaRPr lang="en-US" altLang="en-US" b="1" dirty="0"/>
          </a:p>
        </p:txBody>
      </p:sp>
      <p:pic>
        <p:nvPicPr>
          <p:cNvPr id="9219" name="图片 2" descr="用户大会_01">
            <a:extLst>
              <a:ext uri="{FF2B5EF4-FFF2-40B4-BE49-F238E27FC236}">
                <a16:creationId xmlns:a16="http://schemas.microsoft.com/office/drawing/2014/main" id="{5FF95010-B4CB-4F3C-A0D9-47719BE44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96510"/>
            <a:ext cx="91440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D3C9B77D-8123-45C6-BB1B-6199C3482459}"/>
              </a:ext>
            </a:extLst>
          </p:cNvPr>
          <p:cNvSpPr/>
          <p:nvPr/>
        </p:nvSpPr>
        <p:spPr>
          <a:xfrm>
            <a:off x="3733800" y="238125"/>
            <a:ext cx="4838700"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2" name="TextBox 5">
            <a:extLst>
              <a:ext uri="{FF2B5EF4-FFF2-40B4-BE49-F238E27FC236}">
                <a16:creationId xmlns:a16="http://schemas.microsoft.com/office/drawing/2014/main" id="{5E187DFC-3A48-41C5-80BB-BBFD038324A4}"/>
              </a:ext>
            </a:extLst>
          </p:cNvPr>
          <p:cNvSpPr txBox="1">
            <a:spLocks noChangeArrowheads="1"/>
          </p:cNvSpPr>
          <p:nvPr/>
        </p:nvSpPr>
        <p:spPr bwMode="auto">
          <a:xfrm>
            <a:off x="1598613" y="4362450"/>
            <a:ext cx="90535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dirty="0"/>
              <a:t>Four days of wonderful presentations.  All sessions begin with a Keynote Presentation that is “State of the Art”</a:t>
            </a:r>
          </a:p>
          <a:p>
            <a:pPr algn="ctr"/>
            <a:r>
              <a:rPr lang="en-US" altLang="en-US" dirty="0"/>
              <a:t>Each session ends with a panel period during which questions will be addressed.</a:t>
            </a:r>
          </a:p>
        </p:txBody>
      </p:sp>
      <p:pic>
        <p:nvPicPr>
          <p:cNvPr id="7" name="Audio 6">
            <a:hlinkClick r:id="" action="ppaction://media"/>
            <a:extLst>
              <a:ext uri="{FF2B5EF4-FFF2-40B4-BE49-F238E27FC236}">
                <a16:creationId xmlns:a16="http://schemas.microsoft.com/office/drawing/2014/main" id="{B1009119-25B6-4AB7-A159-47318C8C0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BC3570EB-B9B5-43C7-8AAE-3D126B5B2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p:transition advTm="31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390B403A-0336-4463-B15E-75EB9EEB0909}"/>
              </a:ext>
            </a:extLst>
          </p:cNvPr>
          <p:cNvSpPr>
            <a:spLocks noGrp="1" noChangeArrowheads="1"/>
          </p:cNvSpPr>
          <p:nvPr>
            <p:ph type="body" idx="1"/>
          </p:nvPr>
        </p:nvSpPr>
        <p:spPr>
          <a:xfrm>
            <a:off x="1979614" y="-12700"/>
            <a:ext cx="8193087" cy="6731000"/>
          </a:xfrm>
        </p:spPr>
        <p:txBody>
          <a:bodyPr/>
          <a:lstStyle/>
          <a:p>
            <a:pPr marL="274638" indent="-274638" algn="ctr" defTabSz="585788">
              <a:lnSpc>
                <a:spcPct val="80000"/>
              </a:lnSpc>
              <a:buNone/>
            </a:pPr>
            <a:endParaRPr lang="en-US" altLang="en-US" b="1"/>
          </a:p>
          <a:p>
            <a:pPr marL="274638" indent="-274638" algn="ctr" defTabSz="585788">
              <a:lnSpc>
                <a:spcPct val="80000"/>
              </a:lnSpc>
              <a:buNone/>
            </a:pPr>
            <a:endParaRPr lang="en-US" altLang="en-US" b="1"/>
          </a:p>
          <a:p>
            <a:pPr marL="274638" indent="-274638" algn="ctr" defTabSz="585788">
              <a:lnSpc>
                <a:spcPct val="80000"/>
              </a:lnSpc>
              <a:buNone/>
            </a:pPr>
            <a:r>
              <a:rPr lang="en-US" altLang="en-US" b="1"/>
              <a:t>Relax, enjoy and learn.</a:t>
            </a:r>
          </a:p>
          <a:p>
            <a:pPr marL="274638" indent="-274638" algn="ctr" defTabSz="585788">
              <a:lnSpc>
                <a:spcPct val="80000"/>
              </a:lnSpc>
              <a:buNone/>
            </a:pPr>
            <a:endParaRPr lang="en-US" altLang="en-US" b="1"/>
          </a:p>
          <a:p>
            <a:pPr marL="274638" indent="-274638" algn="ctr" defTabSz="585788">
              <a:lnSpc>
                <a:spcPct val="80000"/>
              </a:lnSpc>
              <a:buNone/>
            </a:pPr>
            <a:endParaRPr lang="en-US" altLang="en-US" b="1"/>
          </a:p>
          <a:p>
            <a:pPr marL="274638" indent="-274638" algn="ctr" defTabSz="585788">
              <a:lnSpc>
                <a:spcPct val="80000"/>
              </a:lnSpc>
              <a:buNone/>
            </a:pPr>
            <a:endParaRPr lang="en-US" altLang="en-US" b="1"/>
          </a:p>
          <a:p>
            <a:pPr marL="274638" indent="-274638" algn="ctr" defTabSz="585788">
              <a:lnSpc>
                <a:spcPct val="80000"/>
              </a:lnSpc>
              <a:buNone/>
            </a:pPr>
            <a:endParaRPr lang="en-US" altLang="en-US" b="1"/>
          </a:p>
          <a:p>
            <a:pPr marL="274638" indent="-274638" algn="ctr" defTabSz="585788">
              <a:lnSpc>
                <a:spcPct val="80000"/>
              </a:lnSpc>
              <a:buNone/>
            </a:pPr>
            <a:endParaRPr lang="en-US" altLang="en-US" b="1"/>
          </a:p>
          <a:p>
            <a:pPr marL="274638" indent="-274638" algn="ctr" defTabSz="585788">
              <a:lnSpc>
                <a:spcPct val="80000"/>
              </a:lnSpc>
              <a:buNone/>
            </a:pPr>
            <a:r>
              <a:rPr lang="en-US" altLang="en-US" b="1"/>
              <a:t>AND ONCE AGAIN</a:t>
            </a:r>
          </a:p>
          <a:p>
            <a:pPr marL="274638" indent="-274638" algn="ctr" defTabSz="585788">
              <a:lnSpc>
                <a:spcPct val="80000"/>
              </a:lnSpc>
              <a:buNone/>
            </a:pPr>
            <a:endParaRPr lang="en-US" altLang="en-US" b="1"/>
          </a:p>
          <a:p>
            <a:pPr marL="274638" indent="-274638" algn="ctr" defTabSz="585788">
              <a:lnSpc>
                <a:spcPct val="80000"/>
              </a:lnSpc>
              <a:buNone/>
            </a:pPr>
            <a:r>
              <a:rPr lang="en-US" altLang="en-US" sz="4000" b="1"/>
              <a:t>THANK YOU TO ALL INVOLVED IN PUTTING THESE EVENTS TOGETHER</a:t>
            </a:r>
          </a:p>
        </p:txBody>
      </p:sp>
      <p:pic>
        <p:nvPicPr>
          <p:cNvPr id="10243" name="图片 2" descr="用户大会_01">
            <a:extLst>
              <a:ext uri="{FF2B5EF4-FFF2-40B4-BE49-F238E27FC236}">
                <a16:creationId xmlns:a16="http://schemas.microsoft.com/office/drawing/2014/main" id="{C400F909-8EF2-4AFD-9F3D-B9596739B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022475"/>
            <a:ext cx="91440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FD37864-F9FF-4EE7-802B-9DA4CD25D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2E5E0AA-B1BA-4276-AD09-7396F358B5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7229055"/>
      </p:ext>
    </p:extLst>
  </p:cSld>
  <p:clrMapOvr>
    <a:masterClrMapping/>
  </p:clrMapOvr>
  <p:transition advTm="13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54FD199-DD52-4189-B52F-C9AA038BEB26}"/>
              </a:ext>
            </a:extLst>
          </p:cNvPr>
          <p:cNvSpPr>
            <a:spLocks noGrp="1" noChangeArrowheads="1"/>
          </p:cNvSpPr>
          <p:nvPr>
            <p:ph type="title"/>
          </p:nvPr>
        </p:nvSpPr>
        <p:spPr>
          <a:xfrm>
            <a:off x="1981200" y="274638"/>
            <a:ext cx="8231188" cy="1143000"/>
          </a:xfrm>
        </p:spPr>
        <p:txBody>
          <a:bodyPr>
            <a:normAutofit fontScale="90000"/>
          </a:bodyPr>
          <a:lstStyle/>
          <a:p>
            <a:pPr defTabSz="585788"/>
            <a:r>
              <a:rPr lang="en-US" altLang="en-US" dirty="0"/>
              <a:t>Can You Imagine modern NWP without satellite data???</a:t>
            </a:r>
          </a:p>
        </p:txBody>
      </p:sp>
      <p:sp>
        <p:nvSpPr>
          <p:cNvPr id="10243" name="Rectangle 3">
            <a:extLst>
              <a:ext uri="{FF2B5EF4-FFF2-40B4-BE49-F238E27FC236}">
                <a16:creationId xmlns:a16="http://schemas.microsoft.com/office/drawing/2014/main" id="{AE5B26EB-961A-4746-A185-05BE5B2C7471}"/>
              </a:ext>
            </a:extLst>
          </p:cNvPr>
          <p:cNvSpPr>
            <a:spLocks noGrp="1" noChangeArrowheads="1"/>
          </p:cNvSpPr>
          <p:nvPr>
            <p:ph type="body" idx="1"/>
          </p:nvPr>
        </p:nvSpPr>
        <p:spPr>
          <a:xfrm>
            <a:off x="1524000" y="1752600"/>
            <a:ext cx="4876800" cy="2438400"/>
          </a:xfrm>
        </p:spPr>
        <p:txBody>
          <a:bodyPr/>
          <a:lstStyle/>
          <a:p>
            <a:pPr marL="274638" indent="-274638" algn="ctr" defTabSz="585788">
              <a:buNone/>
            </a:pPr>
            <a:r>
              <a:rPr lang="en-US" altLang="en-US" sz="2400" b="1" dirty="0"/>
              <a:t>Conference Keynote Address:</a:t>
            </a:r>
          </a:p>
          <a:p>
            <a:pPr marL="274638" indent="-274638" algn="ctr" defTabSz="585788">
              <a:buNone/>
            </a:pPr>
            <a:r>
              <a:rPr lang="en-US" altLang="en-US" sz="2400" b="1" dirty="0"/>
              <a:t>Satellite Data Assimilation for NWP</a:t>
            </a:r>
            <a:endParaRPr lang="en-US" altLang="en-US" sz="2400" b="1" u="sng" dirty="0"/>
          </a:p>
          <a:p>
            <a:pPr marL="274638" indent="-274638" algn="ctr" defTabSz="585788">
              <a:buNone/>
            </a:pPr>
            <a:r>
              <a:rPr lang="en-US" altLang="en-US" sz="2400" b="1" dirty="0"/>
              <a:t>By Niels Bormann, ECMWF</a:t>
            </a:r>
          </a:p>
          <a:p>
            <a:pPr marL="274638" indent="-274638" defTabSz="585788"/>
            <a:endParaRPr lang="en-US" altLang="en-US" sz="2000" b="1" dirty="0"/>
          </a:p>
          <a:p>
            <a:pPr marL="593725" lvl="1" indent="-204788" defTabSz="585788"/>
            <a:endParaRPr lang="en-US" altLang="en-US" sz="1800" dirty="0"/>
          </a:p>
        </p:txBody>
      </p:sp>
      <p:sp>
        <p:nvSpPr>
          <p:cNvPr id="10249" name="Text Box 9">
            <a:extLst>
              <a:ext uri="{FF2B5EF4-FFF2-40B4-BE49-F238E27FC236}">
                <a16:creationId xmlns:a16="http://schemas.microsoft.com/office/drawing/2014/main" id="{DE66702C-7DB2-44CA-9B2D-9B53387EB008}"/>
              </a:ext>
            </a:extLst>
          </p:cNvPr>
          <p:cNvSpPr txBox="1">
            <a:spLocks noChangeArrowheads="1"/>
          </p:cNvSpPr>
          <p:nvPr/>
        </p:nvSpPr>
        <p:spPr bwMode="auto">
          <a:xfrm>
            <a:off x="4000500" y="4802188"/>
            <a:ext cx="419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t>Meteorological satellites provide essential data for weather forecasting </a:t>
            </a:r>
            <a:r>
              <a:rPr lang="en-US" altLang="en-US" b="1" dirty="0"/>
              <a:t>across</a:t>
            </a:r>
            <a:r>
              <a:rPr lang="en-US" altLang="en-US" sz="2400" b="1" dirty="0"/>
              <a:t> the globe</a:t>
            </a:r>
          </a:p>
        </p:txBody>
      </p:sp>
      <p:sp>
        <p:nvSpPr>
          <p:cNvPr id="2" name="Oval 1">
            <a:extLst>
              <a:ext uri="{FF2B5EF4-FFF2-40B4-BE49-F238E27FC236}">
                <a16:creationId xmlns:a16="http://schemas.microsoft.com/office/drawing/2014/main" id="{8FE0C233-50D9-4EA8-9561-C65A50D8D70A}"/>
              </a:ext>
            </a:extLst>
          </p:cNvPr>
          <p:cNvSpPr/>
          <p:nvPr/>
        </p:nvSpPr>
        <p:spPr>
          <a:xfrm>
            <a:off x="3352800" y="4191000"/>
            <a:ext cx="5335588" cy="2819400"/>
          </a:xfrm>
          <a:prstGeom prst="ellipse">
            <a:avLst/>
          </a:prstGeom>
          <a:noFill/>
          <a:ln w="76200">
            <a:solidFill>
              <a:srgbClr val="FF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4" name="Hexagon 3">
            <a:extLst>
              <a:ext uri="{FF2B5EF4-FFF2-40B4-BE49-F238E27FC236}">
                <a16:creationId xmlns:a16="http://schemas.microsoft.com/office/drawing/2014/main" id="{7292845F-BDB9-4F9F-A4F6-A09B182B6DE2}"/>
              </a:ext>
            </a:extLst>
          </p:cNvPr>
          <p:cNvSpPr/>
          <p:nvPr/>
        </p:nvSpPr>
        <p:spPr>
          <a:xfrm>
            <a:off x="1600200" y="1600200"/>
            <a:ext cx="4648200" cy="1676400"/>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FC28BE6-1351-416C-84C9-66300D97D07C}"/>
              </a:ext>
            </a:extLst>
          </p:cNvPr>
          <p:cNvPicPr>
            <a:picLocks noChangeAspect="1"/>
          </p:cNvPicPr>
          <p:nvPr/>
        </p:nvPicPr>
        <p:blipFill>
          <a:blip r:embed="rId5"/>
          <a:stretch>
            <a:fillRect/>
          </a:stretch>
        </p:blipFill>
        <p:spPr>
          <a:xfrm>
            <a:off x="1524000" y="3352800"/>
            <a:ext cx="2377440" cy="1889760"/>
          </a:xfrm>
          <a:prstGeom prst="rect">
            <a:avLst/>
          </a:prstGeom>
        </p:spPr>
      </p:pic>
      <p:pic>
        <p:nvPicPr>
          <p:cNvPr id="8" name="Picture 7">
            <a:extLst>
              <a:ext uri="{FF2B5EF4-FFF2-40B4-BE49-F238E27FC236}">
                <a16:creationId xmlns:a16="http://schemas.microsoft.com/office/drawing/2014/main" id="{163802EE-C818-4266-B557-969A86226B00}"/>
              </a:ext>
            </a:extLst>
          </p:cNvPr>
          <p:cNvPicPr>
            <a:picLocks noChangeAspect="1"/>
          </p:cNvPicPr>
          <p:nvPr/>
        </p:nvPicPr>
        <p:blipFill>
          <a:blip r:embed="rId6"/>
          <a:stretch>
            <a:fillRect/>
          </a:stretch>
        </p:blipFill>
        <p:spPr>
          <a:xfrm>
            <a:off x="1524000" y="5140180"/>
            <a:ext cx="2377440" cy="1865780"/>
          </a:xfrm>
          <a:prstGeom prst="rect">
            <a:avLst/>
          </a:prstGeom>
        </p:spPr>
      </p:pic>
      <p:pic>
        <p:nvPicPr>
          <p:cNvPr id="11" name="Picture 10">
            <a:extLst>
              <a:ext uri="{FF2B5EF4-FFF2-40B4-BE49-F238E27FC236}">
                <a16:creationId xmlns:a16="http://schemas.microsoft.com/office/drawing/2014/main" id="{423BA852-418D-4FF9-8997-057A082026AF}"/>
              </a:ext>
            </a:extLst>
          </p:cNvPr>
          <p:cNvPicPr>
            <a:picLocks noChangeAspect="1"/>
          </p:cNvPicPr>
          <p:nvPr/>
        </p:nvPicPr>
        <p:blipFill>
          <a:blip r:embed="rId7"/>
          <a:stretch>
            <a:fillRect/>
          </a:stretch>
        </p:blipFill>
        <p:spPr>
          <a:xfrm>
            <a:off x="8199120" y="4802188"/>
            <a:ext cx="2468880" cy="1979612"/>
          </a:xfrm>
          <a:prstGeom prst="rect">
            <a:avLst/>
          </a:prstGeom>
        </p:spPr>
      </p:pic>
      <p:pic>
        <p:nvPicPr>
          <p:cNvPr id="13" name="Picture 12" descr="Map&#10;&#10;Description automatically generated">
            <a:extLst>
              <a:ext uri="{FF2B5EF4-FFF2-40B4-BE49-F238E27FC236}">
                <a16:creationId xmlns:a16="http://schemas.microsoft.com/office/drawing/2014/main" id="{7415E1D9-FC60-4D45-A06D-B1DB8A1DE7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1524000"/>
            <a:ext cx="4297680" cy="3223260"/>
          </a:xfrm>
          <a:prstGeom prst="rect">
            <a:avLst/>
          </a:prstGeom>
        </p:spPr>
      </p:pic>
      <p:pic>
        <p:nvPicPr>
          <p:cNvPr id="5" name="Audio 4">
            <a:hlinkClick r:id="" action="ppaction://media"/>
            <a:extLst>
              <a:ext uri="{FF2B5EF4-FFF2-40B4-BE49-F238E27FC236}">
                <a16:creationId xmlns:a16="http://schemas.microsoft.com/office/drawing/2014/main" id="{3A5E8ED3-1422-404F-9DE1-406BE25B52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8873395"/>
      </p:ext>
    </p:extLst>
  </p:cSld>
  <p:clrMapOvr>
    <a:masterClrMapping/>
  </p:clrMapOvr>
  <p:transition advTm="177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4F3DC8BC-B37B-4958-88B6-5A556B23A171}"/>
              </a:ext>
            </a:extLst>
          </p:cNvPr>
          <p:cNvSpPr>
            <a:spLocks noGrp="1" noChangeArrowheads="1"/>
          </p:cNvSpPr>
          <p:nvPr>
            <p:ph type="body" idx="1"/>
          </p:nvPr>
        </p:nvSpPr>
        <p:spPr>
          <a:xfrm>
            <a:off x="1979614" y="-12700"/>
            <a:ext cx="8193087" cy="6731000"/>
          </a:xfrm>
        </p:spPr>
        <p:txBody>
          <a:bodyPr/>
          <a:lstStyle/>
          <a:p>
            <a:pPr marL="274638" indent="-274638" algn="ctr" defTabSz="585788">
              <a:lnSpc>
                <a:spcPct val="80000"/>
              </a:lnSpc>
              <a:buNone/>
            </a:pPr>
            <a:endParaRPr lang="en-US" altLang="en-US" b="1" dirty="0"/>
          </a:p>
          <a:p>
            <a:pPr marL="274638" indent="-274638" algn="ctr" defTabSz="585788">
              <a:lnSpc>
                <a:spcPct val="80000"/>
              </a:lnSpc>
              <a:buNone/>
            </a:pPr>
            <a:endParaRPr lang="en-US" altLang="en-US" b="1" dirty="0"/>
          </a:p>
        </p:txBody>
      </p:sp>
      <p:pic>
        <p:nvPicPr>
          <p:cNvPr id="3" name="Audio 2">
            <a:hlinkClick r:id="" action="ppaction://media"/>
            <a:extLst>
              <a:ext uri="{FF2B5EF4-FFF2-40B4-BE49-F238E27FC236}">
                <a16:creationId xmlns:a16="http://schemas.microsoft.com/office/drawing/2014/main" id="{63A43285-126E-4DCC-98D3-E58CD54B9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FD6BC01-E199-487B-B0EE-F50BACADBB15}"/>
              </a:ext>
            </a:extLst>
          </p:cNvPr>
          <p:cNvSpPr txBox="1"/>
          <p:nvPr/>
        </p:nvSpPr>
        <p:spPr>
          <a:xfrm>
            <a:off x="0" y="293691"/>
            <a:ext cx="12192000" cy="954107"/>
          </a:xfrm>
          <a:prstGeom prst="rect">
            <a:avLst/>
          </a:prstGeom>
          <a:noFill/>
        </p:spPr>
        <p:txBody>
          <a:bodyPr wrap="square">
            <a:spAutoFit/>
          </a:bodyPr>
          <a:lstStyle/>
          <a:p>
            <a:pPr marL="274638" indent="-274638" algn="ctr" defTabSz="585788">
              <a:buNone/>
            </a:pPr>
            <a:r>
              <a:rPr lang="en-US" altLang="en-US" sz="2800" b="1" dirty="0"/>
              <a:t>AOMSUC-11 CONFERENCE KEYNOTE ADDRESS</a:t>
            </a:r>
          </a:p>
          <a:p>
            <a:pPr marL="274638" indent="-274638" algn="ctr" defTabSz="585788">
              <a:buNone/>
            </a:pPr>
            <a:r>
              <a:rPr lang="en-US" altLang="en-US" sz="2800" b="1" dirty="0"/>
              <a:t>“Satellite Data Assimilation for NWP” By Dr. Niels Bormann, ECMWF*</a:t>
            </a:r>
            <a:endParaRPr lang="en-US" sz="2800" dirty="0"/>
          </a:p>
        </p:txBody>
      </p:sp>
      <p:sp>
        <p:nvSpPr>
          <p:cNvPr id="9" name="TextBox 8">
            <a:extLst>
              <a:ext uri="{FF2B5EF4-FFF2-40B4-BE49-F238E27FC236}">
                <a16:creationId xmlns:a16="http://schemas.microsoft.com/office/drawing/2014/main" id="{8FC2E9D4-9F8D-4DF6-8CF0-F238CE2320EA}"/>
              </a:ext>
            </a:extLst>
          </p:cNvPr>
          <p:cNvSpPr txBox="1"/>
          <p:nvPr/>
        </p:nvSpPr>
        <p:spPr>
          <a:xfrm>
            <a:off x="682787" y="1645244"/>
            <a:ext cx="11064240" cy="5262979"/>
          </a:xfrm>
          <a:prstGeom prst="rect">
            <a:avLst/>
          </a:prstGeom>
          <a:noFill/>
        </p:spPr>
        <p:txBody>
          <a:bodyPr wrap="square">
            <a:spAutoFit/>
          </a:bodyPr>
          <a:lstStyle/>
          <a:p>
            <a:r>
              <a:rPr lang="en-US" sz="2800" b="1" dirty="0"/>
              <a:t>He began his career at ECMWF in 2000 after receiving his </a:t>
            </a:r>
            <a:r>
              <a:rPr lang="en-US" sz="2800" b="1"/>
              <a:t>PhD from </a:t>
            </a:r>
            <a:r>
              <a:rPr lang="en-US" sz="2800" b="1" dirty="0"/>
              <a:t>Victoria University of Wellington in New Zealand.  His major satellite related interest include investigations of satellite derived atmospheric motion vectors, microwave data and hyperspectral sounder data for use in Numerical Weather Prediction. </a:t>
            </a:r>
          </a:p>
          <a:p>
            <a:r>
              <a:rPr lang="en-US" sz="2800" b="1" dirty="0"/>
              <a:t> </a:t>
            </a:r>
          </a:p>
          <a:p>
            <a:r>
              <a:rPr lang="en-US" sz="2800" b="1" dirty="0"/>
              <a:t>Niels is a Principal Scientist in the ECMWF Research Department, leading a team responsible for the exploitation of satellite observations from microwave radiances and Atmospheric Motion Vectors (AMVs) as well as the general processing of observations for assimilation.</a:t>
            </a:r>
          </a:p>
          <a:p>
            <a:endParaRPr lang="en-US" sz="2800" b="1" dirty="0"/>
          </a:p>
          <a:p>
            <a:r>
              <a:rPr lang="en-US" sz="2800" b="1" dirty="0"/>
              <a:t>*European Center for Medium-range Weather Forecast </a:t>
            </a:r>
          </a:p>
        </p:txBody>
      </p:sp>
      <p:pic>
        <p:nvPicPr>
          <p:cNvPr id="8" name="Audio 7">
            <a:hlinkClick r:id="" action="ppaction://media"/>
            <a:extLst>
              <a:ext uri="{FF2B5EF4-FFF2-40B4-BE49-F238E27FC236}">
                <a16:creationId xmlns:a16="http://schemas.microsoft.com/office/drawing/2014/main" id="{8BA81005-4948-466D-9483-8BA955A398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p:transition advTm="51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330380A-8FB2-4227-8C52-F382FBD1B687}"/>
              </a:ext>
            </a:extLst>
          </p:cNvPr>
          <p:cNvSpPr>
            <a:spLocks noGrp="1" noChangeArrowheads="1"/>
          </p:cNvSpPr>
          <p:nvPr>
            <p:ph type="title"/>
          </p:nvPr>
        </p:nvSpPr>
        <p:spPr>
          <a:xfrm>
            <a:off x="1981200" y="230188"/>
            <a:ext cx="8229600" cy="6583362"/>
          </a:xfrm>
        </p:spPr>
        <p:txBody>
          <a:bodyPr/>
          <a:lstStyle/>
          <a:p>
            <a:pPr algn="ctr"/>
            <a:br>
              <a:rPr lang="en-US" altLang="en-US" dirty="0"/>
            </a:br>
            <a:br>
              <a:rPr lang="en-US" altLang="en-US" dirty="0"/>
            </a:br>
            <a:br>
              <a:rPr lang="en-US" altLang="en-US" dirty="0"/>
            </a:br>
            <a:br>
              <a:rPr lang="en-US" altLang="en-US" dirty="0"/>
            </a:br>
            <a:br>
              <a:rPr lang="en-US" altLang="en-US" dirty="0"/>
            </a:br>
            <a:br>
              <a:rPr lang="en-US" altLang="en-US" dirty="0"/>
            </a:br>
            <a:r>
              <a:rPr lang="en-US" altLang="en-US" b="1" dirty="0"/>
              <a:t>CMATC, AuBOM-VL, WMO-SP </a:t>
            </a:r>
          </a:p>
        </p:txBody>
      </p:sp>
      <p:pic>
        <p:nvPicPr>
          <p:cNvPr id="4099" name="Picture 3" descr="Close up image of hands applauding">
            <a:extLst>
              <a:ext uri="{FF2B5EF4-FFF2-40B4-BE49-F238E27FC236}">
                <a16:creationId xmlns:a16="http://schemas.microsoft.com/office/drawing/2014/main" id="{85FBC790-7BF0-4C7E-8D0A-77E425847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122239"/>
            <a:ext cx="6824663"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8FBEFCDB-49A2-43BC-BB39-A04A6B098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0C2DF50-E241-41E5-AEE8-B20464B274CF}"/>
              </a:ext>
            </a:extLst>
          </p:cNvPr>
          <p:cNvSpPr txBox="1"/>
          <p:nvPr/>
        </p:nvSpPr>
        <p:spPr>
          <a:xfrm>
            <a:off x="5163297" y="5807990"/>
            <a:ext cx="2118850" cy="923330"/>
          </a:xfrm>
          <a:prstGeom prst="rect">
            <a:avLst/>
          </a:prstGeom>
          <a:solidFill>
            <a:schemeClr val="accent6"/>
          </a:solidFill>
        </p:spPr>
        <p:txBody>
          <a:bodyPr wrap="none">
            <a:spAutoFit/>
          </a:bodyPr>
          <a:lstStyle/>
          <a:p>
            <a:pPr>
              <a:defRPr/>
            </a:pPr>
            <a:r>
              <a:rPr lang="en-US" dirty="0">
                <a:solidFill>
                  <a:schemeClr val="bg1">
                    <a:lumMod val="95000"/>
                  </a:schemeClr>
                </a:solidFill>
              </a:rPr>
              <a:t>AOMSUC-11</a:t>
            </a:r>
          </a:p>
          <a:p>
            <a:pPr>
              <a:defRPr/>
            </a:pPr>
            <a:r>
              <a:rPr lang="en-US" dirty="0">
                <a:solidFill>
                  <a:schemeClr val="bg1">
                    <a:lumMod val="95000"/>
                  </a:schemeClr>
                </a:solidFill>
              </a:rPr>
              <a:t>Training event</a:t>
            </a:r>
          </a:p>
          <a:p>
            <a:pPr>
              <a:defRPr/>
            </a:pPr>
            <a:r>
              <a:rPr lang="en-US" dirty="0">
                <a:solidFill>
                  <a:schemeClr val="bg1">
                    <a:lumMod val="95000"/>
                  </a:schemeClr>
                </a:solidFill>
              </a:rPr>
              <a:t>October 18-19, 2021</a:t>
            </a:r>
          </a:p>
        </p:txBody>
      </p:sp>
      <p:sp>
        <p:nvSpPr>
          <p:cNvPr id="2" name="Oval 1">
            <a:extLst>
              <a:ext uri="{FF2B5EF4-FFF2-40B4-BE49-F238E27FC236}">
                <a16:creationId xmlns:a16="http://schemas.microsoft.com/office/drawing/2014/main" id="{E828EF94-A43C-4FC9-B4E7-B110AB6B573C}"/>
              </a:ext>
            </a:extLst>
          </p:cNvPr>
          <p:cNvSpPr/>
          <p:nvPr/>
        </p:nvSpPr>
        <p:spPr>
          <a:xfrm>
            <a:off x="325464" y="1704814"/>
            <a:ext cx="2045777" cy="2971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AOMSUC-11 began at the end of last week with a two-day training event</a:t>
            </a:r>
          </a:p>
        </p:txBody>
      </p:sp>
      <p:pic>
        <p:nvPicPr>
          <p:cNvPr id="8" name="Audio 7">
            <a:hlinkClick r:id="" action="ppaction://media"/>
            <a:extLst>
              <a:ext uri="{FF2B5EF4-FFF2-40B4-BE49-F238E27FC236}">
                <a16:creationId xmlns:a16="http://schemas.microsoft.com/office/drawing/2014/main" id="{B7BA0BC5-E52D-4A98-A7B7-6081784DD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p:transition spd="slow" advTm="283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330380A-8FB2-4227-8C52-F382FBD1B687}"/>
              </a:ext>
            </a:extLst>
          </p:cNvPr>
          <p:cNvSpPr>
            <a:spLocks noGrp="1" noChangeArrowheads="1"/>
          </p:cNvSpPr>
          <p:nvPr>
            <p:ph type="title"/>
          </p:nvPr>
        </p:nvSpPr>
        <p:spPr>
          <a:xfrm>
            <a:off x="1981200" y="230188"/>
            <a:ext cx="8229600" cy="6583362"/>
          </a:xfrm>
        </p:spPr>
        <p:txBody>
          <a:bodyPr/>
          <a:lstStyle/>
          <a:p>
            <a:pPr algn="ctr"/>
            <a:br>
              <a:rPr lang="en-US" altLang="en-US" dirty="0"/>
            </a:br>
            <a:br>
              <a:rPr lang="en-US" altLang="en-US" dirty="0"/>
            </a:br>
            <a:br>
              <a:rPr lang="en-US" altLang="en-US" dirty="0"/>
            </a:br>
            <a:br>
              <a:rPr lang="en-US" altLang="en-US" dirty="0"/>
            </a:br>
            <a:br>
              <a:rPr lang="en-US" altLang="en-US" dirty="0"/>
            </a:br>
            <a:br>
              <a:rPr lang="en-US" altLang="en-US" dirty="0"/>
            </a:br>
            <a:r>
              <a:rPr lang="en-US" altLang="en-US" b="1" dirty="0"/>
              <a:t> </a:t>
            </a:r>
          </a:p>
        </p:txBody>
      </p:sp>
      <p:pic>
        <p:nvPicPr>
          <p:cNvPr id="4099" name="Picture 3" descr="Close up image of hands applauding">
            <a:extLst>
              <a:ext uri="{FF2B5EF4-FFF2-40B4-BE49-F238E27FC236}">
                <a16:creationId xmlns:a16="http://schemas.microsoft.com/office/drawing/2014/main" id="{85FBC790-7BF0-4C7E-8D0A-77E425847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122239"/>
            <a:ext cx="6824663"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8FBEFCDB-49A2-43BC-BB39-A04A6B098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用户大会_01">
            <a:extLst>
              <a:ext uri="{FF2B5EF4-FFF2-40B4-BE49-F238E27FC236}">
                <a16:creationId xmlns:a16="http://schemas.microsoft.com/office/drawing/2014/main" id="{3DDF1BBC-C74B-4D32-91BC-8B4A8254E7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341" y="3564604"/>
            <a:ext cx="91440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136DA4-412C-4B60-B67A-4C4D6FCF69F7}"/>
              </a:ext>
            </a:extLst>
          </p:cNvPr>
          <p:cNvSpPr txBox="1"/>
          <p:nvPr/>
        </p:nvSpPr>
        <p:spPr>
          <a:xfrm>
            <a:off x="4670500" y="4773481"/>
            <a:ext cx="3380029" cy="2062103"/>
          </a:xfrm>
          <a:prstGeom prst="rect">
            <a:avLst/>
          </a:prstGeom>
          <a:noFill/>
        </p:spPr>
        <p:txBody>
          <a:bodyPr wrap="none" rtlCol="0">
            <a:spAutoFit/>
          </a:bodyPr>
          <a:lstStyle/>
          <a:p>
            <a:pPr algn="ctr"/>
            <a:r>
              <a:rPr lang="en-US" sz="3200" b="1" dirty="0"/>
              <a:t>CMA/NSMC </a:t>
            </a:r>
          </a:p>
          <a:p>
            <a:pPr algn="ctr"/>
            <a:r>
              <a:rPr lang="en-US" sz="3200" b="1" dirty="0"/>
              <a:t>AOMSUC-ICSC</a:t>
            </a:r>
          </a:p>
          <a:p>
            <a:pPr algn="ctr"/>
            <a:r>
              <a:rPr lang="en-US" sz="3200" b="1" dirty="0"/>
              <a:t>AOMSUC Sponsors</a:t>
            </a:r>
          </a:p>
          <a:p>
            <a:pPr algn="ctr"/>
            <a:r>
              <a:rPr lang="en-US" sz="3200" b="1" dirty="0"/>
              <a:t>Speakers</a:t>
            </a:r>
          </a:p>
        </p:txBody>
      </p:sp>
      <p:sp>
        <p:nvSpPr>
          <p:cNvPr id="9" name="Oval 8">
            <a:extLst>
              <a:ext uri="{FF2B5EF4-FFF2-40B4-BE49-F238E27FC236}">
                <a16:creationId xmlns:a16="http://schemas.microsoft.com/office/drawing/2014/main" id="{5E39C622-DE94-4C58-8D93-84B308F4083B}"/>
              </a:ext>
            </a:extLst>
          </p:cNvPr>
          <p:cNvSpPr/>
          <p:nvPr/>
        </p:nvSpPr>
        <p:spPr>
          <a:xfrm>
            <a:off x="325464" y="1704814"/>
            <a:ext cx="2045777" cy="2971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The next four days will be the Conference portion</a:t>
            </a:r>
          </a:p>
          <a:p>
            <a:pPr algn="ctr"/>
            <a:r>
              <a:rPr lang="en-US" dirty="0"/>
              <a:t>Of the AOMSUC-11</a:t>
            </a:r>
          </a:p>
          <a:p>
            <a:pPr algn="ctr"/>
            <a:r>
              <a:rPr lang="en-US" dirty="0"/>
              <a:t>&amp;</a:t>
            </a:r>
          </a:p>
          <a:p>
            <a:pPr algn="ctr"/>
            <a:r>
              <a:rPr lang="en-US" dirty="0"/>
              <a:t>FY-USERCON</a:t>
            </a:r>
          </a:p>
          <a:p>
            <a:pPr algn="ctr"/>
            <a:r>
              <a:rPr lang="en-US" dirty="0"/>
              <a:t>2021</a:t>
            </a:r>
          </a:p>
        </p:txBody>
      </p:sp>
      <p:pic>
        <p:nvPicPr>
          <p:cNvPr id="3" name="Audio 2">
            <a:hlinkClick r:id="" action="ppaction://media"/>
            <a:extLst>
              <a:ext uri="{FF2B5EF4-FFF2-40B4-BE49-F238E27FC236}">
                <a16:creationId xmlns:a16="http://schemas.microsoft.com/office/drawing/2014/main" id="{3C9EC6AE-964F-410A-ACD6-8A6F1D05C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8169889"/>
      </p:ext>
    </p:extLst>
  </p:cSld>
  <p:clrMapOvr>
    <a:masterClrMapping/>
  </p:clrMapOvr>
  <p:transition spd="slow" advTm="46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330380A-8FB2-4227-8C52-F382FBD1B687}"/>
              </a:ext>
            </a:extLst>
          </p:cNvPr>
          <p:cNvSpPr>
            <a:spLocks noGrp="1" noChangeArrowheads="1"/>
          </p:cNvSpPr>
          <p:nvPr>
            <p:ph type="title"/>
          </p:nvPr>
        </p:nvSpPr>
        <p:spPr>
          <a:xfrm>
            <a:off x="1981200" y="230188"/>
            <a:ext cx="8229600" cy="6583362"/>
          </a:xfrm>
        </p:spPr>
        <p:txBody>
          <a:bodyPr/>
          <a:lstStyle/>
          <a:p>
            <a:pPr algn="ctr"/>
            <a:br>
              <a:rPr lang="en-US" altLang="en-US" dirty="0"/>
            </a:br>
            <a:br>
              <a:rPr lang="en-US" altLang="en-US" dirty="0"/>
            </a:br>
            <a:br>
              <a:rPr lang="en-US" altLang="en-US" dirty="0"/>
            </a:br>
            <a:br>
              <a:rPr lang="en-US" altLang="en-US" dirty="0"/>
            </a:br>
            <a:br>
              <a:rPr lang="en-US" altLang="en-US" dirty="0"/>
            </a:br>
            <a:br>
              <a:rPr lang="en-US" altLang="en-US" dirty="0"/>
            </a:br>
            <a:r>
              <a:rPr lang="en-US" altLang="en-US" b="1" dirty="0"/>
              <a:t> </a:t>
            </a:r>
          </a:p>
        </p:txBody>
      </p:sp>
      <p:pic>
        <p:nvPicPr>
          <p:cNvPr id="4099" name="Picture 3" descr="Close up image of hands applauding">
            <a:extLst>
              <a:ext uri="{FF2B5EF4-FFF2-40B4-BE49-F238E27FC236}">
                <a16:creationId xmlns:a16="http://schemas.microsoft.com/office/drawing/2014/main" id="{85FBC790-7BF0-4C7E-8D0A-77E425847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122239"/>
            <a:ext cx="6824663"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8FBEFCDB-49A2-43BC-BB39-A04A6B098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用户大会_01">
            <a:extLst>
              <a:ext uri="{FF2B5EF4-FFF2-40B4-BE49-F238E27FC236}">
                <a16:creationId xmlns:a16="http://schemas.microsoft.com/office/drawing/2014/main" id="{3DDF1BBC-C74B-4D32-91BC-8B4A8254E7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341" y="3564604"/>
            <a:ext cx="91440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136DA4-412C-4B60-B67A-4C4D6FCF69F7}"/>
              </a:ext>
            </a:extLst>
          </p:cNvPr>
          <p:cNvSpPr txBox="1"/>
          <p:nvPr/>
        </p:nvSpPr>
        <p:spPr>
          <a:xfrm>
            <a:off x="4670500" y="4773481"/>
            <a:ext cx="3380028" cy="1077218"/>
          </a:xfrm>
          <a:prstGeom prst="rect">
            <a:avLst/>
          </a:prstGeom>
          <a:noFill/>
        </p:spPr>
        <p:txBody>
          <a:bodyPr wrap="none" rtlCol="0">
            <a:spAutoFit/>
          </a:bodyPr>
          <a:lstStyle/>
          <a:p>
            <a:pPr algn="ctr"/>
            <a:r>
              <a:rPr lang="en-US" sz="3200" b="1" dirty="0"/>
              <a:t>WMO SP</a:t>
            </a:r>
          </a:p>
          <a:p>
            <a:pPr algn="ctr"/>
            <a:r>
              <a:rPr lang="en-US" sz="3200" b="1" dirty="0"/>
              <a:t>AOMSUC Sponsors</a:t>
            </a:r>
          </a:p>
        </p:txBody>
      </p:sp>
      <p:sp>
        <p:nvSpPr>
          <p:cNvPr id="9" name="Oval 8">
            <a:extLst>
              <a:ext uri="{FF2B5EF4-FFF2-40B4-BE49-F238E27FC236}">
                <a16:creationId xmlns:a16="http://schemas.microsoft.com/office/drawing/2014/main" id="{5E39C622-DE94-4C58-8D93-84B308F4083B}"/>
              </a:ext>
            </a:extLst>
          </p:cNvPr>
          <p:cNvSpPr/>
          <p:nvPr/>
        </p:nvSpPr>
        <p:spPr>
          <a:xfrm>
            <a:off x="325464" y="1704814"/>
            <a:ext cx="2045777" cy="2971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The fifth day is reserved for a WMO RA-II/RA-V</a:t>
            </a:r>
          </a:p>
          <a:p>
            <a:pPr algn="ctr"/>
            <a:r>
              <a:rPr lang="en-US" dirty="0"/>
              <a:t>Satellite Coordination Meeting</a:t>
            </a:r>
          </a:p>
        </p:txBody>
      </p:sp>
      <p:pic>
        <p:nvPicPr>
          <p:cNvPr id="3" name="Audio 2">
            <a:hlinkClick r:id="" action="ppaction://media"/>
            <a:extLst>
              <a:ext uri="{FF2B5EF4-FFF2-40B4-BE49-F238E27FC236}">
                <a16:creationId xmlns:a16="http://schemas.microsoft.com/office/drawing/2014/main" id="{06F724C2-9C3E-4540-895B-BCF6B7184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6505543"/>
      </p:ext>
    </p:extLst>
  </p:cSld>
  <p:clrMapOvr>
    <a:masterClrMapping/>
  </p:clrMapOvr>
  <p:transition spd="slow" advTm="173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F040C2-419F-4C19-8830-3DA38AC207BC}"/>
              </a:ext>
            </a:extLst>
          </p:cNvPr>
          <p:cNvSpPr>
            <a:spLocks noGrp="1"/>
          </p:cNvSpPr>
          <p:nvPr>
            <p:ph type="subTitle" idx="1"/>
          </p:nvPr>
        </p:nvSpPr>
        <p:spPr>
          <a:xfrm>
            <a:off x="185980" y="610863"/>
            <a:ext cx="12006020" cy="4846320"/>
          </a:xfrm>
        </p:spPr>
        <p:txBody>
          <a:bodyPr>
            <a:normAutofit fontScale="47500" lnSpcReduction="20000"/>
          </a:bodyPr>
          <a:lstStyle/>
          <a:p>
            <a:r>
              <a:rPr lang="en-US" sz="8000" dirty="0"/>
              <a:t>Eight AOMSUC Sponsors </a:t>
            </a:r>
          </a:p>
          <a:p>
            <a:r>
              <a:rPr lang="en-US" sz="5800" dirty="0"/>
              <a:t>5 Representing Asia/Oceania Satellite Operators</a:t>
            </a:r>
          </a:p>
          <a:p>
            <a:r>
              <a:rPr lang="en-US" sz="5800" dirty="0"/>
              <a:t>All representing Users across Asia/Oceania  </a:t>
            </a:r>
          </a:p>
          <a:p>
            <a:endParaRPr lang="en-US" sz="8000" dirty="0"/>
          </a:p>
          <a:p>
            <a:r>
              <a:rPr lang="en-US" sz="8000" dirty="0"/>
              <a:t>China (AOMSUC-11 Host)</a:t>
            </a:r>
          </a:p>
          <a:p>
            <a:endParaRPr lang="en-US" sz="8000" dirty="0"/>
          </a:p>
          <a:p>
            <a:r>
              <a:rPr lang="en-US" sz="8000" dirty="0"/>
              <a:t>Australia, Russian Federation, Japan,</a:t>
            </a:r>
          </a:p>
          <a:p>
            <a:endParaRPr lang="en-US" sz="8000" dirty="0"/>
          </a:p>
          <a:p>
            <a:r>
              <a:rPr lang="en-US" sz="8000" dirty="0"/>
              <a:t> Indonesia, Korea, India, WMO </a:t>
            </a:r>
          </a:p>
          <a:p>
            <a:endParaRPr lang="en-US" dirty="0"/>
          </a:p>
          <a:p>
            <a:endParaRPr lang="en-US" dirty="0"/>
          </a:p>
          <a:p>
            <a:endParaRPr lang="en-US" dirty="0"/>
          </a:p>
          <a:p>
            <a:endParaRPr lang="en-US" dirty="0"/>
          </a:p>
        </p:txBody>
      </p:sp>
      <p:pic>
        <p:nvPicPr>
          <p:cNvPr id="2" name="Audio 1">
            <a:hlinkClick r:id="" action="ppaction://media"/>
            <a:extLst>
              <a:ext uri="{FF2B5EF4-FFF2-40B4-BE49-F238E27FC236}">
                <a16:creationId xmlns:a16="http://schemas.microsoft.com/office/drawing/2014/main" id="{0FA2AB78-F370-46A1-BCC7-413B6647C1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5996783"/>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F040C2-419F-4C19-8830-3DA38AC207BC}"/>
              </a:ext>
            </a:extLst>
          </p:cNvPr>
          <p:cNvSpPr>
            <a:spLocks noGrp="1"/>
          </p:cNvSpPr>
          <p:nvPr>
            <p:ph type="subTitle" idx="1"/>
          </p:nvPr>
        </p:nvSpPr>
        <p:spPr>
          <a:xfrm>
            <a:off x="185980" y="610863"/>
            <a:ext cx="12006020" cy="4846320"/>
          </a:xfrm>
        </p:spPr>
        <p:txBody>
          <a:bodyPr>
            <a:normAutofit fontScale="47500" lnSpcReduction="20000"/>
          </a:bodyPr>
          <a:lstStyle/>
          <a:p>
            <a:r>
              <a:rPr lang="en-US" sz="8000" dirty="0"/>
              <a:t>Eight AOMSUC Sponsors </a:t>
            </a:r>
          </a:p>
          <a:p>
            <a:r>
              <a:rPr lang="en-US" sz="5800" dirty="0"/>
              <a:t>5 Representing Asia/Oceania Satellite Operators</a:t>
            </a:r>
          </a:p>
          <a:p>
            <a:r>
              <a:rPr lang="en-US" sz="5800" dirty="0"/>
              <a:t>All representing Users across Asia/Oceania  </a:t>
            </a:r>
          </a:p>
          <a:p>
            <a:endParaRPr lang="en-US" sz="8000" dirty="0"/>
          </a:p>
          <a:p>
            <a:r>
              <a:rPr lang="en-US" sz="8000" dirty="0"/>
              <a:t>China (AOMSUC-11 Host)</a:t>
            </a:r>
          </a:p>
          <a:p>
            <a:endParaRPr lang="en-US" sz="8000" dirty="0"/>
          </a:p>
          <a:p>
            <a:r>
              <a:rPr lang="en-US" sz="8000" dirty="0"/>
              <a:t>Australia, Russian Federation, Japan,</a:t>
            </a:r>
          </a:p>
          <a:p>
            <a:endParaRPr lang="en-US" sz="8000" dirty="0"/>
          </a:p>
          <a:p>
            <a:r>
              <a:rPr lang="en-US" sz="8000" dirty="0"/>
              <a:t> Indonesia, Korea, India, WMO </a:t>
            </a:r>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B3FEEF43-ADAC-4522-A3C8-DCECD9E75B80}"/>
              </a:ext>
            </a:extLst>
          </p:cNvPr>
          <p:cNvSpPr txBox="1"/>
          <p:nvPr/>
        </p:nvSpPr>
        <p:spPr>
          <a:xfrm>
            <a:off x="557940" y="5253931"/>
            <a:ext cx="11112284" cy="1200329"/>
          </a:xfrm>
          <a:prstGeom prst="rect">
            <a:avLst/>
          </a:prstGeom>
          <a:noFill/>
        </p:spPr>
        <p:txBody>
          <a:bodyPr wrap="square" rtlCol="0">
            <a:spAutoFit/>
          </a:bodyPr>
          <a:lstStyle/>
          <a:p>
            <a:pPr algn="ctr"/>
            <a:r>
              <a:rPr lang="en-US" sz="2400" b="1" dirty="0"/>
              <a:t>Also, Thanks to NOAA and EUMETSAT for their continued support across Asia/Oceania with free and open access to their polar and geostationary satellite data and products and enthusiastic participation in the AOMSUC since its beginning in Beijing in 2010</a:t>
            </a:r>
          </a:p>
        </p:txBody>
      </p:sp>
      <p:pic>
        <p:nvPicPr>
          <p:cNvPr id="8" name="Audio 7">
            <a:hlinkClick r:id="" action="ppaction://media"/>
            <a:extLst>
              <a:ext uri="{FF2B5EF4-FFF2-40B4-BE49-F238E27FC236}">
                <a16:creationId xmlns:a16="http://schemas.microsoft.com/office/drawing/2014/main" id="{EDEC3E8E-5B10-4A05-B614-718E039024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0264631"/>
      </p:ext>
    </p:extLst>
  </p:cSld>
  <p:clrMapOvr>
    <a:masterClrMapping/>
  </p:clrMapOvr>
  <mc:AlternateContent xmlns:mc="http://schemas.openxmlformats.org/markup-compatibility/2006" xmlns:p14="http://schemas.microsoft.com/office/powerpoint/2010/main">
    <mc:Choice Requires="p14">
      <p:transition spd="slow" p14:dur="2000" advTm="23067"/>
    </mc:Choice>
    <mc:Fallback xmlns="">
      <p:transition spd="slow" advTm="2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78F388C-4CE3-4D89-8B40-220611D32F65}"/>
              </a:ext>
            </a:extLst>
          </p:cNvPr>
          <p:cNvSpPr>
            <a:spLocks noGrp="1" noChangeArrowheads="1"/>
          </p:cNvSpPr>
          <p:nvPr>
            <p:ph type="title"/>
          </p:nvPr>
        </p:nvSpPr>
        <p:spPr>
          <a:xfrm>
            <a:off x="61030" y="469861"/>
            <a:ext cx="12070080" cy="6126480"/>
          </a:xfrm>
        </p:spPr>
        <p:txBody>
          <a:bodyPr>
            <a:normAutofit/>
          </a:bodyPr>
          <a:lstStyle/>
          <a:p>
            <a:pPr algn="ctr" defTabSz="585788"/>
            <a:r>
              <a:rPr lang="en-GB" altLang="en-US" sz="2800" b="1" dirty="0">
                <a:cs typeface="Arial" panose="020B0604020202020204" pitchFamily="34" charset="0"/>
              </a:rPr>
              <a:t> </a:t>
            </a:r>
            <a:br>
              <a:rPr lang="en-GB" altLang="en-US" sz="2800" b="1" dirty="0">
                <a:cs typeface="Arial" panose="020B0604020202020204" pitchFamily="34" charset="0"/>
              </a:rPr>
            </a:br>
            <a:r>
              <a:rPr lang="en-GB" altLang="en-US" sz="3600" b="1" dirty="0">
                <a:cs typeface="Arial" panose="020B0604020202020204" pitchFamily="34" charset="0"/>
              </a:rPr>
              <a:t>Congratulations to CMA on the 50 years Anniversary of  China’s  Meteorological Satellite System</a:t>
            </a:r>
            <a:br>
              <a:rPr lang="en-US" altLang="en-US" sz="2800" dirty="0"/>
            </a:br>
            <a:br>
              <a:rPr lang="en-US" altLang="en-US" sz="2800" dirty="0"/>
            </a:br>
            <a:br>
              <a:rPr lang="en-US" altLang="en-US" sz="2800" dirty="0"/>
            </a:br>
            <a:r>
              <a:rPr lang="en-US" altLang="en-US" sz="2800" b="1" dirty="0"/>
              <a:t>Recent landmark achievements include:</a:t>
            </a:r>
            <a:br>
              <a:rPr lang="en-US" altLang="en-US" sz="2800" b="1" dirty="0"/>
            </a:br>
            <a:r>
              <a:rPr lang="en-US" altLang="en-US" sz="2800" b="1" dirty="0"/>
              <a:t>A) The first hyperspectral sounder in Geostationary Orbit</a:t>
            </a:r>
            <a:br>
              <a:rPr lang="en-US" altLang="en-US" sz="2800" b="1" dirty="0"/>
            </a:br>
            <a:r>
              <a:rPr lang="en-US" altLang="en-US" sz="2800" b="1" dirty="0"/>
              <a:t>B) A geostationary satellite rapid imager with 250-meter resolution</a:t>
            </a:r>
            <a:br>
              <a:rPr lang="en-US" altLang="en-US" sz="2800" b="1" dirty="0"/>
            </a:br>
            <a:r>
              <a:rPr lang="en-US" altLang="en-US" sz="2800" b="1" dirty="0"/>
              <a:t>C) The FY-3 Early Satellite to fill a major gap in the WIGOS Polar Constellation </a:t>
            </a:r>
            <a:br>
              <a:rPr lang="en-US" altLang="en-US" sz="2800" b="1" dirty="0"/>
            </a:br>
            <a:r>
              <a:rPr lang="en-US" altLang="en-US" sz="2800" b="1" dirty="0"/>
              <a:t>and to support NWP  </a:t>
            </a:r>
            <a:br>
              <a:rPr lang="en-US" altLang="en-US" sz="2800" b="1" dirty="0"/>
            </a:br>
            <a:br>
              <a:rPr lang="en-US" altLang="en-US" sz="2800" b="1" dirty="0"/>
            </a:br>
            <a:r>
              <a:rPr lang="en-US" altLang="en-US" sz="2800" b="1" dirty="0"/>
              <a:t>We will hear more about these in session-1 and the FY-Users’ Conference</a:t>
            </a:r>
          </a:p>
        </p:txBody>
      </p:sp>
      <p:pic>
        <p:nvPicPr>
          <p:cNvPr id="3" name="Audio 2">
            <a:hlinkClick r:id="" action="ppaction://media"/>
            <a:extLst>
              <a:ext uri="{FF2B5EF4-FFF2-40B4-BE49-F238E27FC236}">
                <a16:creationId xmlns:a16="http://schemas.microsoft.com/office/drawing/2014/main" id="{FFF6E0F4-EA2D-4944-A7ED-F659772E8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4B7A9C2-674A-4C21-9816-F555F3DC49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6202139"/>
      </p:ext>
    </p:extLst>
  </p:cSld>
  <p:clrMapOvr>
    <a:masterClrMapping/>
  </p:clrMapOvr>
  <p:transition advTm="453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5D463F7-DEFE-4751-A8F3-31E22151BACF}"/>
              </a:ext>
            </a:extLst>
          </p:cNvPr>
          <p:cNvSpPr>
            <a:spLocks noGrp="1" noChangeArrowheads="1"/>
          </p:cNvSpPr>
          <p:nvPr>
            <p:ph type="ctrTitle"/>
          </p:nvPr>
        </p:nvSpPr>
        <p:spPr>
          <a:xfrm>
            <a:off x="1524000" y="4374396"/>
            <a:ext cx="9144000" cy="4343400"/>
          </a:xfrm>
        </p:spPr>
        <p:txBody>
          <a:bodyPr>
            <a:normAutofit fontScale="90000"/>
          </a:bodyPr>
          <a:lstStyle/>
          <a:p>
            <a:pPr>
              <a:defRPr/>
            </a:pP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altLang="en-US" sz="2000" b="1" dirty="0">
                <a:latin typeface="+mn-lt"/>
              </a:rPr>
            </a:br>
            <a:r>
              <a:rPr lang="en-US" altLang="en-US" sz="3600" b="1" dirty="0">
                <a:latin typeface="+mn-lt"/>
              </a:rPr>
              <a:t>The space agencies are meeting the challenge of providing a vibrant polar and geostationary satellite constellation</a:t>
            </a:r>
            <a:br>
              <a:rPr lang="en-US" altLang="en-US" dirty="0">
                <a:latin typeface="+mn-lt"/>
              </a:rPr>
            </a:br>
            <a:br>
              <a:rPr lang="en-US" altLang="en-US" sz="3200" b="1" dirty="0"/>
            </a:br>
            <a:br>
              <a:rPr lang="en-US" altLang="en-US" sz="2000" b="1" dirty="0"/>
            </a:br>
            <a:br>
              <a:rPr lang="en-US" altLang="en-US" sz="2000" b="1" dirty="0"/>
            </a:br>
            <a:br>
              <a:rPr lang="en-US" altLang="en-US" sz="3200" b="1" dirty="0"/>
            </a:br>
            <a:endParaRPr lang="en-US" altLang="en-US" sz="4000" b="1" dirty="0"/>
          </a:p>
        </p:txBody>
      </p:sp>
      <p:pic>
        <p:nvPicPr>
          <p:cNvPr id="5123" name="Picture 2">
            <a:extLst>
              <a:ext uri="{FF2B5EF4-FFF2-40B4-BE49-F238E27FC236}">
                <a16:creationId xmlns:a16="http://schemas.microsoft.com/office/drawing/2014/main" id="{2688DBDB-2046-4989-9864-0BC4C6296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3" y="0"/>
            <a:ext cx="6502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Box 1">
            <a:extLst>
              <a:ext uri="{FF2B5EF4-FFF2-40B4-BE49-F238E27FC236}">
                <a16:creationId xmlns:a16="http://schemas.microsoft.com/office/drawing/2014/main" id="{506121A3-55B8-41A3-96F8-AD22419E13A1}"/>
              </a:ext>
            </a:extLst>
          </p:cNvPr>
          <p:cNvSpPr txBox="1">
            <a:spLocks noChangeArrowheads="1"/>
          </p:cNvSpPr>
          <p:nvPr/>
        </p:nvSpPr>
        <p:spPr bwMode="auto">
          <a:xfrm>
            <a:off x="2678113" y="0"/>
            <a:ext cx="636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t>Vision for WIGOS 2020</a:t>
            </a:r>
          </a:p>
        </p:txBody>
      </p:sp>
      <p:pic>
        <p:nvPicPr>
          <p:cNvPr id="3" name="Audio 2">
            <a:hlinkClick r:id="" action="ppaction://media"/>
            <a:extLst>
              <a:ext uri="{FF2B5EF4-FFF2-40B4-BE49-F238E27FC236}">
                <a16:creationId xmlns:a16="http://schemas.microsoft.com/office/drawing/2014/main" id="{42FAE071-51C2-457F-AAA2-60B870FCB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E5DF9C71-9C8A-4BE4-AA63-928897F423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p:transition spd="slow" advTm="15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a:extLst>
              <a:ext uri="{FF2B5EF4-FFF2-40B4-BE49-F238E27FC236}">
                <a16:creationId xmlns:a16="http://schemas.microsoft.com/office/drawing/2014/main" id="{2688DBDB-2046-4989-9864-0BC4C6296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3" y="0"/>
            <a:ext cx="6502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Box 1">
            <a:extLst>
              <a:ext uri="{FF2B5EF4-FFF2-40B4-BE49-F238E27FC236}">
                <a16:creationId xmlns:a16="http://schemas.microsoft.com/office/drawing/2014/main" id="{506121A3-55B8-41A3-96F8-AD22419E13A1}"/>
              </a:ext>
            </a:extLst>
          </p:cNvPr>
          <p:cNvSpPr txBox="1">
            <a:spLocks noChangeArrowheads="1"/>
          </p:cNvSpPr>
          <p:nvPr/>
        </p:nvSpPr>
        <p:spPr bwMode="auto">
          <a:xfrm>
            <a:off x="2678113" y="0"/>
            <a:ext cx="636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t>Vision for WIGOS 2020</a:t>
            </a:r>
          </a:p>
        </p:txBody>
      </p:sp>
      <p:pic>
        <p:nvPicPr>
          <p:cNvPr id="3" name="Audio 2">
            <a:hlinkClick r:id="" action="ppaction://media"/>
            <a:extLst>
              <a:ext uri="{FF2B5EF4-FFF2-40B4-BE49-F238E27FC236}">
                <a16:creationId xmlns:a16="http://schemas.microsoft.com/office/drawing/2014/main" id="{42FAE071-51C2-457F-AAA2-60B870FCB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161A1AA1-CADB-4212-BEDA-2F034C393C53}"/>
              </a:ext>
            </a:extLst>
          </p:cNvPr>
          <p:cNvSpPr/>
          <p:nvPr/>
        </p:nvSpPr>
        <p:spPr>
          <a:xfrm>
            <a:off x="9562452" y="201479"/>
            <a:ext cx="2477148" cy="3099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FY-3 Early providing badly needed data for global NWP</a:t>
            </a:r>
          </a:p>
        </p:txBody>
      </p:sp>
      <p:sp>
        <p:nvSpPr>
          <p:cNvPr id="9" name="Oval 8">
            <a:extLst>
              <a:ext uri="{FF2B5EF4-FFF2-40B4-BE49-F238E27FC236}">
                <a16:creationId xmlns:a16="http://schemas.microsoft.com/office/drawing/2014/main" id="{608895CB-7A78-4865-8496-F91213DE356C}"/>
              </a:ext>
            </a:extLst>
          </p:cNvPr>
          <p:cNvSpPr/>
          <p:nvPr/>
        </p:nvSpPr>
        <p:spPr>
          <a:xfrm>
            <a:off x="1524000" y="5496485"/>
            <a:ext cx="9143999" cy="128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GROUND-BREAKING ACHIEVEMENTS</a:t>
            </a:r>
          </a:p>
          <a:p>
            <a:pPr algn="ctr"/>
            <a:r>
              <a:rPr lang="en-US" sz="2800" dirty="0"/>
              <a:t>THIS YEAR</a:t>
            </a:r>
          </a:p>
        </p:txBody>
      </p:sp>
      <p:sp>
        <p:nvSpPr>
          <p:cNvPr id="10" name="Oval 9">
            <a:extLst>
              <a:ext uri="{FF2B5EF4-FFF2-40B4-BE49-F238E27FC236}">
                <a16:creationId xmlns:a16="http://schemas.microsoft.com/office/drawing/2014/main" id="{E87C19EA-4425-40F8-91B6-BB18EABE4D79}"/>
              </a:ext>
            </a:extLst>
          </p:cNvPr>
          <p:cNvSpPr/>
          <p:nvPr/>
        </p:nvSpPr>
        <p:spPr>
          <a:xfrm>
            <a:off x="220420" y="263712"/>
            <a:ext cx="2833170" cy="2197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Arctica-M</a:t>
            </a:r>
          </a:p>
          <a:p>
            <a:pPr algn="ctr"/>
            <a:r>
              <a:rPr lang="en-US" dirty="0"/>
              <a:t> providing “quasi-</a:t>
            </a:r>
            <a:r>
              <a:rPr lang="en-US" dirty="0" err="1"/>
              <a:t>geoststionary</a:t>
            </a:r>
            <a:r>
              <a:rPr lang="en-US" dirty="0"/>
              <a:t>” observations in Northern Polar regions</a:t>
            </a:r>
          </a:p>
        </p:txBody>
      </p:sp>
      <p:sp>
        <p:nvSpPr>
          <p:cNvPr id="2" name="Title 1">
            <a:extLst>
              <a:ext uri="{FF2B5EF4-FFF2-40B4-BE49-F238E27FC236}">
                <a16:creationId xmlns:a16="http://schemas.microsoft.com/office/drawing/2014/main" id="{489AC22C-D12D-47F8-9DD3-AD021422449E}"/>
              </a:ext>
            </a:extLst>
          </p:cNvPr>
          <p:cNvSpPr>
            <a:spLocks noGrp="1"/>
          </p:cNvSpPr>
          <p:nvPr>
            <p:ph type="ctrTitle"/>
          </p:nvPr>
        </p:nvSpPr>
        <p:spPr/>
        <p:txBody>
          <a:bodyPr/>
          <a:lstStyle/>
          <a:p>
            <a:endParaRPr lang="en-US" dirty="0"/>
          </a:p>
        </p:txBody>
      </p:sp>
      <p:pic>
        <p:nvPicPr>
          <p:cNvPr id="7" name="Audio 6">
            <a:hlinkClick r:id="" action="ppaction://media"/>
            <a:extLst>
              <a:ext uri="{FF2B5EF4-FFF2-40B4-BE49-F238E27FC236}">
                <a16:creationId xmlns:a16="http://schemas.microsoft.com/office/drawing/2014/main" id="{19C16EE9-9A83-4AA6-8A6A-CEDF2D38E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1681918"/>
      </p:ext>
    </p:extLst>
  </p:cSld>
  <p:clrMapOvr>
    <a:masterClrMapping/>
  </p:clrMapOvr>
  <p:transition spd="slow" advTm="21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650</Words>
  <Application>Microsoft Office PowerPoint</Application>
  <PresentationFormat>Widescreen</PresentationFormat>
  <Paragraphs>95</Paragraphs>
  <Slides>13</Slides>
  <Notes>4</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      CMATC, AuBOM-VL, WMO-SP </vt:lpstr>
      <vt:lpstr>       </vt:lpstr>
      <vt:lpstr>       </vt:lpstr>
      <vt:lpstr>PowerPoint Presentation</vt:lpstr>
      <vt:lpstr>PowerPoint Presentation</vt:lpstr>
      <vt:lpstr>  Congratulations to CMA on the 50 years Anniversary of  China’s  Meteorological Satellite System   Recent landmark achievements include: A) The first hyperspectral sounder in Geostationary Orbit B) A geostationary satellite rapid imager with 250-meter resolution C) The FY-3 Early Satellite to fill a major gap in the WIGOS Polar Constellation  and to support NWP    We will hear more about these in session-1 and the FY-Users’ Conference</vt:lpstr>
      <vt:lpstr>       The space agencies are meeting the challenge of providing a vibrant polar and geostationary satellite constellation     </vt:lpstr>
      <vt:lpstr>PowerPoint Presentation</vt:lpstr>
      <vt:lpstr>PowerPoint Presentation</vt:lpstr>
      <vt:lpstr>PowerPoint Presentation</vt:lpstr>
      <vt:lpstr>Can You Imagine modern NWP without satellite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Purdom</dc:creator>
  <cp:lastModifiedBy>James Purdom</cp:lastModifiedBy>
  <cp:revision>15</cp:revision>
  <dcterms:created xsi:type="dcterms:W3CDTF">2021-10-27T12:48:32Z</dcterms:created>
  <dcterms:modified xsi:type="dcterms:W3CDTF">2021-10-31T03:38:23Z</dcterms:modified>
</cp:coreProperties>
</file>